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8"/>
  </p:notesMasterIdLst>
  <p:handoutMasterIdLst>
    <p:handoutMasterId r:id="rId19"/>
  </p:handoutMasterIdLst>
  <p:sldIdLst>
    <p:sldId id="373" r:id="rId2"/>
    <p:sldId id="367" r:id="rId3"/>
    <p:sldId id="365" r:id="rId4"/>
    <p:sldId id="364" r:id="rId5"/>
    <p:sldId id="378" r:id="rId6"/>
    <p:sldId id="366" r:id="rId7"/>
    <p:sldId id="372" r:id="rId8"/>
    <p:sldId id="369" r:id="rId9"/>
    <p:sldId id="380" r:id="rId10"/>
    <p:sldId id="379" r:id="rId11"/>
    <p:sldId id="381" r:id="rId12"/>
    <p:sldId id="377" r:id="rId13"/>
    <p:sldId id="375" r:id="rId14"/>
    <p:sldId id="376" r:id="rId15"/>
    <p:sldId id="371" r:id="rId16"/>
    <p:sldId id="374" r:id="rId17"/>
  </p:sldIdLst>
  <p:sldSz cx="9144000" cy="6858000" type="screen4x3"/>
  <p:notesSz cx="6858000" cy="9144000"/>
  <p:custShowLst>
    <p:custShow name="Custom Show 1" id="0">
      <p:sldLst/>
    </p:custShow>
  </p:custShow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osa E Charles" initials="REC"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Rg st="1" end="57"/>
    <p:penClr>
      <a:srgbClr val="FF0000"/>
    </p:penClr>
  </p:showPr>
  <p:clrMru>
    <a:srgbClr val="3333FF"/>
    <a:srgbClr val="9148C8"/>
    <a:srgbClr val="8238BA"/>
    <a:srgbClr val="2B0AB6"/>
    <a:srgbClr val="6A2D97"/>
    <a:srgbClr val="0F055B"/>
    <a:srgbClr val="520272"/>
    <a:srgbClr val="4A206A"/>
    <a:srgbClr val="FFCC00"/>
    <a:srgbClr val="B3A1C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09" autoAdjust="0"/>
    <p:restoredTop sz="94624" autoAdjust="0"/>
  </p:normalViewPr>
  <p:slideViewPr>
    <p:cSldViewPr>
      <p:cViewPr>
        <p:scale>
          <a:sx n="73" d="100"/>
          <a:sy n="73" d="100"/>
        </p:scale>
        <p:origin x="-1080"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7294EB4-F7E5-40B4-927F-599F1AFB13F0}" type="datetimeFigureOut">
              <a:rPr lang="en-US" smtClean="0"/>
              <a:pPr/>
              <a:t>3/21/2014</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CEAF7A5-BFB8-426D-A39B-2D699324F3C4}" type="slidenum">
              <a:rPr lang="en-US" smtClean="0"/>
              <a:pPr/>
              <a:t>‹#›</a:t>
            </a:fld>
            <a:endParaRPr lang="en-US" dirty="0"/>
          </a:p>
        </p:txBody>
      </p:sp>
    </p:spTree>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6D19D5-D586-4FAD-8205-BE950DC74653}" type="datetimeFigureOut">
              <a:rPr lang="en-US" smtClean="0"/>
              <a:pPr/>
              <a:t>3/21/2014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6EBA55-EF58-4A7E-9625-91A883C6D7DF}" type="slidenum">
              <a:rPr lang="en-US" smtClean="0"/>
              <a:pPr/>
              <a:t>‹#›</a:t>
            </a:fld>
            <a:endParaRPr lang="en-US" dirty="0"/>
          </a:p>
        </p:txBody>
      </p:sp>
    </p:spTree>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235D9C35-6612-4BC0-8C12-F5234D1335F6}" type="datetime1">
              <a:rPr lang="en-US" smtClean="0"/>
              <a:pPr/>
              <a:t>3/21/2014</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a:lstStyle/>
          <a:p>
            <a:fld id="{877F9B8C-32C4-43F2-99B4-FFD195B4A4EB}" type="slidenum">
              <a:rPr lang="en-US" smtClean="0"/>
              <a:pPr/>
              <a:t>‹#›</a:t>
            </a:fld>
            <a:endParaRPr lang="en-US" dirty="0"/>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transition spd="slow">
    <p:split orient="ver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7D35282-5973-45A4-A1A2-8CFF39792E59}" type="datetime1">
              <a:rPr lang="en-US" smtClean="0"/>
              <a:pPr/>
              <a:t>3/21/2014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7F9B8C-32C4-43F2-99B4-FFD195B4A4EB}" type="slidenum">
              <a:rPr lang="en-US" smtClean="0"/>
              <a:pPr/>
              <a:t>‹#›</a:t>
            </a:fld>
            <a:endParaRPr lang="en-US" dirty="0"/>
          </a:p>
        </p:txBody>
      </p:sp>
    </p:spTree>
  </p:cSld>
  <p:clrMapOvr>
    <a:masterClrMapping/>
  </p:clrMapOvr>
  <p:transition spd="slow">
    <p:split orient="vert"/>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4B6C6E-ABCA-4A7E-B054-CADCE2E366E8}" type="datetime1">
              <a:rPr lang="en-US" smtClean="0"/>
              <a:pPr/>
              <a:t>3/21/2014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7F9B8C-32C4-43F2-99B4-FFD195B4A4EB}" type="slidenum">
              <a:rPr lang="en-US" smtClean="0"/>
              <a:pPr/>
              <a:t>‹#›</a:t>
            </a:fld>
            <a:endParaRPr lang="en-US" dirty="0"/>
          </a:p>
        </p:txBody>
      </p:sp>
    </p:spTree>
  </p:cSld>
  <p:clrMapOvr>
    <a:masterClrMapping/>
  </p:clrMapOvr>
  <p:transition spd="slow">
    <p:split orient="vert"/>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210D26B-7335-48C9-AF50-930ADE751982}" type="datetime1">
              <a:rPr lang="en-US" smtClean="0"/>
              <a:pPr/>
              <a:t>3/21/2014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7F9B8C-32C4-43F2-99B4-FFD195B4A4EB}" type="slidenum">
              <a:rPr lang="en-US" smtClean="0"/>
              <a:pPr/>
              <a:t>‹#›</a:t>
            </a:fld>
            <a:endParaRPr lang="en-US" dirty="0"/>
          </a:p>
        </p:txBody>
      </p:sp>
    </p:spTree>
  </p:cSld>
  <p:clrMapOvr>
    <a:masterClrMapping/>
  </p:clrMapOvr>
  <p:transition spd="slow">
    <p:split orient="vert"/>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641F1F4-9EBF-458A-BA9F-FCE7DD239C70}" type="datetime1">
              <a:rPr lang="en-US" smtClean="0"/>
              <a:pPr/>
              <a:t>3/21/2014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24800" y="6416675"/>
            <a:ext cx="762000" cy="365125"/>
          </a:xfrm>
        </p:spPr>
        <p:txBody>
          <a:bodyPr/>
          <a:lstStyle/>
          <a:p>
            <a:fld id="{877F9B8C-32C4-43F2-99B4-FFD195B4A4E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ransition spd="slow">
    <p:split orient="vert"/>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75399AA-E709-4026-B0E4-AEBE9DF07403}" type="datetime1">
              <a:rPr lang="en-US" smtClean="0"/>
              <a:pPr/>
              <a:t>3/21/2014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7F9B8C-32C4-43F2-99B4-FFD195B4A4EB}" type="slidenum">
              <a:rPr lang="en-US" smtClean="0"/>
              <a:pPr/>
              <a:t>‹#›</a:t>
            </a:fld>
            <a:endParaRPr lang="en-US" dirty="0"/>
          </a:p>
        </p:txBody>
      </p:sp>
    </p:spTree>
  </p:cSld>
  <p:clrMapOvr>
    <a:masterClrMapping/>
  </p:clrMapOvr>
  <p:transition spd="slow">
    <p:split orient="vert"/>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556D026-57E4-4E28-B512-587F4B64F0C7}" type="datetime1">
              <a:rPr lang="en-US" smtClean="0"/>
              <a:pPr/>
              <a:t>3/21/2014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7F9B8C-32C4-43F2-99B4-FFD195B4A4EB}" type="slidenum">
              <a:rPr lang="en-US" smtClean="0"/>
              <a:pPr/>
              <a:t>‹#›</a:t>
            </a:fld>
            <a:endParaRPr lang="en-US" dirty="0"/>
          </a:p>
        </p:txBody>
      </p:sp>
    </p:spTree>
  </p:cSld>
  <p:clrMapOvr>
    <a:masterClrMapping/>
  </p:clrMapOvr>
  <p:transition spd="slow">
    <p:split orient="vert"/>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2276BB5-78FB-4C31-B6E3-EE4636296D92}" type="datetime1">
              <a:rPr lang="en-US" smtClean="0"/>
              <a:pPr/>
              <a:t>3/21/2014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7F9B8C-32C4-43F2-99B4-FFD195B4A4EB}" type="slidenum">
              <a:rPr lang="en-US" smtClean="0"/>
              <a:pPr/>
              <a:t>‹#›</a:t>
            </a:fld>
            <a:endParaRPr lang="en-US" dirty="0"/>
          </a:p>
        </p:txBody>
      </p:sp>
    </p:spTree>
  </p:cSld>
  <p:clrMapOvr>
    <a:masterClrMapping/>
  </p:clrMapOvr>
  <p:transition spd="slow">
    <p:split orient="vert"/>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CBD896-31AD-4C75-868B-C04C4C6A5A4F}" type="datetime1">
              <a:rPr lang="en-US" smtClean="0"/>
              <a:pPr/>
              <a:t>3/21/2014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7F9B8C-32C4-43F2-99B4-FFD195B4A4EB}" type="slidenum">
              <a:rPr lang="en-US" smtClean="0"/>
              <a:pPr/>
              <a:t>‹#›</a:t>
            </a:fld>
            <a:endParaRPr lang="en-US" dirty="0"/>
          </a:p>
        </p:txBody>
      </p:sp>
    </p:spTree>
  </p:cSld>
  <p:clrMapOvr>
    <a:masterClrMapping/>
  </p:clrMapOvr>
  <p:transition spd="slow">
    <p:split orient="vert"/>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A42E8B2-C644-4904-83B6-D33E54F69C06}" type="datetime1">
              <a:rPr lang="en-US" smtClean="0"/>
              <a:pPr/>
              <a:t>3/21/2014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7F9B8C-32C4-43F2-99B4-FFD195B4A4EB}" type="slidenum">
              <a:rPr lang="en-US" smtClean="0"/>
              <a:pPr/>
              <a:t>‹#›</a:t>
            </a:fld>
            <a:endParaRPr lang="en-US" dirty="0"/>
          </a:p>
        </p:txBody>
      </p:sp>
    </p:spTree>
  </p:cSld>
  <p:clrMapOvr>
    <a:masterClrMapping/>
  </p:clrMapOvr>
  <p:transition spd="slow">
    <p:split orient="vert"/>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E056858-3D68-46BC-AA25-82324B0F01BF}" type="datetime1">
              <a:rPr lang="en-US" smtClean="0"/>
              <a:pPr/>
              <a:t>3/21/2014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7F9B8C-32C4-43F2-99B4-FFD195B4A4EB}" type="slidenum">
              <a:rPr lang="en-US" smtClean="0"/>
              <a:pPr/>
              <a:t>‹#›</a:t>
            </a:fld>
            <a:endParaRPr lang="en-US" dirty="0"/>
          </a:p>
        </p:txBody>
      </p:sp>
    </p:spTree>
  </p:cSld>
  <p:clrMapOvr>
    <a:masterClrMapping/>
  </p:clrMapOvr>
  <p:transition spd="slow">
    <p:split orient="vert"/>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9FBAEAF-0EE6-45F8-83C4-A94DD1DF089F}" type="datetime1">
              <a:rPr lang="en-US" smtClean="0"/>
              <a:pPr/>
              <a:t>3/21/2014</a:t>
            </a:fld>
            <a:endParaRPr lang="en-US"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877F9B8C-32C4-43F2-99B4-FFD195B4A4EB}"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slow">
    <p:split orient="vert"/>
  </p:transition>
  <p:timing>
    <p:tnLst>
      <p:par>
        <p:cTn id="1" dur="indefinite" restart="never" nodeType="tmRoot"/>
      </p:par>
    </p:tnLst>
  </p:timing>
  <p:hf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gif"/><Relationship Id="rId1" Type="http://schemas.openxmlformats.org/officeDocument/2006/relationships/slideLayout" Target="../slideLayouts/slideLayout7.xml"/><Relationship Id="rId4" Type="http://schemas.openxmlformats.org/officeDocument/2006/relationships/image" Target="../media/image13.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5" Type="http://schemas.openxmlformats.org/officeDocument/2006/relationships/image" Target="../media/image8.jpeg"/><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8839200" y="0"/>
            <a:ext cx="304800" cy="365125"/>
          </a:xfrm>
        </p:spPr>
        <p:txBody>
          <a:bodyPr/>
          <a:lstStyle/>
          <a:p>
            <a:pPr algn="ctr"/>
            <a:fld id="{877F9B8C-32C4-43F2-99B4-FFD195B4A4EB}" type="slidenum">
              <a:rPr lang="en-US" sz="1800" b="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pPr algn="ctr"/>
              <a:t>1</a:t>
            </a:fld>
            <a:endParaRPr lang="en-US" sz="18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Subtitle 3"/>
          <p:cNvSpPr>
            <a:spLocks noGrp="1"/>
          </p:cNvSpPr>
          <p:nvPr>
            <p:ph type="subTitle" idx="1"/>
          </p:nvPr>
        </p:nvSpPr>
        <p:spPr>
          <a:xfrm>
            <a:off x="228600" y="228600"/>
            <a:ext cx="8686800" cy="2971800"/>
          </a:xfrm>
          <a:ln>
            <a:solidFill>
              <a:srgbClr val="3333FF"/>
            </a:solidFill>
          </a:ln>
        </p:spPr>
        <p:style>
          <a:lnRef idx="0">
            <a:schemeClr val="accent5"/>
          </a:lnRef>
          <a:fillRef idx="3">
            <a:schemeClr val="accent5"/>
          </a:fillRef>
          <a:effectRef idx="3">
            <a:schemeClr val="accent5"/>
          </a:effectRef>
          <a:fontRef idx="minor">
            <a:schemeClr val="lt1"/>
          </a:fontRef>
        </p:style>
        <p:txBody>
          <a:bodyPr>
            <a:normAutofit fontScale="25000" lnSpcReduction="20000"/>
          </a:bodyPr>
          <a:lstStyle/>
          <a:p>
            <a:endParaRPr lang="en-US" sz="1800" b="1" i="1" dirty="0" smtClean="0"/>
          </a:p>
          <a:p>
            <a:r>
              <a:rPr lang="en-US" sz="14400" i="1" dirty="0" smtClean="0">
                <a:effectLst>
                  <a:outerShdw blurRad="38100" dist="38100" dir="2700000" algn="tl">
                    <a:srgbClr val="000000">
                      <a:alpha val="43137"/>
                    </a:srgbClr>
                  </a:outerShdw>
                </a:effectLst>
                <a:latin typeface="Times New Roman" pitchFamily="18" charset="0"/>
                <a:cs typeface="Times New Roman" pitchFamily="18" charset="0"/>
              </a:rPr>
              <a:t>The Sanctuary of our Body</a:t>
            </a:r>
            <a:endParaRPr lang="en-US" sz="14400" dirty="0" smtClean="0">
              <a:effectLst>
                <a:outerShdw blurRad="38100" dist="38100" dir="2700000" algn="tl">
                  <a:srgbClr val="000000">
                    <a:alpha val="43137"/>
                  </a:srgbClr>
                </a:outerShdw>
              </a:effectLst>
              <a:latin typeface="Times New Roman" pitchFamily="18" charset="0"/>
              <a:cs typeface="Times New Roman" pitchFamily="18" charset="0"/>
            </a:endParaRPr>
          </a:p>
          <a:p>
            <a:r>
              <a:rPr lang="en-US" sz="14400" i="1" spc="-150" dirty="0" smtClean="0">
                <a:effectLst>
                  <a:outerShdw blurRad="38100" dist="38100" dir="2700000" algn="tl">
                    <a:srgbClr val="000000">
                      <a:alpha val="43137"/>
                    </a:srgbClr>
                  </a:outerShdw>
                </a:effectLst>
                <a:latin typeface="Times New Roman" pitchFamily="18" charset="0"/>
                <a:cs typeface="Times New Roman" pitchFamily="18" charset="0"/>
              </a:rPr>
              <a:t>THE THIRD TEMPLE</a:t>
            </a:r>
          </a:p>
          <a:p>
            <a:r>
              <a:rPr lang="en-US" sz="14400" i="1" spc="-150" dirty="0" smtClean="0">
                <a:effectLst>
                  <a:outerShdw blurRad="38100" dist="38100" dir="2700000" algn="tl">
                    <a:srgbClr val="000000">
                      <a:alpha val="43137"/>
                    </a:srgbClr>
                  </a:outerShdw>
                </a:effectLst>
                <a:latin typeface="Times New Roman" pitchFamily="18" charset="0"/>
                <a:cs typeface="Times New Roman" pitchFamily="18" charset="0"/>
              </a:rPr>
              <a:t>Series  10  </a:t>
            </a:r>
          </a:p>
          <a:p>
            <a:r>
              <a:rPr lang="en-US" sz="14400" i="1" spc="-150" dirty="0" smtClean="0">
                <a:effectLst>
                  <a:outerShdw blurRad="38100" dist="38100" dir="2700000" algn="tl">
                    <a:srgbClr val="000000">
                      <a:alpha val="43137"/>
                    </a:srgbClr>
                  </a:outerShdw>
                </a:effectLst>
                <a:latin typeface="Times New Roman" pitchFamily="18" charset="0"/>
                <a:cs typeface="Times New Roman" pitchFamily="18" charset="0"/>
              </a:rPr>
              <a:t>The Urinary  System </a:t>
            </a:r>
          </a:p>
          <a:p>
            <a:r>
              <a:rPr lang="en-US" sz="12800" i="1" spc="-150" dirty="0" smtClean="0">
                <a:effectLst>
                  <a:outerShdw blurRad="38100" dist="38100" dir="2700000" algn="tl">
                    <a:srgbClr val="000000">
                      <a:alpha val="43137"/>
                    </a:srgbClr>
                  </a:outerShdw>
                </a:effectLst>
                <a:latin typeface="Times New Roman" pitchFamily="18" charset="0"/>
                <a:cs typeface="Times New Roman" pitchFamily="18" charset="0"/>
              </a:rPr>
              <a:t>By : sister rose</a:t>
            </a:r>
            <a:endParaRPr lang="en-US" sz="12800" b="1" i="1" spc="-150" dirty="0" smtClean="0">
              <a:effectLst>
                <a:outerShdw blurRad="38100" dist="38100" dir="2700000" algn="tl">
                  <a:srgbClr val="000000">
                    <a:alpha val="43137"/>
                  </a:srgbClr>
                </a:outerShdw>
              </a:effectLst>
              <a:latin typeface="Times New Roman" pitchFamily="18" charset="0"/>
              <a:cs typeface="Times New Roman" pitchFamily="18" charset="0"/>
            </a:endParaRPr>
          </a:p>
          <a:p>
            <a:r>
              <a:rPr lang="en-US" b="1" i="1" dirty="0" smtClean="0">
                <a:effectLst>
                  <a:outerShdw blurRad="38100" dist="38100" dir="2700000" algn="tl">
                    <a:srgbClr val="000000">
                      <a:alpha val="43137"/>
                    </a:srgbClr>
                  </a:outerShdw>
                </a:effectLst>
              </a:rPr>
              <a:t> 	</a:t>
            </a:r>
          </a:p>
          <a:p>
            <a:endParaRPr lang="en-US" sz="2400" b="1" i="1" dirty="0" smtClean="0"/>
          </a:p>
          <a:p>
            <a:endParaRPr lang="en-US" b="1" i="1" dirty="0" smtClean="0"/>
          </a:p>
          <a:p>
            <a:endParaRPr lang="en-US" b="1" i="1" dirty="0" smtClean="0"/>
          </a:p>
          <a:p>
            <a:endParaRPr lang="en-US" b="1" dirty="0"/>
          </a:p>
        </p:txBody>
      </p:sp>
      <p:pic>
        <p:nvPicPr>
          <p:cNvPr id="6" name="yui_3_5_1_5_1370386989488_541" descr="http://torahtothetribes.com/wordpress/wp-content/uploads/2011/02/temple-man.jpg"/>
          <p:cNvPicPr/>
          <p:nvPr/>
        </p:nvPicPr>
        <p:blipFill>
          <a:blip r:embed="rId3" cstate="print"/>
          <a:srcRect/>
          <a:stretch>
            <a:fillRect/>
          </a:stretch>
        </p:blipFill>
        <p:spPr bwMode="auto">
          <a:xfrm>
            <a:off x="228600" y="3276600"/>
            <a:ext cx="8686800" cy="3352800"/>
          </a:xfrm>
          <a:prstGeom prst="rect">
            <a:avLst/>
          </a:prstGeom>
          <a:noFill/>
          <a:ln w="28575">
            <a:solidFill>
              <a:srgbClr val="3333FF"/>
            </a:solid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4343399"/>
          </a:xfrm>
          <a:prstGeom prst="rect">
            <a:avLst/>
          </a:prstGeom>
          <a:ln w="28575">
            <a:solidFill>
              <a:srgbClr val="3333FF"/>
            </a:solidFill>
          </a:ln>
        </p:spPr>
        <p:style>
          <a:lnRef idx="0">
            <a:schemeClr val="accent5"/>
          </a:lnRef>
          <a:fillRef idx="3">
            <a:schemeClr val="accent5"/>
          </a:fillRef>
          <a:effectRef idx="3">
            <a:schemeClr val="accent5"/>
          </a:effectRef>
          <a:fontRef idx="minor">
            <a:schemeClr val="lt1"/>
          </a:fontRef>
        </p:style>
        <p:txBody>
          <a:bodyPr wrap="square">
            <a:spAutoFit/>
          </a:bodyPr>
          <a:lstStyle/>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The kidneys extend from the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12rib</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to</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the</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L3</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(Lumbar)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vertebra</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a:t>
            </a:r>
          </a:p>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thus they receive some protection from the lower part of the rib cage.</a:t>
            </a:r>
          </a:p>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Because it is crowded by the liver, </a:t>
            </a:r>
            <a:r>
              <a:rPr lang="en-US" b="1" u="sng" dirty="0" smtClean="0">
                <a:effectLst>
                  <a:outerShdw blurRad="38100" dist="38100" dir="2700000" algn="tl">
                    <a:srgbClr val="000000">
                      <a:alpha val="43137"/>
                    </a:srgbClr>
                  </a:outerShdw>
                </a:effectLst>
                <a:latin typeface="Times New Roman" pitchFamily="18" charset="0"/>
                <a:cs typeface="Times New Roman" pitchFamily="18" charset="0"/>
              </a:rPr>
              <a:t>the right</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kidney is positioned slightly lower than the left.  An adult kidney is about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12cm</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(5 inches)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long, </a:t>
            </a:r>
          </a:p>
          <a:p>
            <a:pPr algn="ct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6cm</a:t>
            </a:r>
            <a:r>
              <a:rPr lang="en-US" b="1" u="sng"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(2.5 inches) wide,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and</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3cm </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(1 inch)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thick about the side of a large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bar</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of</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soap</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a:t>
            </a:r>
          </a:p>
          <a:p>
            <a:pPr algn="ctr"/>
            <a:r>
              <a:rPr lang="en-US" b="1" dirty="0" smtClean="0">
                <a:solidFill>
                  <a:schemeClr val="bg1"/>
                </a:solidFill>
                <a:latin typeface="Times New Roman" pitchFamily="18" charset="0"/>
                <a:cs typeface="Times New Roman" pitchFamily="18" charset="0"/>
              </a:rPr>
              <a:t>Essentials of Human Anatomy &amp; Physiology six Edition pg. 456</a:t>
            </a:r>
          </a:p>
          <a:p>
            <a:pPr algn="ctr"/>
            <a:endParaRPr lang="en-US" sz="800" b="1" dirty="0" smtClean="0">
              <a:solidFill>
                <a:schemeClr val="bg1"/>
              </a:solidFill>
              <a:latin typeface="Times New Roman" pitchFamily="18" charset="0"/>
              <a:cs typeface="Times New Roman" pitchFamily="18" charset="0"/>
            </a:endParaRPr>
          </a:p>
          <a:p>
            <a:pPr algn="ctr"/>
            <a:r>
              <a:rPr lang="en-US" sz="1600" b="1" dirty="0" smtClean="0">
                <a:solidFill>
                  <a:schemeClr val="bg1"/>
                </a:solidFill>
                <a:latin typeface="Times New Roman" pitchFamily="18" charset="0"/>
                <a:cs typeface="Times New Roman" pitchFamily="18" charset="0"/>
              </a:rPr>
              <a:t>(Malachi 3:2-3 Margin….) </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for he [is] like a refiner's fire, and like fullers' soap: </a:t>
            </a:r>
          </a:p>
          <a:p>
            <a:pPr algn="ct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sit [as] a refiner and purifier of silver</a:t>
            </a:r>
            <a:r>
              <a:rPr lang="en-US" b="1" dirty="0" smtClean="0">
                <a:latin typeface="Times New Roman" pitchFamily="18" charset="0"/>
                <a:cs typeface="Times New Roman" pitchFamily="18" charset="0"/>
              </a:rPr>
              <a:t> </a:t>
            </a:r>
            <a:endParaRPr lang="en-US" sz="1600" dirty="0" smtClean="0">
              <a:latin typeface="Times New Roman" pitchFamily="18" charset="0"/>
              <a:ea typeface="Times New Roman" pitchFamily="18" charset="0"/>
              <a:cs typeface="Times New Roman" pitchFamily="18" charset="0"/>
            </a:endParaRPr>
          </a:p>
          <a:p>
            <a:pPr lvl="0" algn="ctr" eaLnBrk="0" fontAlgn="base" hangingPunct="0">
              <a:spcBef>
                <a:spcPct val="0"/>
              </a:spcBef>
              <a:spcAft>
                <a:spcPct val="0"/>
              </a:spcAft>
            </a:pPr>
            <a:r>
              <a:rPr lang="en-US" b="1" dirty="0" smtClean="0">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It also control what is removed from the blood as waste products </a:t>
            </a:r>
          </a:p>
          <a:p>
            <a:pPr lvl="0" algn="ctr" eaLnBrk="0" fontAlgn="base" hangingPunct="0">
              <a:spcBef>
                <a:spcPct val="0"/>
              </a:spcBef>
              <a:spcAft>
                <a:spcPct val="0"/>
              </a:spcAft>
            </a:pPr>
            <a:r>
              <a:rPr lang="en-US" b="1" dirty="0" smtClean="0">
                <a:solidFill>
                  <a:srgbClr val="FFFF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(Waste products: A symbol of our uncleanness). </a:t>
            </a:r>
          </a:p>
          <a:p>
            <a:pPr lvl="0" algn="ctr" eaLnBrk="0" fontAlgn="base" hangingPunct="0">
              <a:spcBef>
                <a:spcPct val="0"/>
              </a:spcBef>
              <a:spcAft>
                <a:spcPct val="0"/>
              </a:spcAft>
            </a:pPr>
            <a:r>
              <a:rPr lang="en-US" b="1" dirty="0" smtClean="0">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Most of the fluid that passes through the kidneys is cleaned and returned to the bloodstream. </a:t>
            </a:r>
            <a:r>
              <a:rPr lang="en-US" b="1" dirty="0" smtClean="0">
                <a:solidFill>
                  <a:srgbClr val="FFFF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(His Blood Purified us from all unrighteousness)</a:t>
            </a:r>
          </a:p>
          <a:p>
            <a:pPr algn="ctr" eaLnBrk="0" fontAlgn="base" hangingPunct="0">
              <a:spcBef>
                <a:spcPct val="0"/>
              </a:spcBef>
              <a:spcAft>
                <a:spcPct val="0"/>
              </a:spcAft>
            </a:pPr>
            <a:r>
              <a:rPr lang="en-US" b="1" dirty="0" smtClean="0">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It’s</a:t>
            </a:r>
            <a:r>
              <a:rPr lang="en-US" dirty="0" smtClean="0">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 surrounded by </a:t>
            </a:r>
            <a:r>
              <a:rPr lang="en-US" b="1" u="sng" dirty="0" smtClean="0">
                <a:solidFill>
                  <a:srgbClr val="FFFF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a mass of fat</a:t>
            </a:r>
            <a:r>
              <a:rPr lang="en-US" u="sng" dirty="0" smtClean="0">
                <a:solidFill>
                  <a:srgbClr val="FFFF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 </a:t>
            </a:r>
            <a:r>
              <a:rPr lang="en-US" dirty="0" smtClean="0">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and loose areola tissue. </a:t>
            </a:r>
          </a:p>
          <a:p>
            <a:pPr lvl="0" algn="ctr" eaLnBrk="0" fontAlgn="base" hangingPunct="0">
              <a:spcBef>
                <a:spcPct val="0"/>
              </a:spcBef>
              <a:spcAft>
                <a:spcPct val="0"/>
              </a:spcAft>
            </a:pPr>
            <a:r>
              <a:rPr lang="en-US" b="1" dirty="0" smtClean="0">
                <a:solidFill>
                  <a:srgbClr val="FFFF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(Fat: A symbol of sin burned at the brazen Altar)</a:t>
            </a:r>
          </a:p>
          <a:p>
            <a:pPr algn="ctr"/>
            <a:r>
              <a:rPr lang="en-US" b="1" dirty="0" smtClean="0">
                <a:solidFill>
                  <a:srgbClr val="FFFF00"/>
                </a:solidFill>
                <a:latin typeface="Times New Roman" pitchFamily="18" charset="0"/>
                <a:ea typeface="Times New Roman" pitchFamily="18" charset="0"/>
                <a:cs typeface="Times New Roman" pitchFamily="18" charset="0"/>
              </a:rPr>
              <a:t> </a:t>
            </a:r>
            <a:r>
              <a:rPr lang="en-US" b="1" dirty="0" smtClean="0">
                <a:solidFill>
                  <a:schemeClr val="bg1"/>
                </a:solidFill>
                <a:latin typeface="Times New Roman" pitchFamily="18" charset="0"/>
                <a:ea typeface="Times New Roman" pitchFamily="18" charset="0"/>
                <a:cs typeface="Times New Roman" pitchFamily="18" charset="0"/>
              </a:rPr>
              <a:t>(Leviticus 4:35)</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a:t>
            </a:r>
            <a:endParaRPr lang="en-US" sz="2400" b="1" dirty="0" smtClean="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Rectangle 4"/>
          <p:cNvSpPr/>
          <p:nvPr/>
        </p:nvSpPr>
        <p:spPr>
          <a:xfrm>
            <a:off x="8728501" y="0"/>
            <a:ext cx="415499" cy="369332"/>
          </a:xfrm>
          <a:prstGeom prst="rect">
            <a:avLst/>
          </a:prstGeom>
        </p:spPr>
        <p:txBody>
          <a:bodyPr wrap="none">
            <a:spAutoFit/>
          </a:bodyPr>
          <a:lstStyle/>
          <a:p>
            <a:pPr algn="ctr"/>
            <a:fld id="{877F9B8C-32C4-43F2-99B4-FFD195B4A4EB}" type="slidenum">
              <a:rPr lang="en-US" b="1" smtClean="0">
                <a:effectLst>
                  <a:outerShdw blurRad="38100" dist="38100" dir="2700000" algn="tl">
                    <a:srgbClr val="000000">
                      <a:alpha val="43137"/>
                    </a:srgbClr>
                  </a:outerShdw>
                </a:effectLst>
                <a:latin typeface="Times New Roman" pitchFamily="18" charset="0"/>
                <a:cs typeface="Times New Roman" pitchFamily="18" charset="0"/>
              </a:rPr>
              <a:pPr algn="ctr"/>
              <a:t>10</a:t>
            </a:fld>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6148" name="Picture 4" descr="... system cardiovascular system nervous system respiratory system"/>
          <p:cNvPicPr>
            <a:picLocks noChangeAspect="1" noChangeArrowheads="1"/>
          </p:cNvPicPr>
          <p:nvPr/>
        </p:nvPicPr>
        <p:blipFill>
          <a:blip r:embed="rId2" cstate="print"/>
          <a:srcRect t="6250"/>
          <a:stretch>
            <a:fillRect/>
          </a:stretch>
        </p:blipFill>
        <p:spPr bwMode="auto">
          <a:xfrm>
            <a:off x="0" y="4343400"/>
            <a:ext cx="4038600" cy="2514600"/>
          </a:xfrm>
          <a:prstGeom prst="rect">
            <a:avLst/>
          </a:prstGeom>
          <a:noFill/>
          <a:ln w="28575">
            <a:solidFill>
              <a:srgbClr val="3333FF"/>
            </a:solidFill>
          </a:ln>
        </p:spPr>
      </p:pic>
      <p:pic>
        <p:nvPicPr>
          <p:cNvPr id="6150" name="Picture 6" descr="24825157_37ea8138b7.jpg"/>
          <p:cNvPicPr>
            <a:picLocks noChangeAspect="1" noChangeArrowheads="1"/>
          </p:cNvPicPr>
          <p:nvPr/>
        </p:nvPicPr>
        <p:blipFill>
          <a:blip r:embed="rId3" cstate="print"/>
          <a:srcRect/>
          <a:stretch>
            <a:fillRect/>
          </a:stretch>
        </p:blipFill>
        <p:spPr bwMode="auto">
          <a:xfrm>
            <a:off x="4038600" y="4343400"/>
            <a:ext cx="5105400" cy="2514600"/>
          </a:xfrm>
          <a:prstGeom prst="rect">
            <a:avLst/>
          </a:prstGeom>
          <a:noFill/>
          <a:ln w="28575">
            <a:solidFill>
              <a:srgbClr val="3333FF"/>
            </a:solidFill>
          </a:ln>
        </p:spPr>
      </p:pic>
      <p:sp>
        <p:nvSpPr>
          <p:cNvPr id="8" name="Rectangle 7"/>
          <p:cNvSpPr/>
          <p:nvPr/>
        </p:nvSpPr>
        <p:spPr>
          <a:xfrm>
            <a:off x="0" y="6581001"/>
            <a:ext cx="5867400" cy="276999"/>
          </a:xfrm>
          <a:prstGeom prst="rect">
            <a:avLst/>
          </a:prstGeom>
          <a:ln w="28575">
            <a:solidFill>
              <a:srgbClr val="3333FF"/>
            </a:solidFill>
          </a:ln>
        </p:spPr>
        <p:style>
          <a:lnRef idx="0">
            <a:schemeClr val="accent5"/>
          </a:lnRef>
          <a:fillRef idx="3">
            <a:schemeClr val="accent5"/>
          </a:fillRef>
          <a:effectRef idx="3">
            <a:schemeClr val="accent5"/>
          </a:effectRef>
          <a:fontRef idx="minor">
            <a:schemeClr val="lt1"/>
          </a:fontRef>
        </p:style>
        <p:txBody>
          <a:bodyPr wrap="square">
            <a:spAutoFit/>
          </a:bodyPr>
          <a:lstStyle/>
          <a:p>
            <a:pPr algn="ctr"/>
            <a:r>
              <a:rPr lang="en-US" sz="1200" b="1" dirty="0" smtClean="0">
                <a:effectLst>
                  <a:outerShdw blurRad="38100" dist="38100" dir="2700000" algn="tl">
                    <a:srgbClr val="000000">
                      <a:alpha val="43137"/>
                    </a:srgbClr>
                  </a:outerShdw>
                </a:effectLst>
                <a:latin typeface="Times New Roman" pitchFamily="18" charset="0"/>
                <a:cs typeface="Times New Roman" pitchFamily="18" charset="0"/>
              </a:rPr>
              <a:t>Ureters are 10 inch long tubes that carry urine from kidneys into urinary bladder. </a:t>
            </a:r>
            <a:endParaRPr lang="en-US" sz="12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Rectangle 9"/>
          <p:cNvSpPr/>
          <p:nvPr/>
        </p:nvSpPr>
        <p:spPr>
          <a:xfrm>
            <a:off x="6858000" y="4343400"/>
            <a:ext cx="2286000" cy="461665"/>
          </a:xfrm>
          <a:prstGeom prst="rect">
            <a:avLst/>
          </a:prstGeom>
        </p:spPr>
        <p:txBody>
          <a:bodyPr wrap="square">
            <a:spAutoFit/>
          </a:bodyPr>
          <a:lstStyle/>
          <a:p>
            <a:pPr lvl="0" algn="ctr" eaLnBrk="0" fontAlgn="base" hangingPunct="0">
              <a:spcBef>
                <a:spcPct val="0"/>
              </a:spcBef>
              <a:spcAft>
                <a:spcPct val="0"/>
              </a:spcAft>
            </a:pPr>
            <a:r>
              <a:rPr lang="en-US" sz="1200" b="1" dirty="0" smtClean="0">
                <a:solidFill>
                  <a:srgbClr val="C00000"/>
                </a:solidFill>
                <a:latin typeface="Times New Roman" pitchFamily="18" charset="0"/>
                <a:ea typeface="Times New Roman" pitchFamily="18" charset="0"/>
                <a:cs typeface="Times New Roman" pitchFamily="18" charset="0"/>
              </a:rPr>
              <a:t>The left is somewhat longer, and narrower, than the right.</a:t>
            </a:r>
            <a:endParaRPr lang="en-US" sz="1200" b="1" dirty="0" smtClean="0">
              <a:solidFill>
                <a:srgbClr val="C00000"/>
              </a:solidFill>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fmc-ag.com/files/Function_kidney.gif"/>
          <p:cNvPicPr>
            <a:picLocks noChangeAspect="1" noChangeArrowheads="1"/>
          </p:cNvPicPr>
          <p:nvPr/>
        </p:nvPicPr>
        <p:blipFill>
          <a:blip r:embed="rId2" cstate="print"/>
          <a:srcRect/>
          <a:stretch>
            <a:fillRect/>
          </a:stretch>
        </p:blipFill>
        <p:spPr bwMode="auto">
          <a:xfrm>
            <a:off x="0" y="0"/>
            <a:ext cx="9144000" cy="3657600"/>
          </a:xfrm>
          <a:prstGeom prst="rect">
            <a:avLst/>
          </a:prstGeom>
          <a:noFill/>
          <a:ln w="28575">
            <a:solidFill>
              <a:srgbClr val="C00000"/>
            </a:solidFill>
          </a:ln>
        </p:spPr>
      </p:pic>
      <p:pic>
        <p:nvPicPr>
          <p:cNvPr id="1028" name="Picture 4" descr="http://www.wickersham.us/anne/images/kidney1.jpg"/>
          <p:cNvPicPr>
            <a:picLocks noChangeAspect="1" noChangeArrowheads="1"/>
          </p:cNvPicPr>
          <p:nvPr/>
        </p:nvPicPr>
        <p:blipFill>
          <a:blip r:embed="rId3" cstate="print"/>
          <a:srcRect/>
          <a:stretch>
            <a:fillRect/>
          </a:stretch>
        </p:blipFill>
        <p:spPr bwMode="auto">
          <a:xfrm>
            <a:off x="0" y="3657600"/>
            <a:ext cx="2133600" cy="3200400"/>
          </a:xfrm>
          <a:prstGeom prst="rect">
            <a:avLst/>
          </a:prstGeom>
          <a:noFill/>
          <a:ln w="28575">
            <a:solidFill>
              <a:srgbClr val="3333FF"/>
            </a:solidFill>
          </a:ln>
        </p:spPr>
      </p:pic>
      <p:pic>
        <p:nvPicPr>
          <p:cNvPr id="1030" name="Picture 6" descr="http://3dhealthcare.org/kidneycrf_files/crf_clip_image001_0000.jpg"/>
          <p:cNvPicPr>
            <a:picLocks noChangeAspect="1" noChangeArrowheads="1"/>
          </p:cNvPicPr>
          <p:nvPr/>
        </p:nvPicPr>
        <p:blipFill>
          <a:blip r:embed="rId4" cstate="print"/>
          <a:srcRect/>
          <a:stretch>
            <a:fillRect/>
          </a:stretch>
        </p:blipFill>
        <p:spPr bwMode="auto">
          <a:xfrm>
            <a:off x="4876800" y="3657600"/>
            <a:ext cx="4267200" cy="3200401"/>
          </a:xfrm>
          <a:prstGeom prst="rect">
            <a:avLst/>
          </a:prstGeom>
          <a:noFill/>
          <a:ln w="28575">
            <a:solidFill>
              <a:srgbClr val="3333FF"/>
            </a:solidFill>
          </a:ln>
        </p:spPr>
      </p:pic>
      <p:sp>
        <p:nvSpPr>
          <p:cNvPr id="6" name="Rectangle 5"/>
          <p:cNvSpPr/>
          <p:nvPr/>
        </p:nvSpPr>
        <p:spPr>
          <a:xfrm>
            <a:off x="8534400" y="0"/>
            <a:ext cx="415498" cy="369332"/>
          </a:xfrm>
          <a:prstGeom prst="rect">
            <a:avLst/>
          </a:prstGeom>
        </p:spPr>
        <p:txBody>
          <a:bodyPr wrap="none">
            <a:spAutoFit/>
          </a:bodyPr>
          <a:lstStyle/>
          <a:p>
            <a:pPr algn="ctr"/>
            <a:fld id="{877F9B8C-32C4-43F2-99B4-FFD195B4A4EB}" type="slidenum">
              <a:rPr lang="en-US" b="1" smtClean="0">
                <a:solidFill>
                  <a:schemeClr val="bg1"/>
                </a:solidFill>
                <a:latin typeface="Times New Roman" pitchFamily="18" charset="0"/>
                <a:cs typeface="Times New Roman" pitchFamily="18" charset="0"/>
              </a:rPr>
              <a:pPr algn="ctr"/>
              <a:t>11</a:t>
            </a:fld>
            <a:endParaRPr lang="en-US" b="1" dirty="0">
              <a:solidFill>
                <a:schemeClr val="bg1"/>
              </a:solidFill>
              <a:latin typeface="Times New Roman" pitchFamily="18" charset="0"/>
              <a:cs typeface="Times New Roman" pitchFamily="18" charset="0"/>
            </a:endParaRPr>
          </a:p>
        </p:txBody>
      </p:sp>
      <p:sp>
        <p:nvSpPr>
          <p:cNvPr id="7" name="TextBox 6"/>
          <p:cNvSpPr txBox="1"/>
          <p:nvPr/>
        </p:nvSpPr>
        <p:spPr>
          <a:xfrm>
            <a:off x="3276600" y="762000"/>
            <a:ext cx="2971800" cy="369332"/>
          </a:xfrm>
          <a:prstGeom prst="rect">
            <a:avLst/>
          </a:prstGeom>
          <a:noFill/>
          <a:ln w="28575">
            <a:solidFill>
              <a:srgbClr val="C00000"/>
            </a:solidFill>
          </a:ln>
        </p:spPr>
        <p:txBody>
          <a:bodyPr wrap="square" rtlCol="0">
            <a:spAutoFit/>
          </a:bodyPr>
          <a:lstStyle/>
          <a:p>
            <a:endParaRPr lang="en-US" dirty="0"/>
          </a:p>
        </p:txBody>
      </p:sp>
      <p:sp>
        <p:nvSpPr>
          <p:cNvPr id="8" name="TextBox 7"/>
          <p:cNvSpPr txBox="1"/>
          <p:nvPr/>
        </p:nvSpPr>
        <p:spPr>
          <a:xfrm>
            <a:off x="6248400" y="1371600"/>
            <a:ext cx="2438400" cy="369332"/>
          </a:xfrm>
          <a:prstGeom prst="rect">
            <a:avLst/>
          </a:prstGeom>
          <a:noFill/>
          <a:ln w="28575">
            <a:solidFill>
              <a:srgbClr val="C00000"/>
            </a:solidFill>
          </a:ln>
        </p:spPr>
        <p:txBody>
          <a:bodyPr wrap="square" rtlCol="0">
            <a:spAutoFit/>
          </a:bodyPr>
          <a:lstStyle/>
          <a:p>
            <a:endParaRPr lang="en-US" dirty="0"/>
          </a:p>
        </p:txBody>
      </p:sp>
      <p:sp>
        <p:nvSpPr>
          <p:cNvPr id="9" name="TextBox 8"/>
          <p:cNvSpPr txBox="1"/>
          <p:nvPr/>
        </p:nvSpPr>
        <p:spPr>
          <a:xfrm>
            <a:off x="533400" y="1219200"/>
            <a:ext cx="2743200" cy="381000"/>
          </a:xfrm>
          <a:prstGeom prst="rect">
            <a:avLst/>
          </a:prstGeom>
          <a:noFill/>
          <a:ln w="28575">
            <a:solidFill>
              <a:srgbClr val="C00000"/>
            </a:solidFill>
          </a:ln>
        </p:spPr>
        <p:txBody>
          <a:bodyPr wrap="square" rtlCol="0">
            <a:spAutoFit/>
          </a:bodyPr>
          <a:lstStyle/>
          <a:p>
            <a:endParaRPr lang="en-US" dirty="0"/>
          </a:p>
        </p:txBody>
      </p:sp>
      <p:sp>
        <p:nvSpPr>
          <p:cNvPr id="10" name="TextBox 9"/>
          <p:cNvSpPr txBox="1"/>
          <p:nvPr/>
        </p:nvSpPr>
        <p:spPr>
          <a:xfrm>
            <a:off x="457200" y="2819400"/>
            <a:ext cx="1905000" cy="369332"/>
          </a:xfrm>
          <a:prstGeom prst="rect">
            <a:avLst/>
          </a:prstGeom>
          <a:noFill/>
          <a:ln w="28575">
            <a:solidFill>
              <a:srgbClr val="C00000"/>
            </a:solidFill>
          </a:ln>
        </p:spPr>
        <p:txBody>
          <a:bodyPr wrap="square" rtlCol="0">
            <a:spAutoFit/>
          </a:bodyPr>
          <a:lstStyle/>
          <a:p>
            <a:endParaRPr lang="en-US" dirty="0"/>
          </a:p>
        </p:txBody>
      </p:sp>
      <p:sp>
        <p:nvSpPr>
          <p:cNvPr id="11" name="TextBox 10"/>
          <p:cNvSpPr txBox="1"/>
          <p:nvPr/>
        </p:nvSpPr>
        <p:spPr>
          <a:xfrm>
            <a:off x="6248400" y="2819400"/>
            <a:ext cx="2743200" cy="538609"/>
          </a:xfrm>
          <a:prstGeom prst="rect">
            <a:avLst/>
          </a:prstGeom>
          <a:noFill/>
          <a:ln w="28575">
            <a:solidFill>
              <a:srgbClr val="C00000"/>
            </a:solidFill>
          </a:ln>
        </p:spPr>
        <p:txBody>
          <a:bodyPr wrap="square" rtlCol="0">
            <a:spAutoFit/>
          </a:bodyPr>
          <a:lstStyle/>
          <a:p>
            <a:r>
              <a:rPr lang="en-US" dirty="0" smtClean="0"/>
              <a:t>.</a:t>
            </a:r>
          </a:p>
          <a:p>
            <a:endParaRPr lang="en-US" sz="1100" dirty="0"/>
          </a:p>
        </p:txBody>
      </p:sp>
      <p:sp>
        <p:nvSpPr>
          <p:cNvPr id="12" name="Rectangle 11"/>
          <p:cNvSpPr/>
          <p:nvPr/>
        </p:nvSpPr>
        <p:spPr>
          <a:xfrm>
            <a:off x="0" y="0"/>
            <a:ext cx="4038600" cy="830997"/>
          </a:xfrm>
          <a:prstGeom prst="rect">
            <a:avLst/>
          </a:prstGeom>
        </p:spPr>
        <p:txBody>
          <a:bodyPr wrap="square">
            <a:spAutoFit/>
          </a:bodyPr>
          <a:lstStyle/>
          <a:p>
            <a:pPr eaLnBrk="0" fontAlgn="base" hangingPunct="0">
              <a:spcBef>
                <a:spcPct val="0"/>
              </a:spcBef>
              <a:spcAft>
                <a:spcPct val="0"/>
              </a:spcAft>
              <a:tabLst>
                <a:tab pos="4787900" algn="l"/>
              </a:tabLst>
            </a:pPr>
            <a:r>
              <a:rPr lang="en-US" sz="1400" b="1"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Calcitriol</a:t>
            </a:r>
            <a:r>
              <a:rPr lang="en-US" sz="14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1400" b="1"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renin</a:t>
            </a:r>
            <a:r>
              <a:rPr lang="en-US" sz="14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and </a:t>
            </a:r>
            <a:r>
              <a:rPr lang="en-US" sz="1600" u="sng"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Erythropoietin</a:t>
            </a:r>
            <a:r>
              <a:rPr lang="en-US" sz="1600" dirty="0" smtClean="0">
                <a:solidFill>
                  <a:srgbClr val="C00000"/>
                </a:solidFill>
                <a:latin typeface="Times New Roman" pitchFamily="18" charset="0"/>
                <a:cs typeface="Times New Roman" pitchFamily="18" charset="0"/>
              </a:rPr>
              <a:t> </a:t>
            </a:r>
            <a:r>
              <a:rPr lang="en-US" sz="1600" dirty="0" smtClean="0">
                <a:solidFill>
                  <a:srgbClr val="C00000"/>
                </a:solidFill>
                <a:latin typeface="Times New Roman" pitchFamily="18" charset="0"/>
                <a:cs typeface="Times New Roman" pitchFamily="18" charset="0"/>
              </a:rPr>
              <a:t>[</a:t>
            </a:r>
            <a:r>
              <a:rPr lang="en-US" sz="1600" dirty="0" err="1" smtClean="0">
                <a:solidFill>
                  <a:srgbClr val="C00000"/>
                </a:solidFill>
                <a:latin typeface="Times New Roman" pitchFamily="18" charset="0"/>
                <a:cs typeface="Times New Roman" pitchFamily="18" charset="0"/>
              </a:rPr>
              <a:t>ih</a:t>
            </a:r>
            <a:r>
              <a:rPr lang="en-US" sz="1600" dirty="0" smtClean="0">
                <a:solidFill>
                  <a:srgbClr val="C00000"/>
                </a:solidFill>
                <a:latin typeface="Times New Roman" pitchFamily="18" charset="0"/>
                <a:cs typeface="Times New Roman" pitchFamily="18" charset="0"/>
              </a:rPr>
              <a:t>-</a:t>
            </a:r>
            <a:r>
              <a:rPr lang="en-US" sz="1600" dirty="0" err="1" smtClean="0">
                <a:solidFill>
                  <a:srgbClr val="C00000"/>
                </a:solidFill>
                <a:latin typeface="Times New Roman" pitchFamily="18" charset="0"/>
                <a:cs typeface="Times New Roman" pitchFamily="18" charset="0"/>
              </a:rPr>
              <a:t>rith</a:t>
            </a:r>
            <a:r>
              <a:rPr lang="en-US" sz="1600" dirty="0" smtClean="0">
                <a:solidFill>
                  <a:srgbClr val="C00000"/>
                </a:solidFill>
                <a:latin typeface="Times New Roman" pitchFamily="18" charset="0"/>
                <a:cs typeface="Times New Roman" pitchFamily="18" charset="0"/>
              </a:rPr>
              <a:t>-</a:t>
            </a:r>
            <a:r>
              <a:rPr lang="en-US" sz="1600" dirty="0" err="1" smtClean="0">
                <a:solidFill>
                  <a:srgbClr val="C00000"/>
                </a:solidFill>
                <a:latin typeface="Times New Roman" pitchFamily="18" charset="0"/>
                <a:cs typeface="Times New Roman" pitchFamily="18" charset="0"/>
              </a:rPr>
              <a:t>roh</a:t>
            </a:r>
            <a:r>
              <a:rPr lang="en-US" sz="1600" dirty="0" smtClean="0">
                <a:solidFill>
                  <a:srgbClr val="C00000"/>
                </a:solidFill>
                <a:latin typeface="Times New Roman" pitchFamily="18" charset="0"/>
                <a:cs typeface="Times New Roman" pitchFamily="18" charset="0"/>
              </a:rPr>
              <a:t>-poi-</a:t>
            </a:r>
            <a:r>
              <a:rPr lang="en-US" sz="1600" dirty="0" err="1" smtClean="0">
                <a:solidFill>
                  <a:srgbClr val="C00000"/>
                </a:solidFill>
                <a:latin typeface="Times New Roman" pitchFamily="18" charset="0"/>
                <a:cs typeface="Times New Roman" pitchFamily="18" charset="0"/>
              </a:rPr>
              <a:t>i</a:t>
            </a:r>
            <a:r>
              <a:rPr lang="en-US" sz="1600" dirty="0" smtClean="0">
                <a:solidFill>
                  <a:srgbClr val="C00000"/>
                </a:solidFill>
                <a:latin typeface="Times New Roman" pitchFamily="18" charset="0"/>
                <a:cs typeface="Times New Roman" pitchFamily="18" charset="0"/>
              </a:rPr>
              <a:t>-</a:t>
            </a:r>
            <a:r>
              <a:rPr lang="en-US" sz="1600" dirty="0" err="1" smtClean="0">
                <a:solidFill>
                  <a:srgbClr val="C00000"/>
                </a:solidFill>
                <a:latin typeface="Times New Roman" pitchFamily="18" charset="0"/>
                <a:cs typeface="Times New Roman" pitchFamily="18" charset="0"/>
              </a:rPr>
              <a:t>tn</a:t>
            </a:r>
            <a:r>
              <a:rPr lang="en-US" sz="1600" dirty="0" smtClean="0">
                <a:solidFill>
                  <a:srgbClr val="C00000"/>
                </a:solidFill>
                <a:latin typeface="Times New Roman" pitchFamily="18" charset="0"/>
                <a:cs typeface="Times New Roman" pitchFamily="18" charset="0"/>
              </a:rPr>
              <a:t>, -poi-</a:t>
            </a:r>
            <a:r>
              <a:rPr lang="en-US" sz="1600" dirty="0" err="1" smtClean="0">
                <a:solidFill>
                  <a:srgbClr val="C00000"/>
                </a:solidFill>
                <a:latin typeface="Times New Roman" pitchFamily="18" charset="0"/>
                <a:cs typeface="Times New Roman" pitchFamily="18" charset="0"/>
              </a:rPr>
              <a:t>eet</a:t>
            </a:r>
            <a:r>
              <a:rPr lang="en-US" sz="1600" dirty="0" smtClean="0">
                <a:solidFill>
                  <a:srgbClr val="C00000"/>
                </a:solidFill>
                <a:latin typeface="Times New Roman" pitchFamily="18" charset="0"/>
                <a:cs typeface="Times New Roman" pitchFamily="18" charset="0"/>
              </a:rPr>
              <a:t>-n</a:t>
            </a:r>
            <a:r>
              <a:rPr lang="en-US" sz="1600" u="sng"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hormones </a:t>
            </a:r>
            <a:r>
              <a:rPr lang="en-US" sz="16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are produced </a:t>
            </a:r>
            <a:endParaRPr lang="en-US" sz="16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a:p>
            <a:pPr eaLnBrk="0" fontAlgn="base" hangingPunct="0">
              <a:spcBef>
                <a:spcPct val="0"/>
              </a:spcBef>
              <a:spcAft>
                <a:spcPct val="0"/>
              </a:spcAft>
              <a:tabLst>
                <a:tab pos="4787900" algn="l"/>
              </a:tabLst>
            </a:pPr>
            <a:r>
              <a:rPr lang="en-US" sz="16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by </a:t>
            </a:r>
            <a:r>
              <a:rPr lang="en-US" sz="16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the kidney.</a:t>
            </a:r>
          </a:p>
        </p:txBody>
      </p:sp>
      <p:sp>
        <p:nvSpPr>
          <p:cNvPr id="13" name="Rectangle 12"/>
          <p:cNvSpPr/>
          <p:nvPr/>
        </p:nvSpPr>
        <p:spPr>
          <a:xfrm>
            <a:off x="2133600" y="3657600"/>
            <a:ext cx="2743200" cy="3216265"/>
          </a:xfrm>
          <a:prstGeom prst="rect">
            <a:avLst/>
          </a:prstGeom>
          <a:ln w="28575">
            <a:solidFill>
              <a:srgbClr val="3333FF"/>
            </a:solidFill>
          </a:ln>
        </p:spPr>
        <p:style>
          <a:lnRef idx="0">
            <a:schemeClr val="accent5"/>
          </a:lnRef>
          <a:fillRef idx="3">
            <a:schemeClr val="accent5"/>
          </a:fillRef>
          <a:effectRef idx="3">
            <a:schemeClr val="accent5"/>
          </a:effectRef>
          <a:fontRef idx="minor">
            <a:schemeClr val="lt1"/>
          </a:fontRef>
        </p:style>
        <p:txBody>
          <a:bodyPr wrap="square">
            <a:spAutoFit/>
          </a:bodyPr>
          <a:lstStyle/>
          <a:p>
            <a:pPr algn="ctr"/>
            <a:endParaRPr lang="en-US" sz="1600" b="1" dirty="0" smtClean="0">
              <a:effectLst>
                <a:outerShdw blurRad="38100" dist="38100" dir="2700000" algn="tl">
                  <a:srgbClr val="000000">
                    <a:alpha val="43137"/>
                  </a:srgbClr>
                </a:outerShdw>
              </a:effectLst>
              <a:latin typeface="Times New Roman" pitchFamily="18" charset="0"/>
              <a:cs typeface="Times New Roman" pitchFamily="18" charset="0"/>
            </a:endParaRPr>
          </a:p>
          <a:p>
            <a:pPr algn="ctr"/>
            <a:r>
              <a:rPr lang="en-US" sz="1700" b="1" dirty="0" smtClean="0">
                <a:effectLst>
                  <a:outerShdw blurRad="38100" dist="38100" dir="2700000" algn="tl">
                    <a:srgbClr val="000000">
                      <a:alpha val="43137"/>
                    </a:srgbClr>
                  </a:outerShdw>
                </a:effectLst>
                <a:latin typeface="Times New Roman" pitchFamily="18" charset="0"/>
                <a:cs typeface="Times New Roman" pitchFamily="18" charset="0"/>
              </a:rPr>
              <a:t>The blood seems to pass through two distinct systems of capillary vessels in the kidneys,</a:t>
            </a:r>
          </a:p>
          <a:p>
            <a:pPr algn="ctr"/>
            <a:r>
              <a:rPr lang="en-US" sz="1700" b="1" dirty="0" smtClean="0">
                <a:effectLst>
                  <a:outerShdw blurRad="38100" dist="38100" dir="2700000" algn="tl">
                    <a:srgbClr val="000000">
                      <a:alpha val="43137"/>
                    </a:srgbClr>
                  </a:outerShdw>
                </a:effectLst>
                <a:latin typeface="Times New Roman" pitchFamily="18" charset="0"/>
                <a:cs typeface="Times New Roman" pitchFamily="18" charset="0"/>
              </a:rPr>
              <a:t> in its course from the arteries to the veins. They take up from the blood the water; they also eliminate from the blood saline and waste matters, sugar, albumen, etc.</a:t>
            </a:r>
            <a:endParaRPr lang="en-US" sz="17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986528"/>
          </a:xfrm>
          <a:prstGeom prst="rect">
            <a:avLst/>
          </a:prstGeom>
          <a:ln/>
        </p:spPr>
        <p:style>
          <a:lnRef idx="0">
            <a:schemeClr val="accent5"/>
          </a:lnRef>
          <a:fillRef idx="3">
            <a:schemeClr val="accent5"/>
          </a:fillRef>
          <a:effectRef idx="3">
            <a:schemeClr val="accent5"/>
          </a:effectRef>
          <a:fontRef idx="minor">
            <a:schemeClr val="lt1"/>
          </a:fontRef>
        </p:style>
        <p:txBody>
          <a:bodyPr wrap="square">
            <a:spAutoFit/>
          </a:bodyPr>
          <a:lstStyle/>
          <a:p>
            <a:pPr lvl="0" algn="ctr" eaLnBrk="0" fontAlgn="base" hangingPunct="0">
              <a:spcBef>
                <a:spcPct val="0"/>
              </a:spcBef>
              <a:spcAft>
                <a:spcPct val="0"/>
              </a:spcAft>
            </a:pPr>
            <a:r>
              <a:rPr lang="en-US" sz="2400" b="1" dirty="0" smtClean="0">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The kidneys and bladder control the balance of </a:t>
            </a:r>
            <a:r>
              <a:rPr lang="en-US" sz="2400" b="1" u="sng" dirty="0" smtClean="0">
                <a:solidFill>
                  <a:srgbClr val="FFFF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water </a:t>
            </a:r>
            <a:r>
              <a:rPr lang="en-US" sz="2400" b="1" dirty="0" smtClean="0">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and</a:t>
            </a:r>
            <a:r>
              <a:rPr lang="en-US" sz="2400" b="1" dirty="0" smtClean="0">
                <a:latin typeface="Times New Roman" pitchFamily="18" charset="0"/>
                <a:ea typeface="Times New Roman" pitchFamily="18" charset="0"/>
                <a:cs typeface="Times New Roman" pitchFamily="18" charset="0"/>
              </a:rPr>
              <a:t> </a:t>
            </a:r>
            <a:r>
              <a:rPr lang="en-US" sz="2400" b="1" u="sng" dirty="0" smtClean="0">
                <a:solidFill>
                  <a:srgbClr val="FFFF00"/>
                </a:solidFill>
                <a:latin typeface="Times New Roman" pitchFamily="18" charset="0"/>
                <a:ea typeface="Times New Roman" pitchFamily="18" charset="0"/>
                <a:cs typeface="Times New Roman" pitchFamily="18" charset="0"/>
              </a:rPr>
              <a:t>salt </a:t>
            </a:r>
          </a:p>
          <a:p>
            <a:pPr lvl="0" algn="ctr" eaLnBrk="0" fontAlgn="base" hangingPunct="0">
              <a:spcBef>
                <a:spcPct val="0"/>
              </a:spcBef>
              <a:spcAft>
                <a:spcPct val="0"/>
              </a:spcAft>
            </a:pPr>
            <a:r>
              <a:rPr lang="en-US" sz="2400" b="1" dirty="0" smtClean="0">
                <a:solidFill>
                  <a:srgbClr val="FFFF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(Water: A symbol of the Word unto Salvation)</a:t>
            </a:r>
          </a:p>
          <a:p>
            <a:pPr lvl="0" algn="ctr" eaLnBrk="0" fontAlgn="base" hangingPunct="0">
              <a:spcBef>
                <a:spcPct val="0"/>
              </a:spcBef>
              <a:spcAft>
                <a:spcPct val="0"/>
              </a:spcAft>
            </a:pPr>
            <a:r>
              <a:rPr lang="en-US" sz="2400" b="1" dirty="0" smtClean="0">
                <a:solidFill>
                  <a:srgbClr val="FFFF00"/>
                </a:solidFill>
                <a:latin typeface="Times New Roman" pitchFamily="18" charset="0"/>
                <a:ea typeface="Times New Roman" pitchFamily="18" charset="0"/>
                <a:cs typeface="Times New Roman" pitchFamily="18" charset="0"/>
              </a:rPr>
              <a:t> </a:t>
            </a:r>
            <a:r>
              <a:rPr lang="en-US" b="1" dirty="0" smtClean="0">
                <a:solidFill>
                  <a:schemeClr val="bg1"/>
                </a:solidFill>
                <a:latin typeface="Times New Roman" pitchFamily="18" charset="0"/>
                <a:ea typeface="Times New Roman" pitchFamily="18" charset="0"/>
                <a:cs typeface="Times New Roman" pitchFamily="18" charset="0"/>
              </a:rPr>
              <a:t>(Proverbs 18:4)</a:t>
            </a:r>
          </a:p>
          <a:p>
            <a:pPr lvl="0" algn="ctr" eaLnBrk="0" fontAlgn="base" hangingPunct="0">
              <a:spcBef>
                <a:spcPct val="0"/>
              </a:spcBef>
              <a:spcAft>
                <a:spcPct val="0"/>
              </a:spcAft>
            </a:pPr>
            <a:r>
              <a:rPr lang="en-US" b="1" dirty="0" smtClean="0">
                <a:solidFill>
                  <a:srgbClr val="FFFF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Look, thirsty, bewildered souls! Can ye not see the fountain of life, opened for the weary, wayworn traveler? Can ye not hear the voice of Mercy as she beckons to you, saying, </a:t>
            </a:r>
          </a:p>
          <a:p>
            <a:pPr lvl="0" algn="ctr" eaLnBrk="0" fontAlgn="base" hangingPunct="0">
              <a:spcBef>
                <a:spcPct val="0"/>
              </a:spcBef>
              <a:spcAft>
                <a:spcPct val="0"/>
              </a:spcAft>
            </a:pPr>
            <a:r>
              <a:rPr lang="en-US" b="1" dirty="0" smtClean="0">
                <a:solidFill>
                  <a:srgbClr val="FFFF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 'Ho, every one that thirsteth, come ye to the waters;' 'whosoever will, let him take the water of life freely'"? The waters of this fountain contain medicinal properties which will heal both spiritual and physical infirmities. Drink deep from the fountain opened for Judah and Jerusalem. Then you can take the refreshing cup to parched, fainting souls.  </a:t>
            </a:r>
          </a:p>
          <a:p>
            <a:pPr lvl="0" algn="ctr" eaLnBrk="0" fontAlgn="base" hangingPunct="0">
              <a:spcBef>
                <a:spcPct val="0"/>
              </a:spcBef>
              <a:spcAft>
                <a:spcPct val="0"/>
              </a:spcAft>
            </a:pPr>
            <a:r>
              <a:rPr lang="en-US" sz="2000" b="1" dirty="0" smtClean="0">
                <a:solidFill>
                  <a:schemeClr val="bg1"/>
                </a:solidFill>
                <a:latin typeface="Times New Roman" pitchFamily="18" charset="0"/>
                <a:ea typeface="Times New Roman" pitchFamily="18" charset="0"/>
                <a:cs typeface="Times New Roman" pitchFamily="18" charset="0"/>
              </a:rPr>
              <a:t>{Review and Herald, October 15, 1901 par. 10} </a:t>
            </a:r>
          </a:p>
          <a:p>
            <a:pPr lvl="0" algn="ctr" eaLnBrk="0" fontAlgn="base" hangingPunct="0">
              <a:spcBef>
                <a:spcPct val="0"/>
              </a:spcBef>
              <a:spcAft>
                <a:spcPct val="0"/>
              </a:spcAft>
            </a:pPr>
            <a:r>
              <a:rPr lang="en-US" sz="2400" b="1" dirty="0" smtClean="0">
                <a:solidFill>
                  <a:srgbClr val="FFFF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(Salt: A symbol of The Believers covered by the Blood of the Lamb</a:t>
            </a:r>
          </a:p>
          <a:p>
            <a:pPr lvl="0" algn="ctr" eaLnBrk="0" fontAlgn="base" hangingPunct="0">
              <a:spcBef>
                <a:spcPct val="0"/>
              </a:spcBef>
              <a:spcAft>
                <a:spcPct val="0"/>
              </a:spcAft>
            </a:pPr>
            <a:r>
              <a:rPr lang="en-US" sz="2400" b="1" dirty="0" smtClean="0">
                <a:solidFill>
                  <a:srgbClr val="FFFF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the Christian Life)  </a:t>
            </a:r>
            <a:r>
              <a:rPr lang="en-US" b="1" dirty="0" smtClean="0">
                <a:solidFill>
                  <a:schemeClr val="bg1"/>
                </a:solidFill>
                <a:latin typeface="Times New Roman" pitchFamily="18" charset="0"/>
                <a:ea typeface="Times New Roman" pitchFamily="18" charset="0"/>
                <a:cs typeface="Times New Roman" pitchFamily="18" charset="0"/>
              </a:rPr>
              <a:t>(Matthew 5:13) (2 King 2:21)</a:t>
            </a:r>
            <a:r>
              <a:rPr lang="en-US" b="1" dirty="0" smtClean="0">
                <a:latin typeface="Times New Roman" pitchFamily="18" charset="0"/>
                <a:ea typeface="Times New Roman" pitchFamily="18" charset="0"/>
                <a:cs typeface="Times New Roman" pitchFamily="18" charset="0"/>
              </a:rPr>
              <a:t> </a:t>
            </a:r>
          </a:p>
          <a:p>
            <a:pPr lvl="0" algn="ctr" eaLnBrk="0" fontAlgn="base" hangingPunct="0">
              <a:spcBef>
                <a:spcPct val="0"/>
              </a:spcBef>
              <a:spcAft>
                <a:spcPct val="0"/>
              </a:spcAft>
            </a:pPr>
            <a:r>
              <a:rPr lang="en-US" b="1" dirty="0" smtClean="0">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Again: He illustrates the living reality of a Christian life by the saving properties </a:t>
            </a:r>
            <a:r>
              <a:rPr lang="en-US" b="1" u="sng" dirty="0" smtClean="0">
                <a:solidFill>
                  <a:srgbClr val="FFFF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of salt. </a:t>
            </a:r>
            <a:r>
              <a:rPr lang="en-US" b="1" dirty="0" smtClean="0">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"Ye are the salt of the earth," He says; "but if the salt have lost his savor, wherewith shall it be salted?" Solemn question! If the saving principles of truth are not exemplified by professing Christians, what benefit does the world derive from their lives? When salt has lost its savor, "it is thenceforth good for nothing; but to be cast out, and to be trodden underfoot of men." When Christians do not reveal Christ, of what value are they? Are they not like savorless salt, "good for nothing"? But when they reveal in their lives the saving principles of the truth, poor, sin-hardened souls are not left to perish in corruption. Good works are seen; for the living principles of righteousness cannot be hidden. The gospel acted is like salt which contains all its savor. It is powerful in the saving of souls. </a:t>
            </a:r>
          </a:p>
          <a:p>
            <a:pPr lvl="0" algn="ctr" eaLnBrk="0" fontAlgn="base" hangingPunct="0">
              <a:spcBef>
                <a:spcPct val="0"/>
              </a:spcBef>
              <a:spcAft>
                <a:spcPct val="0"/>
              </a:spcAft>
            </a:pPr>
            <a:r>
              <a:rPr lang="en-US" sz="2000" b="1" dirty="0" smtClean="0">
                <a:solidFill>
                  <a:schemeClr val="bg1"/>
                </a:solidFill>
                <a:latin typeface="Times New Roman" pitchFamily="18" charset="0"/>
                <a:ea typeface="Times New Roman" pitchFamily="18" charset="0"/>
                <a:cs typeface="Times New Roman" pitchFamily="18" charset="0"/>
              </a:rPr>
              <a:t>{Review and Herald , October 15, 1901 par. 7} </a:t>
            </a:r>
            <a:endParaRPr lang="en-US" sz="800" b="1" dirty="0" smtClean="0">
              <a:latin typeface="Times New Roman" pitchFamily="18" charset="0"/>
              <a:ea typeface="Times New Roman" pitchFamily="18" charset="0"/>
              <a:cs typeface="Times New Roman" pitchFamily="18" charset="0"/>
            </a:endParaRPr>
          </a:p>
        </p:txBody>
      </p:sp>
      <p:sp>
        <p:nvSpPr>
          <p:cNvPr id="4" name="Rectangle 3"/>
          <p:cNvSpPr/>
          <p:nvPr/>
        </p:nvSpPr>
        <p:spPr>
          <a:xfrm>
            <a:off x="8728501" y="0"/>
            <a:ext cx="415499" cy="369332"/>
          </a:xfrm>
          <a:prstGeom prst="rect">
            <a:avLst/>
          </a:prstGeom>
        </p:spPr>
        <p:txBody>
          <a:bodyPr wrap="none">
            <a:spAutoFit/>
          </a:bodyPr>
          <a:lstStyle/>
          <a:p>
            <a:pPr algn="ctr"/>
            <a:fld id="{877F9B8C-32C4-43F2-99B4-FFD195B4A4EB}" type="slidenum">
              <a:rPr lang="en-US" b="1" smtClean="0">
                <a:effectLst>
                  <a:outerShdw blurRad="38100" dist="38100" dir="2700000" algn="tl">
                    <a:srgbClr val="000000">
                      <a:alpha val="43137"/>
                    </a:srgbClr>
                  </a:outerShdw>
                </a:effectLst>
                <a:latin typeface="Times New Roman" pitchFamily="18" charset="0"/>
                <a:cs typeface="Times New Roman" pitchFamily="18" charset="0"/>
              </a:rPr>
              <a:pPr algn="ctr"/>
              <a:t>12</a:t>
            </a:fld>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164685"/>
            <a:ext cx="9144000" cy="7125027"/>
          </a:xfrm>
          <a:prstGeom prst="rect">
            <a:avLst/>
          </a:prstGeom>
          <a:ln>
            <a:headEnd/>
            <a:tailEnd/>
          </a:ln>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buClr>
                <a:srgbClr val="FFFF00"/>
              </a:buClr>
              <a:buFont typeface="Wingdings" pitchFamily="2" charset="2"/>
              <a:buChar char="Ø"/>
            </a:pPr>
            <a:r>
              <a:rPr kumimoji="0" lang="en-US" sz="2400" b="1"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r>
              <a:rPr lang="en-US" sz="3200" b="1"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Two Kidneys:</a:t>
            </a:r>
            <a:r>
              <a:rPr lang="en-US" sz="3200"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r>
              <a:rPr lang="en-US" sz="2800" b="1" dirty="0" smtClean="0">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The kidneys filter and clean the blood </a:t>
            </a:r>
          </a:p>
          <a:p>
            <a:pPr lvl="0" algn="ctr" eaLnBrk="0" fontAlgn="base" hangingPunct="0">
              <a:spcBef>
                <a:spcPct val="0"/>
              </a:spcBef>
              <a:spcAft>
                <a:spcPct val="0"/>
              </a:spcAft>
            </a:pPr>
            <a:r>
              <a:rPr lang="en-US" b="1" dirty="0" smtClean="0">
                <a:solidFill>
                  <a:schemeClr val="bg1"/>
                </a:solidFill>
                <a:latin typeface="Times New Roman" pitchFamily="18" charset="0"/>
                <a:ea typeface="Calibri" pitchFamily="34" charset="0"/>
                <a:cs typeface="Times New Roman" pitchFamily="18" charset="0"/>
              </a:rPr>
              <a:t>(Leviticus 4:7, 18, 25, 30) (Jeremiah</a:t>
            </a:r>
            <a:r>
              <a:rPr lang="en-US" dirty="0" smtClean="0">
                <a:solidFill>
                  <a:schemeClr val="bg1"/>
                </a:solidFill>
                <a:latin typeface="Times New Roman" pitchFamily="18" charset="0"/>
                <a:ea typeface="Calibri" pitchFamily="34" charset="0"/>
                <a:cs typeface="Times New Roman" pitchFamily="18" charset="0"/>
              </a:rPr>
              <a:t> </a:t>
            </a:r>
            <a:r>
              <a:rPr lang="en-US" b="1" dirty="0" smtClean="0">
                <a:solidFill>
                  <a:schemeClr val="bg1"/>
                </a:solidFill>
                <a:latin typeface="Times New Roman" pitchFamily="18" charset="0"/>
                <a:ea typeface="Calibri" pitchFamily="34" charset="0"/>
                <a:cs typeface="Times New Roman" pitchFamily="18" charset="0"/>
              </a:rPr>
              <a:t>3:22)</a:t>
            </a:r>
            <a:r>
              <a:rPr lang="en-US" b="1" dirty="0" smtClean="0">
                <a:solidFill>
                  <a:schemeClr val="bg1"/>
                </a:solidFill>
                <a:latin typeface="Times New Roman" pitchFamily="18" charset="0"/>
                <a:ea typeface="Times New Roman" pitchFamily="18" charset="0"/>
                <a:cs typeface="Times New Roman" pitchFamily="18" charset="0"/>
              </a:rPr>
              <a:t> (Leviticus 4:31; 7:30) (Psalm 37:20). </a:t>
            </a:r>
          </a:p>
          <a:p>
            <a:pPr lvl="0" algn="ctr" eaLnBrk="0" fontAlgn="base" hangingPunct="0">
              <a:spcBef>
                <a:spcPct val="0"/>
              </a:spcBef>
              <a:spcAft>
                <a:spcPct val="0"/>
              </a:spcAft>
            </a:pPr>
            <a:endParaRPr lang="en-US" sz="900" b="1" dirty="0" smtClean="0">
              <a:solidFill>
                <a:schemeClr val="bg1"/>
              </a:solidFill>
              <a:latin typeface="Times New Roman" pitchFamily="18" charset="0"/>
              <a:ea typeface="Times New Roman" pitchFamily="18" charset="0"/>
              <a:cs typeface="Times New Roman" pitchFamily="18" charset="0"/>
            </a:endParaRPr>
          </a:p>
          <a:p>
            <a:pPr lvl="0" algn="ctr" eaLnBrk="0" fontAlgn="base" hangingPunct="0">
              <a:spcBef>
                <a:spcPct val="0"/>
              </a:spcBef>
              <a:spcAft>
                <a:spcPct val="0"/>
              </a:spcAft>
            </a:pPr>
            <a:r>
              <a:rPr lang="en-US" sz="2400" b="1" dirty="0" smtClean="0">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He had bright beams coming out of His side: </a:t>
            </a:r>
          </a:p>
          <a:p>
            <a:pPr lvl="0" algn="ctr" eaLnBrk="0" fontAlgn="base" hangingPunct="0">
              <a:spcBef>
                <a:spcPct val="0"/>
              </a:spcBef>
              <a:spcAft>
                <a:spcPct val="0"/>
              </a:spcAft>
            </a:pPr>
            <a:r>
              <a:rPr lang="en-US" sz="2400" b="1" dirty="0" smtClean="0">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and there was the hiding of His power. </a:t>
            </a:r>
          </a:p>
          <a:p>
            <a:pPr lvl="0" algn="ctr" eaLnBrk="0" fontAlgn="base" hangingPunct="0">
              <a:spcBef>
                <a:spcPct val="0"/>
              </a:spcBef>
              <a:spcAft>
                <a:spcPct val="0"/>
              </a:spcAft>
            </a:pPr>
            <a:r>
              <a:rPr lang="en-US" b="1" dirty="0" smtClean="0">
                <a:solidFill>
                  <a:schemeClr val="bg1"/>
                </a:solidFill>
                <a:latin typeface="Times New Roman" pitchFamily="18" charset="0"/>
                <a:ea typeface="Calibri" pitchFamily="34" charset="0"/>
                <a:cs typeface="Times New Roman" pitchFamily="18" charset="0"/>
              </a:rPr>
              <a:t>(Habakkuk 3:4, margin)</a:t>
            </a:r>
            <a:r>
              <a:rPr lang="en-US" dirty="0" smtClean="0">
                <a:solidFill>
                  <a:schemeClr val="bg1"/>
                </a:solidFill>
                <a:latin typeface="Times New Roman" pitchFamily="18" charset="0"/>
                <a:ea typeface="Calibri" pitchFamily="34" charset="0"/>
                <a:cs typeface="Times New Roman" pitchFamily="18" charset="0"/>
              </a:rPr>
              <a:t> </a:t>
            </a:r>
          </a:p>
          <a:p>
            <a:pPr lvl="0" algn="ctr" eaLnBrk="0" fontAlgn="base" hangingPunct="0">
              <a:spcBef>
                <a:spcPct val="0"/>
              </a:spcBef>
              <a:spcAft>
                <a:spcPct val="0"/>
              </a:spcAft>
            </a:pPr>
            <a:r>
              <a:rPr lang="en-US" sz="2400" dirty="0" smtClean="0">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That pierced side </a:t>
            </a:r>
            <a:r>
              <a:rPr lang="en-US" sz="2400" b="1"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(the Kidney</a:t>
            </a:r>
            <a:r>
              <a:rPr lang="en-US" sz="2400"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r>
              <a:rPr lang="en-US" sz="2400" b="1" dirty="0" smtClean="0">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whence flowed the crimson stream that reconciled man to God--there is the </a:t>
            </a:r>
            <a:r>
              <a:rPr lang="en-US" sz="2400" b="1" dirty="0" err="1" smtClean="0">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Saviour's</a:t>
            </a:r>
            <a:r>
              <a:rPr lang="en-US" sz="2400" b="1" dirty="0" smtClean="0">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glory, there "the hiding of His power." "Mighty to save</a:t>
            </a:r>
            <a:r>
              <a:rPr lang="en-US" sz="2400" dirty="0" smtClean="0">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r>
              <a:rPr lang="en-US" sz="2400" b="1"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through the sacrifice of redemption</a:t>
            </a:r>
            <a:r>
              <a:rPr lang="en-US" sz="2400" dirty="0" smtClean="0">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p>
          <a:p>
            <a:pPr lvl="0" algn="ctr" eaLnBrk="0" fontAlgn="base" hangingPunct="0">
              <a:spcBef>
                <a:spcPct val="0"/>
              </a:spcBef>
              <a:spcAft>
                <a:spcPct val="0"/>
              </a:spcAft>
            </a:pPr>
            <a:r>
              <a:rPr lang="en-US" sz="2400" b="1" dirty="0" smtClean="0">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He was therefore strong to execute justice upon them that despised God's mercy. </a:t>
            </a:r>
          </a:p>
          <a:p>
            <a:pPr lvl="0" algn="ctr" eaLnBrk="0" fontAlgn="base" hangingPunct="0">
              <a:spcBef>
                <a:spcPct val="0"/>
              </a:spcBef>
              <a:spcAft>
                <a:spcPct val="0"/>
              </a:spcAft>
            </a:pPr>
            <a:r>
              <a:rPr lang="en-US" sz="2400" b="1" u="sng"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And the tokens of His humiliation are His highest honor; </a:t>
            </a:r>
          </a:p>
          <a:p>
            <a:pPr lvl="0" algn="ctr" eaLnBrk="0" fontAlgn="base" hangingPunct="0">
              <a:spcBef>
                <a:spcPct val="0"/>
              </a:spcBef>
              <a:spcAft>
                <a:spcPct val="0"/>
              </a:spcAft>
            </a:pPr>
            <a:r>
              <a:rPr lang="en-US" sz="2400" b="1" u="sng"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through the eternal ages the wounds of Calvary will show forth His praise and declare His power</a:t>
            </a:r>
            <a:r>
              <a:rPr lang="en-US" sz="2400" u="sng"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a:t>
            </a:r>
          </a:p>
          <a:p>
            <a:pPr lvl="0" algn="ctr" eaLnBrk="0" fontAlgn="base" hangingPunct="0">
              <a:spcBef>
                <a:spcPct val="0"/>
              </a:spcBef>
              <a:spcAft>
                <a:spcPct val="0"/>
              </a:spcAft>
            </a:pPr>
            <a:endParaRPr lang="en-US" sz="800" u="sng"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
                <a:srgbClr val="FFFF00"/>
              </a:buClr>
              <a:buSzTx/>
              <a:buFont typeface="Wingdings" pitchFamily="2" charset="2"/>
              <a:buChar char="Ø"/>
              <a:tabLst/>
            </a:pPr>
            <a:r>
              <a:rPr kumimoji="0" lang="en-US" sz="2800" b="1"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Two Sphincter Muscles: Symbols of the </a:t>
            </a:r>
            <a:r>
              <a:rPr kumimoji="0" lang="en-US" sz="2800" b="1" i="0" u="none" strike="noStrike" cap="none" normalizeH="0" baseline="0" dirty="0" smtClean="0">
                <a:ln>
                  <a:noFill/>
                </a:ln>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Priest</a:t>
            </a:r>
          </a:p>
          <a:p>
            <a:pPr marL="0" marR="0" lvl="0" indent="0" algn="ctr" defTabSz="914400" rtl="0" eaLnBrk="1" fontAlgn="base" latinLnBrk="0" hangingPunct="1">
              <a:lnSpc>
                <a:spcPct val="100000"/>
              </a:lnSpc>
              <a:spcBef>
                <a:spcPct val="0"/>
              </a:spcBef>
              <a:spcAft>
                <a:spcPct val="0"/>
              </a:spcAft>
              <a:buClrTx/>
              <a:buSzTx/>
              <a:tabLst/>
            </a:pPr>
            <a:r>
              <a:rPr kumimoji="0" lang="en-US" sz="2000" b="0"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en-US" sz="20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(Leviticus 4:7)</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r>
              <a:rPr kumimoji="0" lang="en-US" sz="2000" b="1" i="0" u="none" strike="noStrike" cap="none" normalizeH="0" baseline="0" dirty="0" smtClean="0">
                <a:ln>
                  <a:noFill/>
                </a:ln>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And the priest shall put [some] of the blood upon the horns of the altar of sweet incense before the LORD, which [is] in the tabernacle of the congregation</a:t>
            </a:r>
            <a:endParaRPr kumimoji="0" lang="en-US" sz="2000" b="0" i="0" u="sng"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endParaRPr>
          </a:p>
        </p:txBody>
      </p:sp>
      <p:sp>
        <p:nvSpPr>
          <p:cNvPr id="3" name="Rectangle 2"/>
          <p:cNvSpPr/>
          <p:nvPr/>
        </p:nvSpPr>
        <p:spPr>
          <a:xfrm>
            <a:off x="8728501" y="0"/>
            <a:ext cx="415499" cy="369332"/>
          </a:xfrm>
          <a:prstGeom prst="rect">
            <a:avLst/>
          </a:prstGeom>
        </p:spPr>
        <p:txBody>
          <a:bodyPr wrap="none">
            <a:spAutoFit/>
          </a:bodyPr>
          <a:lstStyle/>
          <a:p>
            <a:pPr algn="ctr"/>
            <a:fld id="{877F9B8C-32C4-43F2-99B4-FFD195B4A4EB}" type="slidenum">
              <a:rPr lang="en-US" b="1" smtClean="0">
                <a:effectLst>
                  <a:outerShdw blurRad="38100" dist="38100" dir="2700000" algn="tl">
                    <a:srgbClr val="000000">
                      <a:alpha val="43137"/>
                    </a:srgbClr>
                  </a:outerShdw>
                </a:effectLst>
                <a:latin typeface="Times New Roman" pitchFamily="18" charset="0"/>
                <a:cs typeface="Times New Roman" pitchFamily="18" charset="0"/>
              </a:rPr>
              <a:pPr algn="ctr"/>
              <a:t>13</a:t>
            </a:fld>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
            <a:ext cx="9144000" cy="6832640"/>
          </a:xfrm>
          <a:prstGeom prst="rect">
            <a:avLst/>
          </a:prstGeom>
          <a:ln>
            <a:solidFill>
              <a:srgbClr val="3333FF"/>
            </a:solidFill>
          </a:ln>
        </p:spPr>
        <p:style>
          <a:lnRef idx="0">
            <a:schemeClr val="accent5"/>
          </a:lnRef>
          <a:fillRef idx="3">
            <a:schemeClr val="accent5"/>
          </a:fillRef>
          <a:effectRef idx="3">
            <a:schemeClr val="accent5"/>
          </a:effectRef>
          <a:fontRef idx="minor">
            <a:schemeClr val="lt1"/>
          </a:fontRef>
        </p:style>
        <p:txBody>
          <a:bodyPr wrap="square">
            <a:spAutoFit/>
          </a:bodyPr>
          <a:lstStyle/>
          <a:p>
            <a:pPr eaLnBrk="0" fontAlgn="base" hangingPunct="0">
              <a:spcBef>
                <a:spcPct val="0"/>
              </a:spcBef>
              <a:spcAft>
                <a:spcPct val="0"/>
              </a:spcAft>
              <a:buClr>
                <a:srgbClr val="FFFF00"/>
              </a:buClr>
              <a:buFont typeface="Wingdings" pitchFamily="2" charset="2"/>
              <a:buChar char="Ø"/>
            </a:pPr>
            <a:r>
              <a:rPr lang="en-US" sz="2400" b="1" dirty="0" smtClean="0">
                <a:solidFill>
                  <a:schemeClr val="tx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 </a:t>
            </a:r>
            <a:r>
              <a:rPr lang="en-US" sz="2800" b="1" dirty="0" smtClean="0">
                <a:solidFill>
                  <a:srgbClr val="FFFF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The Bladder: </a:t>
            </a:r>
            <a:r>
              <a:rPr lang="en-US" sz="2400" b="1" dirty="0" smtClean="0">
                <a:solidFill>
                  <a:srgbClr val="FFFF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The body reservoir:</a:t>
            </a:r>
          </a:p>
          <a:p>
            <a:pPr lvl="0" algn="ctr" eaLnBrk="0" fontAlgn="base" hangingPunct="0">
              <a:spcBef>
                <a:spcPct val="0"/>
              </a:spcBef>
              <a:spcAft>
                <a:spcPct val="0"/>
              </a:spcAft>
              <a:buClr>
                <a:srgbClr val="FFFF00"/>
              </a:buClr>
            </a:pPr>
            <a:r>
              <a:rPr lang="en-US" b="1" dirty="0" smtClean="0">
                <a:solidFill>
                  <a:schemeClr val="tx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 </a:t>
            </a:r>
            <a:r>
              <a:rPr lang="en-US" b="1" dirty="0" smtClean="0">
                <a:solidFill>
                  <a:schemeClr val="bg1"/>
                </a:solidFill>
                <a:latin typeface="Times New Roman" pitchFamily="18" charset="0"/>
                <a:ea typeface="Times New Roman" pitchFamily="18" charset="0"/>
                <a:cs typeface="Times New Roman" pitchFamily="18" charset="0"/>
              </a:rPr>
              <a:t>(Romans 4:7-8)</a:t>
            </a:r>
            <a:r>
              <a:rPr lang="en-US" b="1" dirty="0" smtClean="0">
                <a:solidFill>
                  <a:schemeClr val="tx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 </a:t>
            </a:r>
          </a:p>
          <a:p>
            <a:pPr lvl="0" algn="ctr" eaLnBrk="0" fontAlgn="base" hangingPunct="0">
              <a:spcBef>
                <a:spcPct val="0"/>
              </a:spcBef>
              <a:spcAft>
                <a:spcPct val="0"/>
              </a:spcAft>
            </a:pPr>
            <a:r>
              <a:rPr lang="en-US" sz="2000" b="1" dirty="0" smtClean="0">
                <a:solidFill>
                  <a:schemeClr val="tx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a:t>
            </a:r>
            <a:r>
              <a:rPr lang="en-US" sz="2400" b="1" dirty="0" smtClean="0">
                <a:solidFill>
                  <a:schemeClr val="tx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Saying], Blessed [are] they whose iniquities are forgiven, </a:t>
            </a:r>
          </a:p>
          <a:p>
            <a:pPr lvl="0" algn="ctr" eaLnBrk="0" fontAlgn="base" hangingPunct="0">
              <a:spcBef>
                <a:spcPct val="0"/>
              </a:spcBef>
              <a:spcAft>
                <a:spcPct val="0"/>
              </a:spcAft>
            </a:pPr>
            <a:r>
              <a:rPr lang="en-US" sz="2400" b="1" dirty="0" smtClean="0">
                <a:solidFill>
                  <a:schemeClr val="tx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whose sins are covered. </a:t>
            </a:r>
          </a:p>
          <a:p>
            <a:pPr lvl="0" algn="ctr" eaLnBrk="0" fontAlgn="base" hangingPunct="0">
              <a:spcBef>
                <a:spcPct val="0"/>
              </a:spcBef>
              <a:spcAft>
                <a:spcPct val="0"/>
              </a:spcAft>
            </a:pPr>
            <a:r>
              <a:rPr lang="en-US" sz="2400" b="1" dirty="0" smtClean="0">
                <a:solidFill>
                  <a:schemeClr val="tx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Blessed [is] the man to whom the Lord will not impute sin.</a:t>
            </a:r>
          </a:p>
          <a:p>
            <a:pPr lvl="0" algn="ctr" eaLnBrk="0" fontAlgn="base" hangingPunct="0">
              <a:spcBef>
                <a:spcPct val="0"/>
              </a:spcBef>
              <a:spcAft>
                <a:spcPct val="0"/>
              </a:spcAft>
            </a:pPr>
            <a:endParaRPr lang="en-US" sz="800" b="1" dirty="0" smtClean="0">
              <a:solidFill>
                <a:schemeClr val="tx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endParaRPr>
          </a:p>
          <a:p>
            <a:pPr lvl="0" algn="ctr" eaLnBrk="0" fontAlgn="base" hangingPunct="0">
              <a:spcBef>
                <a:spcPct val="0"/>
              </a:spcBef>
              <a:spcAft>
                <a:spcPct val="0"/>
              </a:spcAft>
            </a:pPr>
            <a:r>
              <a:rPr lang="en-US" sz="2000" b="1" dirty="0" smtClean="0">
                <a:solidFill>
                  <a:schemeClr val="tx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The Lord did not </a:t>
            </a:r>
            <a:r>
              <a:rPr lang="en-US" sz="2000" b="1" u="sng" dirty="0" smtClean="0">
                <a:solidFill>
                  <a:srgbClr val="FFFF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lock the reservoir </a:t>
            </a:r>
            <a:r>
              <a:rPr lang="en-US" sz="2000" b="1" dirty="0" smtClean="0">
                <a:solidFill>
                  <a:schemeClr val="tx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of heaven after pouring his Spirit upon the early disciples. We, also, may receive of the fullness of his blessing. Heaven is full of the treasures of his grace, and those who come to God in faith may claim all that he has promised. If we do not have his power it is because of our spiritual lethargy, our indifference, our indolence. Let us come out of this formality and deadness.  </a:t>
            </a:r>
            <a:r>
              <a:rPr lang="en-US" b="1" dirty="0" smtClean="0">
                <a:solidFill>
                  <a:schemeClr val="bg1"/>
                </a:solidFill>
                <a:latin typeface="Times New Roman" pitchFamily="18" charset="0"/>
                <a:ea typeface="Times New Roman" pitchFamily="18" charset="0"/>
                <a:cs typeface="Times New Roman" pitchFamily="18" charset="0"/>
              </a:rPr>
              <a:t>{Review  and Herald, June 4, 1889 par. 7}</a:t>
            </a:r>
          </a:p>
          <a:p>
            <a:pPr lvl="0" algn="ctr" eaLnBrk="0" fontAlgn="base" hangingPunct="0">
              <a:spcBef>
                <a:spcPct val="0"/>
              </a:spcBef>
              <a:spcAft>
                <a:spcPct val="0"/>
              </a:spcAft>
            </a:pPr>
            <a:endParaRPr lang="en-US" sz="1400" b="1" dirty="0" smtClean="0">
              <a:solidFill>
                <a:schemeClr val="bg1"/>
              </a:solidFill>
              <a:latin typeface="Times New Roman" pitchFamily="18" charset="0"/>
              <a:ea typeface="Times New Roman" pitchFamily="18" charset="0"/>
              <a:cs typeface="Times New Roman" pitchFamily="18" charset="0"/>
            </a:endParaRPr>
          </a:p>
          <a:p>
            <a:pPr lvl="0" algn="ctr" eaLnBrk="0" fontAlgn="base" hangingPunct="0">
              <a:spcBef>
                <a:spcPct val="0"/>
              </a:spcBef>
              <a:spcAft>
                <a:spcPct val="0"/>
              </a:spcAft>
            </a:pPr>
            <a:r>
              <a:rPr lang="en-US" sz="2000" b="1" dirty="0" smtClean="0">
                <a:solidFill>
                  <a:schemeClr val="tx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 Is a </a:t>
            </a:r>
            <a:r>
              <a:rPr lang="en-US" sz="2000" b="1" dirty="0" smtClean="0">
                <a:solidFill>
                  <a:srgbClr val="FFFF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musculomembranous </a:t>
            </a:r>
            <a:r>
              <a:rPr lang="vi-VN" sz="2000" b="1" dirty="0" smtClean="0">
                <a:solidFill>
                  <a:srgbClr val="FFFF00"/>
                </a:solidFill>
                <a:effectLst>
                  <a:outerShdw blurRad="38100" dist="38100" dir="2700000" algn="tl">
                    <a:srgbClr val="000000">
                      <a:alpha val="43137"/>
                    </a:srgbClr>
                  </a:outerShdw>
                </a:effectLst>
              </a:rPr>
              <a:t>(mŭs'kyū-lō-mem'bră-nŭs</a:t>
            </a:r>
            <a:r>
              <a:rPr lang="vi-VN" sz="2000" dirty="0" smtClean="0"/>
              <a:t>), </a:t>
            </a:r>
            <a:r>
              <a:rPr lang="en-US" sz="2000" b="1" dirty="0" smtClean="0">
                <a:solidFill>
                  <a:schemeClr val="tx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sac for the urine; </a:t>
            </a:r>
            <a:endParaRPr lang="en-US" sz="2000" b="1" dirty="0" smtClean="0">
              <a:solidFill>
                <a:schemeClr val="tx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endParaRPr>
          </a:p>
          <a:p>
            <a:pPr lvl="0" algn="ctr" eaLnBrk="0" fontAlgn="base" hangingPunct="0">
              <a:spcBef>
                <a:spcPct val="0"/>
              </a:spcBef>
              <a:spcAft>
                <a:spcPct val="0"/>
              </a:spcAft>
            </a:pPr>
            <a:r>
              <a:rPr lang="en-US" sz="2000" b="1" dirty="0" smtClean="0">
                <a:solidFill>
                  <a:schemeClr val="tx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and </a:t>
            </a:r>
            <a:r>
              <a:rPr lang="en-US" sz="2000" b="1" dirty="0" smtClean="0">
                <a:solidFill>
                  <a:schemeClr val="tx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as its size, position, and relations vary according to the amount of fluid it contains. </a:t>
            </a:r>
            <a:r>
              <a:rPr lang="en-US" sz="2000" b="1" dirty="0" smtClean="0">
                <a:solidFill>
                  <a:schemeClr val="tx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The </a:t>
            </a:r>
            <a:r>
              <a:rPr lang="en-US" sz="2000" b="1" dirty="0" smtClean="0">
                <a:solidFill>
                  <a:schemeClr val="tx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bladder expelled from the body through the process of urination. </a:t>
            </a:r>
          </a:p>
          <a:p>
            <a:pPr lvl="0" algn="ctr" eaLnBrk="0" fontAlgn="base" hangingPunct="0">
              <a:spcBef>
                <a:spcPct val="0"/>
              </a:spcBef>
              <a:spcAft>
                <a:spcPct val="0"/>
              </a:spcAft>
            </a:pP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The bladder or urinary bladder is the organ where the excreted urine by the kidneys is collected before being disposed off by urination.  The bladder is a muscular organ that is elastic (distensible) in nature.  The bladder is located on the pelvic floor. In males, the base of the bladder is between the rectum and pubic symphysis. In females, it is below the uterus etc.  In infants and young children, </a:t>
            </a:r>
          </a:p>
          <a:p>
            <a:pPr lvl="0" algn="ctr" eaLnBrk="0" fontAlgn="base" hangingPunct="0">
              <a:spcBef>
                <a:spcPct val="0"/>
              </a:spcBef>
              <a:spcAft>
                <a:spcPct val="0"/>
              </a:spcAft>
            </a:pP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the bladder is located in the abdomen even if it is empty.</a:t>
            </a:r>
            <a:endParaRPr lang="en-US"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Rectangle 3"/>
          <p:cNvSpPr/>
          <p:nvPr/>
        </p:nvSpPr>
        <p:spPr>
          <a:xfrm>
            <a:off x="8728501" y="0"/>
            <a:ext cx="415499" cy="369332"/>
          </a:xfrm>
          <a:prstGeom prst="rect">
            <a:avLst/>
          </a:prstGeom>
        </p:spPr>
        <p:txBody>
          <a:bodyPr wrap="none">
            <a:spAutoFit/>
          </a:bodyPr>
          <a:lstStyle/>
          <a:p>
            <a:pPr algn="ctr"/>
            <a:fld id="{877F9B8C-32C4-43F2-99B4-FFD195B4A4EB}" type="slidenum">
              <a:rPr lang="en-US" b="1" smtClean="0">
                <a:effectLst>
                  <a:outerShdw blurRad="38100" dist="38100" dir="2700000" algn="tl">
                    <a:srgbClr val="000000">
                      <a:alpha val="43137"/>
                    </a:srgbClr>
                  </a:outerShdw>
                </a:effectLst>
                <a:latin typeface="Times New Roman" pitchFamily="18" charset="0"/>
                <a:cs typeface="Times New Roman" pitchFamily="18" charset="0"/>
              </a:rPr>
              <a:pPr algn="ctr"/>
              <a:t>14</a:t>
            </a:fld>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94195"/>
          </a:xfrm>
          <a:prstGeom prst="rect">
            <a:avLst/>
          </a:prstGeom>
          <a:ln>
            <a:solidFill>
              <a:srgbClr val="3333FF"/>
            </a:solidFill>
          </a:ln>
        </p:spPr>
        <p:style>
          <a:lnRef idx="0">
            <a:schemeClr val="accent5"/>
          </a:lnRef>
          <a:fillRef idx="3">
            <a:schemeClr val="accent5"/>
          </a:fillRef>
          <a:effectRef idx="3">
            <a:schemeClr val="accent5"/>
          </a:effectRef>
          <a:fontRef idx="minor">
            <a:schemeClr val="lt1"/>
          </a:fontRef>
        </p:style>
        <p:txBody>
          <a:bodyPr wrap="square">
            <a:spAutoFit/>
          </a:bodyPr>
          <a:lstStyle/>
          <a:p>
            <a:pPr lvl="0" eaLnBrk="0" fontAlgn="base" hangingPunct="0">
              <a:spcBef>
                <a:spcPct val="0"/>
              </a:spcBef>
              <a:spcAft>
                <a:spcPct val="0"/>
              </a:spcAft>
              <a:buClr>
                <a:srgbClr val="FFFF00"/>
              </a:buClr>
              <a:buFont typeface="Wingdings" pitchFamily="2" charset="2"/>
              <a:buChar char="Ø"/>
            </a:pPr>
            <a:r>
              <a:rPr lang="en-US" sz="2400" dirty="0" smtClean="0">
                <a:solidFill>
                  <a:schemeClr val="tx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 </a:t>
            </a:r>
            <a:r>
              <a:rPr lang="en-US" sz="2400" b="1" dirty="0" smtClean="0">
                <a:solidFill>
                  <a:srgbClr val="FFFF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The Urethra: </a:t>
            </a:r>
            <a:r>
              <a:rPr lang="en-US" sz="2400" dirty="0" smtClean="0">
                <a:solidFill>
                  <a:schemeClr val="tx1"/>
                </a:solidFill>
                <a:latin typeface="Times New Roman" pitchFamily="18" charset="0"/>
                <a:ea typeface="Times New Roman" pitchFamily="18" charset="0"/>
                <a:cs typeface="Times New Roman" pitchFamily="18" charset="0"/>
              </a:rPr>
              <a:t> </a:t>
            </a:r>
            <a:r>
              <a:rPr lang="en-US" sz="2000" b="1" dirty="0" smtClean="0">
                <a:solidFill>
                  <a:schemeClr val="bg1"/>
                </a:solidFill>
                <a:latin typeface="Times New Roman" pitchFamily="18" charset="0"/>
                <a:ea typeface="Times New Roman" pitchFamily="18" charset="0"/>
                <a:cs typeface="Times New Roman" pitchFamily="18" charset="0"/>
              </a:rPr>
              <a:t>(Leviticus 6:30) (1 John 1:9) </a:t>
            </a:r>
          </a:p>
          <a:p>
            <a:pPr lvl="0" algn="ctr" eaLnBrk="0" fontAlgn="base" hangingPunct="0">
              <a:spcBef>
                <a:spcPct val="0"/>
              </a:spcBef>
              <a:spcAft>
                <a:spcPct val="0"/>
              </a:spcAft>
            </a:pPr>
            <a:r>
              <a:rPr lang="en-US" sz="2000" b="1" dirty="0" smtClean="0">
                <a:solidFill>
                  <a:schemeClr val="tx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the two tubes which convey the urine from the kidneys to the urinary bladder. Each commences within the sinus of the corresponding kidney as a number of </a:t>
            </a:r>
            <a:r>
              <a:rPr lang="en-US" sz="2000" b="1" dirty="0" smtClean="0">
                <a:solidFill>
                  <a:srgbClr val="FFFF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short cup-shaped tubes</a:t>
            </a:r>
            <a:r>
              <a:rPr lang="en-US" sz="2000" b="1" dirty="0" smtClean="0">
                <a:solidFill>
                  <a:schemeClr val="tx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 termed calyces, which encircle the renal papillæ. </a:t>
            </a:r>
          </a:p>
          <a:p>
            <a:pPr lvl="0" algn="ctr" eaLnBrk="0" fontAlgn="base" hangingPunct="0">
              <a:spcBef>
                <a:spcPct val="0"/>
              </a:spcBef>
              <a:spcAft>
                <a:spcPct val="0"/>
              </a:spcAft>
            </a:pPr>
            <a:r>
              <a:rPr lang="en-US" sz="2000" b="1" dirty="0" smtClean="0">
                <a:solidFill>
                  <a:schemeClr val="tx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Since a single calyx may enclose more than one papilla the calyces are generally fewer in number than the pyramids—the </a:t>
            </a:r>
            <a:r>
              <a:rPr lang="en-US" sz="2000" b="1" dirty="0" smtClean="0">
                <a:solidFill>
                  <a:srgbClr val="FFFF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former varying from </a:t>
            </a:r>
            <a:r>
              <a:rPr lang="en-US" sz="2000" b="1" u="sng" dirty="0" smtClean="0">
                <a:solidFill>
                  <a:srgbClr val="FFFF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seven to thirteen</a:t>
            </a:r>
            <a:r>
              <a:rPr lang="en-US" sz="2000" b="1" dirty="0" smtClean="0">
                <a:solidFill>
                  <a:schemeClr val="tx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 the </a:t>
            </a:r>
            <a:r>
              <a:rPr lang="en-US" sz="2000" b="1" dirty="0" smtClean="0">
                <a:solidFill>
                  <a:srgbClr val="FFFF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latter from </a:t>
            </a:r>
            <a:r>
              <a:rPr lang="en-US" sz="2000" b="1" u="sng" dirty="0" smtClean="0">
                <a:solidFill>
                  <a:srgbClr val="FFFF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eight to eighteen</a:t>
            </a:r>
            <a:r>
              <a:rPr lang="en-US" sz="2000" b="1" dirty="0" smtClean="0">
                <a:solidFill>
                  <a:schemeClr val="tx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 The calyces join to form two or three short tubes, and these unite to form a funnel-shaped dilatation, wide above and narrow below, named the renal pelvis, which is situated partly inside and partly outside the renal sinus.  It is usually placed on a level with the spinous process of the</a:t>
            </a:r>
          </a:p>
          <a:p>
            <a:pPr lvl="0" algn="ctr" eaLnBrk="0" fontAlgn="base" hangingPunct="0">
              <a:spcBef>
                <a:spcPct val="0"/>
              </a:spcBef>
              <a:spcAft>
                <a:spcPct val="0"/>
              </a:spcAft>
            </a:pPr>
            <a:r>
              <a:rPr lang="en-US" sz="2000" b="1" dirty="0" smtClean="0">
                <a:solidFill>
                  <a:schemeClr val="tx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 </a:t>
            </a:r>
            <a:r>
              <a:rPr lang="en-US" sz="2000" b="1" u="sng" dirty="0" smtClean="0">
                <a:solidFill>
                  <a:schemeClr val="tx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first lumbar vertebra </a:t>
            </a:r>
            <a:r>
              <a:rPr lang="en-US" sz="2000" b="1" dirty="0" smtClean="0">
                <a:solidFill>
                  <a:srgbClr val="FFFF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(the base on the altar of sacrifice)</a:t>
            </a:r>
            <a:r>
              <a:rPr lang="en-US" sz="2000" b="1" dirty="0" smtClean="0">
                <a:solidFill>
                  <a:schemeClr val="bg1"/>
                </a:solidFill>
                <a:latin typeface="Times New Roman" pitchFamily="18" charset="0"/>
                <a:ea typeface="Times New Roman" pitchFamily="18" charset="0"/>
                <a:cs typeface="Times New Roman" pitchFamily="18" charset="0"/>
              </a:rPr>
              <a:t> </a:t>
            </a:r>
          </a:p>
          <a:p>
            <a:pPr lvl="0" algn="ctr" eaLnBrk="0" fontAlgn="base" hangingPunct="0">
              <a:spcBef>
                <a:spcPct val="0"/>
              </a:spcBef>
              <a:spcAft>
                <a:spcPct val="0"/>
              </a:spcAft>
            </a:pPr>
            <a:r>
              <a:rPr lang="en-US" sz="2000" b="1" dirty="0" smtClean="0">
                <a:solidFill>
                  <a:schemeClr val="bg1"/>
                </a:solidFill>
                <a:latin typeface="Times New Roman" pitchFamily="18" charset="0"/>
                <a:ea typeface="Times New Roman" pitchFamily="18" charset="0"/>
                <a:cs typeface="Times New Roman" pitchFamily="18" charset="0"/>
              </a:rPr>
              <a:t>(Malachi 4:1-3) (Ezekiel 28:12-19) </a:t>
            </a:r>
            <a:endParaRPr lang="en-US" sz="2000" dirty="0" smtClean="0">
              <a:solidFill>
                <a:schemeClr val="tx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endParaRPr>
          </a:p>
          <a:p>
            <a:pPr lvl="0" algn="ctr" eaLnBrk="0" fontAlgn="base" hangingPunct="0">
              <a:spcBef>
                <a:spcPct val="0"/>
              </a:spcBef>
              <a:spcAft>
                <a:spcPct val="0"/>
              </a:spcAft>
            </a:pPr>
            <a:r>
              <a:rPr lang="en-US" sz="2000" b="1" dirty="0" smtClean="0">
                <a:solidFill>
                  <a:schemeClr val="tx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Then come, and seek, and find. </a:t>
            </a:r>
            <a:r>
              <a:rPr lang="en-US" sz="2000" b="1" u="sng" dirty="0" smtClean="0">
                <a:solidFill>
                  <a:srgbClr val="FFFF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The reservoir of power is open, is full and free</a:t>
            </a:r>
            <a:r>
              <a:rPr lang="en-US" sz="2000" b="1" dirty="0" smtClean="0">
                <a:solidFill>
                  <a:schemeClr val="tx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 Come with humble hearts, not thinking that you must do some good thing to merit the favor of God, or that you must make yourself better before you can come to Christ. You can never do anything to better your condition. In the name of Jesus, come with full assurance of faith, because you are a sinner; for Christ said, "I came not to call the righteous, but sinners to repentance." Draw nigh to God, and he will draw nigh to you. You are to ask, to seek, to knock, and to believe that you are accepted through Christ Jesus, trusting him alone to do those things for you which you can never do for yourself.  </a:t>
            </a:r>
            <a:r>
              <a:rPr lang="en-US" sz="2000" b="1" dirty="0" smtClean="0">
                <a:solidFill>
                  <a:schemeClr val="bg1"/>
                </a:solidFill>
                <a:latin typeface="Times New Roman" pitchFamily="18" charset="0"/>
                <a:ea typeface="Times New Roman" pitchFamily="18" charset="0"/>
                <a:cs typeface="Times New Roman" pitchFamily="18" charset="0"/>
              </a:rPr>
              <a:t>{ST, August 22, 1892 par. 3} </a:t>
            </a:r>
          </a:p>
          <a:p>
            <a:pPr lvl="0" algn="ctr" eaLnBrk="0" fontAlgn="base" hangingPunct="0">
              <a:spcBef>
                <a:spcPct val="0"/>
              </a:spcBef>
              <a:spcAft>
                <a:spcPct val="0"/>
              </a:spcAft>
            </a:pPr>
            <a:r>
              <a:rPr lang="en-US" b="1" dirty="0" smtClean="0">
                <a:solidFill>
                  <a:srgbClr val="FFFF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when the righteous are delivered, ashes will be the only reminder of sin and sinners.</a:t>
            </a:r>
            <a:endParaRPr lang="en-US" b="1"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Rectangle 3"/>
          <p:cNvSpPr/>
          <p:nvPr/>
        </p:nvSpPr>
        <p:spPr>
          <a:xfrm>
            <a:off x="8728501" y="0"/>
            <a:ext cx="415499" cy="369332"/>
          </a:xfrm>
          <a:prstGeom prst="rect">
            <a:avLst/>
          </a:prstGeom>
        </p:spPr>
        <p:txBody>
          <a:bodyPr wrap="none">
            <a:spAutoFit/>
          </a:bodyPr>
          <a:lstStyle/>
          <a:p>
            <a:pPr algn="ctr"/>
            <a:fld id="{877F9B8C-32C4-43F2-99B4-FFD195B4A4EB}" type="slidenum">
              <a:rPr lang="en-US" b="1" smtClean="0">
                <a:effectLst>
                  <a:outerShdw blurRad="38100" dist="38100" dir="2700000" algn="tl">
                    <a:srgbClr val="000000">
                      <a:alpha val="43137"/>
                    </a:srgbClr>
                  </a:outerShdw>
                </a:effectLst>
                <a:latin typeface="Times New Roman" pitchFamily="18" charset="0"/>
                <a:cs typeface="Times New Roman" pitchFamily="18" charset="0"/>
              </a:rPr>
              <a:pPr algn="ctr"/>
              <a:t>15</a:t>
            </a:fld>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8686800" y="0"/>
            <a:ext cx="457200" cy="365125"/>
          </a:xfrm>
        </p:spPr>
        <p:txBody>
          <a:bodyPr/>
          <a:lstStyle/>
          <a:p>
            <a:pPr algn="ctr"/>
            <a:fld id="{877F9B8C-32C4-43F2-99B4-FFD195B4A4EB}" type="slidenum">
              <a:rPr lang="en-US" sz="1600" b="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pPr algn="ctr"/>
              <a:t>16</a:t>
            </a:fld>
            <a:endParaRPr lang="en-US" sz="16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9" name="Rectangle 8"/>
          <p:cNvSpPr/>
          <p:nvPr/>
        </p:nvSpPr>
        <p:spPr>
          <a:xfrm>
            <a:off x="381000" y="304800"/>
            <a:ext cx="8382000" cy="3539430"/>
          </a:xfrm>
          <a:prstGeom prst="rect">
            <a:avLst/>
          </a:prstGeom>
          <a:ln>
            <a:solidFill>
              <a:srgbClr val="3333FF"/>
            </a:solidFill>
          </a:ln>
        </p:spPr>
        <p:style>
          <a:lnRef idx="0">
            <a:schemeClr val="dk1"/>
          </a:lnRef>
          <a:fillRef idx="3">
            <a:schemeClr val="dk1"/>
          </a:fillRef>
          <a:effectRef idx="3">
            <a:schemeClr val="dk1"/>
          </a:effectRef>
          <a:fontRef idx="minor">
            <a:schemeClr val="lt1"/>
          </a:fontRef>
        </p:style>
        <p:txBody>
          <a:bodyPr wrap="square">
            <a:spAutoFit/>
          </a:bodyPr>
          <a:lstStyle/>
          <a:p>
            <a:r>
              <a:rPr lang="en-US" sz="3600" i="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Next Week:</a:t>
            </a:r>
          </a:p>
          <a:p>
            <a:endParaRPr lang="en-US" sz="800" b="1" dirty="0" smtClean="0">
              <a:effectLst>
                <a:outerShdw blurRad="38100" dist="38100" dir="2700000" algn="tl">
                  <a:srgbClr val="000000">
                    <a:alpha val="43137"/>
                  </a:srgbClr>
                </a:outerShdw>
              </a:effectLst>
              <a:latin typeface="Times New Roman" pitchFamily="18" charset="0"/>
              <a:cs typeface="Times New Roman" pitchFamily="18" charset="0"/>
            </a:endParaRPr>
          </a:p>
          <a:p>
            <a:pPr algn="ctr"/>
            <a:r>
              <a:rPr lang="en-US" sz="3600" i="1" dirty="0" smtClean="0">
                <a:effectLst>
                  <a:outerShdw blurRad="38100" dist="38100" dir="2700000" algn="tl">
                    <a:srgbClr val="000000">
                      <a:alpha val="43137"/>
                    </a:srgbClr>
                  </a:outerShdw>
                </a:effectLst>
                <a:latin typeface="Times New Roman" pitchFamily="18" charset="0"/>
                <a:cs typeface="Times New Roman" pitchFamily="18" charset="0"/>
              </a:rPr>
              <a:t>The Sanctuary of our Body</a:t>
            </a:r>
          </a:p>
          <a:p>
            <a:pPr algn="ctr"/>
            <a:r>
              <a:rPr lang="en-US" sz="3600" i="1" dirty="0" smtClean="0">
                <a:effectLst>
                  <a:outerShdw blurRad="38100" dist="38100" dir="2700000" algn="tl">
                    <a:srgbClr val="000000">
                      <a:alpha val="43137"/>
                    </a:srgbClr>
                  </a:outerShdw>
                </a:effectLst>
                <a:latin typeface="Times New Roman" pitchFamily="18" charset="0"/>
                <a:cs typeface="Times New Roman" pitchFamily="18" charset="0"/>
              </a:rPr>
              <a:t> The Third Temple</a:t>
            </a:r>
          </a:p>
          <a:p>
            <a:pPr algn="ctr"/>
            <a:r>
              <a:rPr lang="en-US" sz="3600" i="1" dirty="0" smtClean="0">
                <a:effectLst>
                  <a:outerShdw blurRad="38100" dist="38100" dir="2700000" algn="tl">
                    <a:srgbClr val="000000">
                      <a:alpha val="43137"/>
                    </a:srgbClr>
                  </a:outerShdw>
                </a:effectLst>
                <a:latin typeface="Times New Roman" pitchFamily="18" charset="0"/>
                <a:cs typeface="Times New Roman" pitchFamily="18" charset="0"/>
              </a:rPr>
              <a:t> Series 11 and 12</a:t>
            </a:r>
          </a:p>
          <a:p>
            <a:pPr algn="ctr"/>
            <a:r>
              <a:rPr lang="en-US" sz="3600" i="1" dirty="0" smtClean="0">
                <a:latin typeface="Times New Roman" pitchFamily="18" charset="0"/>
                <a:cs typeface="Times New Roman" pitchFamily="18" charset="0"/>
              </a:rPr>
              <a:t>The Male and Female Reproductive  </a:t>
            </a:r>
            <a:r>
              <a:rPr lang="en-US" sz="3600" i="1" dirty="0" smtClean="0">
                <a:effectLst>
                  <a:outerShdw blurRad="38100" dist="38100" dir="2700000" algn="tl">
                    <a:srgbClr val="000000">
                      <a:alpha val="43137"/>
                    </a:srgbClr>
                  </a:outerShdw>
                </a:effectLst>
                <a:latin typeface="Times New Roman" pitchFamily="18" charset="0"/>
                <a:cs typeface="Times New Roman" pitchFamily="18" charset="0"/>
              </a:rPr>
              <a:t>Systems </a:t>
            </a:r>
            <a:endParaRPr lang="en-US" sz="3600" i="1" dirty="0"/>
          </a:p>
        </p:txBody>
      </p:sp>
      <p:sp>
        <p:nvSpPr>
          <p:cNvPr id="7" name="Rectangle 6"/>
          <p:cNvSpPr/>
          <p:nvPr/>
        </p:nvSpPr>
        <p:spPr>
          <a:xfrm>
            <a:off x="533400" y="4038600"/>
            <a:ext cx="8001000" cy="2616101"/>
          </a:xfrm>
          <a:prstGeom prst="rect">
            <a:avLst/>
          </a:prstGeom>
          <a:ln>
            <a:solidFill>
              <a:srgbClr val="3333FF"/>
            </a:solidFill>
          </a:ln>
        </p:spPr>
        <p:style>
          <a:lnRef idx="0">
            <a:schemeClr val="accent5"/>
          </a:lnRef>
          <a:fillRef idx="3">
            <a:schemeClr val="accent5"/>
          </a:fillRef>
          <a:effectRef idx="3">
            <a:schemeClr val="accent5"/>
          </a:effectRef>
          <a:fontRef idx="minor">
            <a:schemeClr val="lt1"/>
          </a:fontRef>
        </p:style>
        <p:txBody>
          <a:bodyPr wrap="square">
            <a:spAutoFit/>
          </a:bodyPr>
          <a:lstStyle/>
          <a:p>
            <a:pPr algn="ctr"/>
            <a:endParaRPr lang="en-US" sz="2400" b="1" dirty="0" smtClean="0">
              <a:effectLst>
                <a:outerShdw blurRad="38100" dist="38100" dir="2700000" algn="tl">
                  <a:srgbClr val="000000">
                    <a:alpha val="43137"/>
                  </a:srgbClr>
                </a:outerShdw>
              </a:effectLst>
              <a:latin typeface="Times New Roman" pitchFamily="18" charset="0"/>
              <a:cs typeface="Times New Roman" pitchFamily="18" charset="0"/>
            </a:endParaRPr>
          </a:p>
          <a:p>
            <a:pPr algn="ctr"/>
            <a:r>
              <a:rPr lang="en-US" sz="3200" b="1" dirty="0" smtClean="0">
                <a:effectLst>
                  <a:outerShdw blurRad="38100" dist="38100" dir="2700000" algn="tl">
                    <a:srgbClr val="000000">
                      <a:alpha val="43137"/>
                    </a:srgbClr>
                  </a:outerShdw>
                </a:effectLst>
                <a:latin typeface="Times New Roman" pitchFamily="18" charset="0"/>
                <a:cs typeface="Times New Roman" pitchFamily="18" charset="0"/>
              </a:rPr>
              <a:t>Operates and Functions like</a:t>
            </a:r>
            <a:r>
              <a:rPr lang="en-US" sz="3200" b="1" i="1" dirty="0" smtClean="0">
                <a:effectLst>
                  <a:outerShdw blurRad="38100" dist="38100" dir="2700000" algn="tl">
                    <a:srgbClr val="000000">
                      <a:alpha val="43137"/>
                    </a:srgbClr>
                  </a:outerShdw>
                </a:effectLst>
                <a:latin typeface="Times New Roman" pitchFamily="18" charset="0"/>
                <a:cs typeface="Times New Roman" pitchFamily="18" charset="0"/>
              </a:rPr>
              <a:t> </a:t>
            </a:r>
          </a:p>
          <a:p>
            <a:pPr algn="ctr"/>
            <a:r>
              <a:rPr lang="en-US" sz="2800" i="1" dirty="0" smtClean="0">
                <a:effectLst>
                  <a:outerShdw blurRad="38100" dist="38100" dir="2700000" algn="tl">
                    <a:srgbClr val="000000">
                      <a:alpha val="43137"/>
                    </a:srgbClr>
                  </a:outerShdw>
                </a:effectLst>
                <a:latin typeface="Times New Roman" pitchFamily="18" charset="0"/>
                <a:cs typeface="Times New Roman" pitchFamily="18" charset="0"/>
              </a:rPr>
              <a:t>(The Two Half  Tribes)</a:t>
            </a:r>
          </a:p>
          <a:p>
            <a:pPr algn="ctr"/>
            <a:r>
              <a:rPr lang="en-US" sz="2000" i="1" dirty="0" smtClean="0">
                <a:effectLst>
                  <a:outerShdw blurRad="38100" dist="38100" dir="2700000" algn="tl">
                    <a:srgbClr val="000000">
                      <a:alpha val="43137"/>
                    </a:srgbClr>
                  </a:outerShdw>
                </a:effectLst>
                <a:latin typeface="Times New Roman" pitchFamily="18" charset="0"/>
                <a:cs typeface="Times New Roman" pitchFamily="18" charset="0"/>
              </a:rPr>
              <a:t>(Ephraim was replaced by Joseph)</a:t>
            </a:r>
          </a:p>
          <a:p>
            <a:pPr algn="ctr"/>
            <a:r>
              <a:rPr lang="en-US" sz="2000" i="1" dirty="0" smtClean="0">
                <a:effectLst>
                  <a:outerShdw blurRad="38100" dist="38100" dir="2700000" algn="tl">
                    <a:srgbClr val="000000">
                      <a:alpha val="43137"/>
                    </a:srgbClr>
                  </a:outerShdw>
                </a:effectLst>
                <a:latin typeface="Times New Roman" pitchFamily="18" charset="0"/>
                <a:cs typeface="Times New Roman" pitchFamily="18" charset="0"/>
              </a:rPr>
              <a:t> (and Dan by Manasseh)</a:t>
            </a:r>
          </a:p>
          <a:p>
            <a:pPr algn="ct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 Fruitful and Causing to forget</a:t>
            </a:r>
            <a:r>
              <a:rPr lang="en-US" sz="2400" i="1" dirty="0" smtClean="0">
                <a:effectLst>
                  <a:outerShdw blurRad="38100" dist="38100" dir="2700000" algn="tl">
                    <a:srgbClr val="000000">
                      <a:alpha val="43137"/>
                    </a:srgbClr>
                  </a:outerShdw>
                </a:effectLst>
                <a:latin typeface="Times New Roman" pitchFamily="18" charset="0"/>
                <a:cs typeface="Times New Roman" pitchFamily="18" charset="0"/>
              </a:rPr>
              <a:t>”</a:t>
            </a:r>
          </a:p>
          <a:p>
            <a:pPr algn="ctr"/>
            <a:r>
              <a:rPr lang="en-US" sz="1600" b="1" i="1" dirty="0" smtClean="0">
                <a:effectLst>
                  <a:outerShdw blurRad="38100" dist="38100" dir="2700000" algn="tl">
                    <a:srgbClr val="000000">
                      <a:alpha val="43137"/>
                    </a:srgbClr>
                  </a:outerShdw>
                </a:effectLst>
                <a:latin typeface="Times New Roman" pitchFamily="18" charset="0"/>
                <a:cs typeface="Times New Roman" pitchFamily="18" charset="0"/>
              </a:rPr>
              <a:t> </a:t>
            </a:r>
            <a:endParaRPr lang="en-US" sz="1600" b="1" dirty="0" smtClean="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8" name="yui_3_5_1_5_1377552582384_716" descr="http://i192.photobucket.com/albums/z195/sparkletags4/Christian/godBless56.jpg"/>
          <p:cNvPicPr/>
          <p:nvPr/>
        </p:nvPicPr>
        <p:blipFill>
          <a:blip r:embed="rId2" cstate="print"/>
          <a:srcRect/>
          <a:stretch>
            <a:fillRect/>
          </a:stretch>
        </p:blipFill>
        <p:spPr bwMode="auto">
          <a:xfrm>
            <a:off x="7086600" y="4953000"/>
            <a:ext cx="1181100" cy="1123950"/>
          </a:xfrm>
          <a:prstGeom prst="rect">
            <a:avLst/>
          </a:prstGeom>
          <a:noFill/>
          <a:ln w="9525">
            <a:solidFill>
              <a:srgbClr val="3333FF"/>
            </a:solid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914400" y="3352800"/>
            <a:ext cx="7315200" cy="2819400"/>
          </a:xfrm>
          <a:ln>
            <a:solidFill>
              <a:srgbClr val="3333FF"/>
            </a:solidFill>
          </a:ln>
        </p:spPr>
        <p:style>
          <a:lnRef idx="0">
            <a:schemeClr val="accent5"/>
          </a:lnRef>
          <a:fillRef idx="3">
            <a:schemeClr val="accent5"/>
          </a:fillRef>
          <a:effectRef idx="3">
            <a:schemeClr val="accent5"/>
          </a:effectRef>
          <a:fontRef idx="minor">
            <a:schemeClr val="lt1"/>
          </a:fontRef>
        </p:style>
        <p:txBody>
          <a:bodyPr>
            <a:normAutofit/>
          </a:bodyPr>
          <a:lstStyle/>
          <a:p>
            <a:endParaRPr lang="en-US" sz="1800" b="1" i="1" dirty="0" smtClean="0"/>
          </a:p>
          <a:p>
            <a:r>
              <a:rPr lang="en-US" b="1" i="1" dirty="0" smtClean="0">
                <a:effectLst>
                  <a:outerShdw blurRad="38100" dist="38100" dir="2700000" algn="tl">
                    <a:srgbClr val="000000">
                      <a:alpha val="43137"/>
                    </a:srgbClr>
                  </a:outerShdw>
                </a:effectLst>
                <a:latin typeface="Times New Roman" pitchFamily="18" charset="0"/>
                <a:cs typeface="Times New Roman" pitchFamily="18" charset="0"/>
              </a:rPr>
              <a:t>Genesis 49:19</a:t>
            </a:r>
          </a:p>
          <a:p>
            <a:r>
              <a:rPr lang="en-US" b="1" dirty="0" smtClean="0">
                <a:effectLst>
                  <a:outerShdw blurRad="38100" dist="38100" dir="2700000" algn="tl">
                    <a:srgbClr val="000000">
                      <a:alpha val="43137"/>
                    </a:srgbClr>
                  </a:outerShdw>
                </a:effectLst>
                <a:latin typeface="Times New Roman" pitchFamily="18" charset="0"/>
                <a:cs typeface="Times New Roman" pitchFamily="18" charset="0"/>
              </a:rPr>
              <a:t>Gad, a troop shall overcome him: </a:t>
            </a:r>
          </a:p>
          <a:p>
            <a:r>
              <a:rPr lang="en-US" b="1" dirty="0" smtClean="0">
                <a:effectLst>
                  <a:outerShdw blurRad="38100" dist="38100" dir="2700000" algn="tl">
                    <a:srgbClr val="000000">
                      <a:alpha val="43137"/>
                    </a:srgbClr>
                  </a:outerShdw>
                </a:effectLst>
                <a:latin typeface="Times New Roman" pitchFamily="18" charset="0"/>
                <a:cs typeface="Times New Roman" pitchFamily="18" charset="0"/>
              </a:rPr>
              <a:t>but he shall </a:t>
            </a:r>
          </a:p>
          <a:p>
            <a:r>
              <a:rPr lang="en-US" b="1" dirty="0" smtClean="0">
                <a:effectLst>
                  <a:outerShdw blurRad="38100" dist="38100" dir="2700000" algn="tl">
                    <a:srgbClr val="000000">
                      <a:alpha val="43137"/>
                    </a:srgbClr>
                  </a:outerShdw>
                </a:effectLst>
                <a:latin typeface="Times New Roman" pitchFamily="18" charset="0"/>
                <a:cs typeface="Times New Roman" pitchFamily="18" charset="0"/>
              </a:rPr>
              <a:t>overcome at the last. </a:t>
            </a:r>
          </a:p>
          <a:p>
            <a:endParaRPr lang="en-US" sz="2400" b="1" i="1" dirty="0" smtClean="0"/>
          </a:p>
          <a:p>
            <a:endParaRPr lang="en-US" b="1" i="1" dirty="0" smtClean="0"/>
          </a:p>
          <a:p>
            <a:endParaRPr lang="en-US" b="1" i="1" dirty="0" smtClean="0"/>
          </a:p>
          <a:p>
            <a:endParaRPr lang="en-US" b="1" dirty="0"/>
          </a:p>
        </p:txBody>
      </p:sp>
      <p:sp>
        <p:nvSpPr>
          <p:cNvPr id="9" name="Rectangle 8"/>
          <p:cNvSpPr/>
          <p:nvPr/>
        </p:nvSpPr>
        <p:spPr>
          <a:xfrm>
            <a:off x="609600" y="457200"/>
            <a:ext cx="7924800" cy="2531462"/>
          </a:xfrm>
          <a:prstGeom prst="rect">
            <a:avLst/>
          </a:prstGeom>
          <a:ln>
            <a:solidFill>
              <a:srgbClr val="3333FF"/>
            </a:solidFill>
          </a:ln>
        </p:spPr>
        <p:style>
          <a:lnRef idx="0">
            <a:schemeClr val="dk1"/>
          </a:lnRef>
          <a:fillRef idx="3">
            <a:schemeClr val="dk1"/>
          </a:fillRef>
          <a:effectRef idx="3">
            <a:schemeClr val="dk1"/>
          </a:effectRef>
          <a:fontRef idx="minor">
            <a:schemeClr val="lt1"/>
          </a:fontRef>
        </p:style>
        <p:txBody>
          <a:bodyPr wrap="square">
            <a:spAutoFit/>
          </a:bodyPr>
          <a:lstStyle/>
          <a:p>
            <a:pPr algn="ctr"/>
            <a:endParaRPr lang="en-US" sz="2000" dirty="0" smtClean="0"/>
          </a:p>
          <a:p>
            <a:pPr algn="ct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The Urinary System</a:t>
            </a:r>
          </a:p>
          <a:p>
            <a:pPr algn="ct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Operates and Functions like</a:t>
            </a:r>
          </a:p>
          <a:p>
            <a:pPr algn="ctr"/>
            <a:r>
              <a:rPr lang="en-US" sz="3200" b="1" dirty="0" smtClean="0">
                <a:effectLst>
                  <a:outerShdw blurRad="38100" dist="38100" dir="2700000" algn="tl">
                    <a:srgbClr val="000000">
                      <a:alpha val="43137"/>
                    </a:srgbClr>
                  </a:outerShdw>
                </a:effectLst>
                <a:latin typeface="Times New Roman" pitchFamily="18" charset="0"/>
                <a:cs typeface="Times New Roman" pitchFamily="18" charset="0"/>
              </a:rPr>
              <a:t>(The Tribe of Gad)</a:t>
            </a:r>
          </a:p>
          <a:p>
            <a:pPr algn="ctr"/>
            <a:r>
              <a:rPr lang="en-US" sz="2400" b="1" dirty="0" smtClean="0"/>
              <a:t>“</a:t>
            </a:r>
            <a:r>
              <a:rPr lang="en-US" sz="2400" b="1" dirty="0" smtClean="0">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Trample on but overcomes</a:t>
            </a:r>
            <a:r>
              <a:rPr lang="en-US" sz="2400" b="1" dirty="0" smtClean="0"/>
              <a:t>”</a:t>
            </a:r>
          </a:p>
          <a:p>
            <a:pPr algn="ctr"/>
            <a:endParaRPr lang="en-US" sz="1050" b="1" i="1" dirty="0"/>
          </a:p>
        </p:txBody>
      </p:sp>
      <p:sp>
        <p:nvSpPr>
          <p:cNvPr id="6" name="Rectangle 5"/>
          <p:cNvSpPr/>
          <p:nvPr/>
        </p:nvSpPr>
        <p:spPr>
          <a:xfrm>
            <a:off x="8728501" y="0"/>
            <a:ext cx="415499" cy="369332"/>
          </a:xfrm>
          <a:prstGeom prst="rect">
            <a:avLst/>
          </a:prstGeom>
        </p:spPr>
        <p:txBody>
          <a:bodyPr wrap="none">
            <a:spAutoFit/>
          </a:bodyPr>
          <a:lstStyle/>
          <a:p>
            <a:pPr algn="ctr"/>
            <a:fld id="{877F9B8C-32C4-43F2-99B4-FFD195B4A4EB}" type="slidenum">
              <a:rPr lang="en-US" b="1" smtClean="0">
                <a:effectLst>
                  <a:outerShdw blurRad="38100" dist="38100" dir="2700000" algn="tl">
                    <a:srgbClr val="000000">
                      <a:alpha val="43137"/>
                    </a:srgbClr>
                  </a:outerShdw>
                </a:effectLst>
                <a:latin typeface="Times New Roman" pitchFamily="18" charset="0"/>
                <a:cs typeface="Times New Roman" pitchFamily="18" charset="0"/>
              </a:rPr>
              <a:pPr algn="ctr"/>
              <a:t>2</a:t>
            </a:fld>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381000"/>
            <a:ext cx="7772400" cy="5943600"/>
          </a:xfrm>
          <a:prstGeom prst="rect">
            <a:avLst/>
          </a:prstGeom>
          <a:solidFill>
            <a:schemeClr val="tx1"/>
          </a:solidFill>
          <a:ln>
            <a:solidFill>
              <a:srgbClr val="170CF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673" name="Rectangle 1"/>
          <p:cNvSpPr>
            <a:spLocks noChangeArrowheads="1"/>
          </p:cNvSpPr>
          <p:nvPr/>
        </p:nvSpPr>
        <p:spPr bwMode="auto">
          <a:xfrm>
            <a:off x="1371600" y="937111"/>
            <a:ext cx="6096000" cy="4585871"/>
          </a:xfrm>
          <a:prstGeom prst="rect">
            <a:avLst/>
          </a:prstGeom>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4787900" algn="l"/>
              </a:tabLst>
            </a:pPr>
            <a:endParaRPr kumimoji="0" lang="en-US" sz="2400" b="1" i="0" u="none" strike="noStrike" cap="none" normalizeH="0" baseline="0" dirty="0" smtClean="0">
              <a:ln>
                <a:noFill/>
              </a:ln>
              <a:solidFill>
                <a:srgbClr val="8063C9"/>
              </a:solidFill>
              <a:effectLst/>
              <a:latin typeface="Times New Roman" pitchFamily="18"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tab pos="4787900" algn="l"/>
              </a:tabLst>
            </a:pPr>
            <a:r>
              <a:rPr kumimoji="0" lang="en-US" sz="2800"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Deuteronomy 33:20-21</a:t>
            </a:r>
            <a:r>
              <a:rPr kumimoji="0" lang="en-US" sz="2800" b="0"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tab pos="4787900" algn="l"/>
              </a:tabLst>
            </a:pPr>
            <a:endParaRPr kumimoji="0" lang="en-US" sz="2400" b="0"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tab pos="4787900" algn="l"/>
              </a:tabLst>
            </a:pPr>
            <a:r>
              <a:rPr kumimoji="0" lang="en-US"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And of Gad he said Blessed [be] he that enlargeth Gad; he dwelleth as a lion, and teareth the arm with </a:t>
            </a:r>
            <a:r>
              <a:rPr kumimoji="0" lang="en-US" sz="2400" b="1" i="0" u="sng"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the crown of the head.  And he provided the first part for himself</a:t>
            </a:r>
            <a:r>
              <a:rPr kumimoji="0" lang="en-US"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because there, [in] </a:t>
            </a:r>
            <a:r>
              <a:rPr kumimoji="0" lang="en-US" sz="2400" b="1" i="0" u="sng"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a portion of the lawgiver, [was he] seated; and he came with the heads of the people</a:t>
            </a:r>
            <a:r>
              <a:rPr kumimoji="0" lang="en-US"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he executed the justice of the LORD, and his judgments with Israel</a:t>
            </a:r>
            <a:r>
              <a:rPr kumimoji="0" lang="en-US" sz="2400" b="0"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tab pos="4787900" algn="l"/>
              </a:tabLst>
            </a:pPr>
            <a:endParaRPr kumimoji="0" lang="en-US" sz="2400" b="0" i="0" u="none" strike="noStrike" cap="none" normalizeH="0" baseline="0" dirty="0" smtClean="0">
              <a:ln>
                <a:noFill/>
              </a:ln>
              <a:solidFill>
                <a:srgbClr val="8063C9"/>
              </a:solidFill>
              <a:effectLst/>
              <a:latin typeface="Arial" pitchFamily="34" charset="0"/>
              <a:cs typeface="Arial" pitchFamily="34" charset="0"/>
            </a:endParaRPr>
          </a:p>
        </p:txBody>
      </p:sp>
      <p:sp>
        <p:nvSpPr>
          <p:cNvPr id="5" name="Rectangle 4"/>
          <p:cNvSpPr/>
          <p:nvPr/>
        </p:nvSpPr>
        <p:spPr>
          <a:xfrm>
            <a:off x="8728501" y="0"/>
            <a:ext cx="415499" cy="369332"/>
          </a:xfrm>
          <a:prstGeom prst="rect">
            <a:avLst/>
          </a:prstGeom>
        </p:spPr>
        <p:txBody>
          <a:bodyPr wrap="none">
            <a:spAutoFit/>
          </a:bodyPr>
          <a:lstStyle/>
          <a:p>
            <a:pPr algn="ctr"/>
            <a:fld id="{877F9B8C-32C4-43F2-99B4-FFD195B4A4EB}" type="slidenum">
              <a:rPr lang="en-US" b="1" smtClean="0">
                <a:effectLst>
                  <a:outerShdw blurRad="38100" dist="38100" dir="2700000" algn="tl">
                    <a:srgbClr val="000000">
                      <a:alpha val="43137"/>
                    </a:srgbClr>
                  </a:outerShdw>
                </a:effectLst>
                <a:latin typeface="Times New Roman" pitchFamily="18" charset="0"/>
                <a:cs typeface="Times New Roman" pitchFamily="18" charset="0"/>
              </a:rPr>
              <a:pPr algn="ctr"/>
              <a:t>3</a:t>
            </a:fld>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0"/>
            <a:ext cx="4495800" cy="523220"/>
          </a:xfrm>
          <a:prstGeom prst="rect">
            <a:avLst/>
          </a:prstGeom>
          <a:ln>
            <a:solidFill>
              <a:srgbClr val="3333FF"/>
            </a:solidFill>
          </a:ln>
        </p:spPr>
        <p:style>
          <a:lnRef idx="0">
            <a:schemeClr val="accent5"/>
          </a:lnRef>
          <a:fillRef idx="3">
            <a:schemeClr val="accent5"/>
          </a:fillRef>
          <a:effectRef idx="3">
            <a:schemeClr val="accent5"/>
          </a:effectRef>
          <a:fontRef idx="minor">
            <a:schemeClr val="lt1"/>
          </a:fontRef>
        </p:style>
        <p:txBody>
          <a:bodyPr wrap="square">
            <a:spAutoFit/>
          </a:bodyPr>
          <a:lstStyle/>
          <a:p>
            <a:pPr algn="ctr"/>
            <a:r>
              <a:rPr lang="en-US" sz="2800" b="1" i="1" dirty="0" smtClean="0">
                <a:effectLst>
                  <a:outerShdw blurRad="38100" dist="38100" dir="2700000" algn="tl">
                    <a:srgbClr val="000000">
                      <a:alpha val="43137"/>
                    </a:srgbClr>
                  </a:outerShdw>
                </a:effectLst>
                <a:latin typeface="Times New Roman" pitchFamily="18" charset="0"/>
                <a:cs typeface="Times New Roman" pitchFamily="18" charset="0"/>
              </a:rPr>
              <a:t>The Urinary System  </a:t>
            </a:r>
            <a:endParaRPr lang="en-US" sz="2800" i="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4" name="Rectangle 13"/>
          <p:cNvSpPr/>
          <p:nvPr/>
        </p:nvSpPr>
        <p:spPr>
          <a:xfrm>
            <a:off x="0" y="6172200"/>
            <a:ext cx="5562600" cy="523220"/>
          </a:xfrm>
          <a:prstGeom prst="rect">
            <a:avLst/>
          </a:prstGeom>
        </p:spPr>
        <p:txBody>
          <a:bodyPr wrap="square">
            <a:spAutoFit/>
          </a:bodyPr>
          <a:lstStyle/>
          <a:p>
            <a:pPr algn="ctr"/>
            <a:endParaRPr lang="en-US" sz="1400" b="1" dirty="0" smtClean="0">
              <a:solidFill>
                <a:schemeClr val="accent3">
                  <a:lumMod val="75000"/>
                </a:schemeClr>
              </a:solidFill>
              <a:latin typeface="Times New Roman" pitchFamily="18" charset="0"/>
              <a:cs typeface="Times New Roman" pitchFamily="18" charset="0"/>
            </a:endParaRPr>
          </a:p>
          <a:p>
            <a:pPr algn="ctr"/>
            <a:endParaRPr lang="en-US" sz="1400" dirty="0"/>
          </a:p>
        </p:txBody>
      </p:sp>
      <p:sp>
        <p:nvSpPr>
          <p:cNvPr id="6" name="Rectangle 5"/>
          <p:cNvSpPr/>
          <p:nvPr/>
        </p:nvSpPr>
        <p:spPr>
          <a:xfrm>
            <a:off x="4495800" y="0"/>
            <a:ext cx="4648200" cy="6740307"/>
          </a:xfrm>
          <a:prstGeom prst="rect">
            <a:avLst/>
          </a:prstGeom>
          <a:ln>
            <a:solidFill>
              <a:srgbClr val="3333FF"/>
            </a:solidFill>
          </a:ln>
        </p:spPr>
        <p:style>
          <a:lnRef idx="0">
            <a:schemeClr val="accent5"/>
          </a:lnRef>
          <a:fillRef idx="3">
            <a:schemeClr val="accent5"/>
          </a:fillRef>
          <a:effectRef idx="3">
            <a:schemeClr val="accent5"/>
          </a:effectRef>
          <a:fontRef idx="minor">
            <a:schemeClr val="lt1"/>
          </a:fontRef>
        </p:style>
        <p:txBody>
          <a:bodyPr wrap="square">
            <a:spAutoFit/>
          </a:bodyPr>
          <a:lstStyle/>
          <a:p>
            <a:pPr algn="ctr"/>
            <a:endParaRPr lang="en-US" sz="1600" b="1" i="1" dirty="0" smtClean="0">
              <a:solidFill>
                <a:schemeClr val="tx1"/>
              </a:solidFill>
              <a:latin typeface="Times New Roman" pitchFamily="18" charset="0"/>
              <a:cs typeface="Times New Roman" pitchFamily="18" charset="0"/>
            </a:endParaRPr>
          </a:p>
          <a:p>
            <a:pPr algn="ctr"/>
            <a:r>
              <a:rPr lang="en-US" sz="2400" b="1" i="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URINARY SYSTEM DEFINITION</a:t>
            </a:r>
          </a:p>
          <a:p>
            <a:pPr algn="ctr"/>
            <a:endParaRPr lang="en-US" sz="800" b="1" i="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The function of the urinary system,</a:t>
            </a:r>
          </a:p>
          <a:p>
            <a:pPr lvl="0" algn="ct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 rids the body of nitrogenous wastes while regulating water, electrolyte, and </a:t>
            </a:r>
          </a:p>
          <a:p>
            <a:pPr lvl="0" algn="ct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 acid-base balance of the blood. </a:t>
            </a:r>
          </a:p>
          <a:p>
            <a:pPr lvl="0" algn="ctr"/>
            <a:endParaRPr lang="en-US" sz="2000" b="1" dirty="0" smtClean="0">
              <a:effectLst>
                <a:outerShdw blurRad="38100" dist="38100" dir="2700000" algn="tl">
                  <a:srgbClr val="000000">
                    <a:alpha val="43137"/>
                  </a:srgbClr>
                </a:outerShdw>
              </a:effectLst>
              <a:latin typeface="Times New Roman" pitchFamily="18" charset="0"/>
              <a:cs typeface="Times New Roman" pitchFamily="18" charset="0"/>
            </a:endParaRPr>
          </a:p>
          <a:p>
            <a:pPr lvl="0" algn="ct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 The </a:t>
            </a:r>
            <a:r>
              <a:rPr lang="en-US" sz="2000"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kidneys</a:t>
            </a: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 and </a:t>
            </a:r>
            <a:r>
              <a:rPr lang="en-US" sz="2000"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bladder</a:t>
            </a: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 together with their connecting tubes, is to maintain the body’s internal balance of </a:t>
            </a:r>
          </a:p>
          <a:p>
            <a:pPr lvl="0" algn="ct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water and salts. </a:t>
            </a:r>
          </a:p>
          <a:p>
            <a:pPr lvl="0"/>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 </a:t>
            </a:r>
          </a:p>
          <a:p>
            <a:pPr lvl="0" algn="ct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The urinary system works with the </a:t>
            </a:r>
            <a:r>
              <a:rPr lang="en-US" sz="20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lungs,</a:t>
            </a: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0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skin</a:t>
            </a: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 and </a:t>
            </a:r>
            <a:r>
              <a:rPr lang="en-US" sz="20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intestines</a:t>
            </a: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-all of which also excrete wastes- to keep the chemicals and water in </a:t>
            </a:r>
          </a:p>
          <a:p>
            <a:pPr lvl="0" algn="ct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your body balanced.</a:t>
            </a:r>
            <a:r>
              <a:rPr lang="en-US" sz="2000" b="1" dirty="0" smtClean="0">
                <a:effectLst>
                  <a:outerShdw blurRad="38100" dist="38100" dir="2700000" algn="tl">
                    <a:srgbClr val="000000">
                      <a:alpha val="43137"/>
                    </a:srgbClr>
                  </a:outerShdw>
                </a:effectLst>
              </a:rPr>
              <a:t> </a:t>
            </a:r>
          </a:p>
          <a:p>
            <a:pPr lvl="0" algn="ct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This system removes a type of waste called urea from your blood. </a:t>
            </a:r>
          </a:p>
          <a:p>
            <a:pPr lvl="0" algn="ctr"/>
            <a:endParaRPr lang="en-US" sz="2000" b="1" dirty="0" smtClean="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3316" name="Picture 4" descr="The male and female urinary tracts are relatively the same except for ..."/>
          <p:cNvPicPr>
            <a:picLocks noChangeAspect="1" noChangeArrowheads="1"/>
          </p:cNvPicPr>
          <p:nvPr/>
        </p:nvPicPr>
        <p:blipFill>
          <a:blip r:embed="rId2" cstate="print">
            <a:lum bright="10000"/>
          </a:blip>
          <a:srcRect b="23611"/>
          <a:stretch>
            <a:fillRect/>
          </a:stretch>
        </p:blipFill>
        <p:spPr bwMode="auto">
          <a:xfrm>
            <a:off x="0" y="533400"/>
            <a:ext cx="4495800" cy="5943600"/>
          </a:xfrm>
          <a:prstGeom prst="rect">
            <a:avLst/>
          </a:prstGeom>
          <a:noFill/>
          <a:ln w="28575">
            <a:solidFill>
              <a:srgbClr val="3333FF"/>
            </a:solidFill>
          </a:ln>
        </p:spPr>
      </p:pic>
      <p:sp>
        <p:nvSpPr>
          <p:cNvPr id="12" name="Rectangle 11"/>
          <p:cNvSpPr/>
          <p:nvPr/>
        </p:nvSpPr>
        <p:spPr>
          <a:xfrm>
            <a:off x="8728501" y="0"/>
            <a:ext cx="415499" cy="369332"/>
          </a:xfrm>
          <a:prstGeom prst="rect">
            <a:avLst/>
          </a:prstGeom>
        </p:spPr>
        <p:txBody>
          <a:bodyPr wrap="none">
            <a:spAutoFit/>
          </a:bodyPr>
          <a:lstStyle/>
          <a:p>
            <a:pPr algn="ctr"/>
            <a:fld id="{877F9B8C-32C4-43F2-99B4-FFD195B4A4EB}" type="slidenum">
              <a:rPr lang="en-US" b="1" smtClean="0">
                <a:effectLst>
                  <a:outerShdw blurRad="38100" dist="38100" dir="2700000" algn="tl">
                    <a:srgbClr val="000000">
                      <a:alpha val="43137"/>
                    </a:srgbClr>
                  </a:outerShdw>
                </a:effectLst>
                <a:latin typeface="Times New Roman" pitchFamily="18" charset="0"/>
                <a:cs typeface="Times New Roman" pitchFamily="18" charset="0"/>
              </a:rPr>
              <a:pPr algn="ctr"/>
              <a:t>4</a:t>
            </a:fld>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Rectangle 9"/>
          <p:cNvSpPr/>
          <p:nvPr/>
        </p:nvSpPr>
        <p:spPr>
          <a:xfrm>
            <a:off x="0" y="6477000"/>
            <a:ext cx="9144000" cy="338554"/>
          </a:xfrm>
          <a:prstGeom prst="rect">
            <a:avLst/>
          </a:prstGeom>
          <a:ln>
            <a:solidFill>
              <a:srgbClr val="3333FF"/>
            </a:solidFill>
          </a:ln>
        </p:spPr>
        <p:style>
          <a:lnRef idx="0">
            <a:schemeClr val="accent5"/>
          </a:lnRef>
          <a:fillRef idx="3">
            <a:schemeClr val="accent5"/>
          </a:fillRef>
          <a:effectRef idx="3">
            <a:schemeClr val="accent5"/>
          </a:effectRef>
          <a:fontRef idx="minor">
            <a:schemeClr val="lt1"/>
          </a:fontRef>
        </p:style>
        <p:txBody>
          <a:bodyPr wrap="square">
            <a:spAutoFit/>
          </a:bodyPr>
          <a:lstStyle/>
          <a:p>
            <a:pPr algn="ctr"/>
            <a:r>
              <a:rPr lang="en-US" sz="1600" b="1" dirty="0" smtClean="0">
                <a:latin typeface="Times New Roman" pitchFamily="18" charset="0"/>
                <a:cs typeface="Times New Roman" pitchFamily="18" charset="0"/>
              </a:rPr>
              <a:t>http://www.the-human-body.net/urinary-system.html</a:t>
            </a:r>
            <a:endParaRPr lang="en-US" sz="1600" b="1" dirty="0">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126958"/>
            <a:ext cx="9144000" cy="7063472"/>
          </a:xfrm>
          <a:prstGeom prst="rect">
            <a:avLst/>
          </a:prstGeom>
          <a:ln>
            <a:solidFill>
              <a:srgbClr val="3333FF"/>
            </a:solidFill>
            <a:headEnd/>
            <a:tailEnd/>
          </a:ln>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4787900" algn="l"/>
              </a:tabLst>
            </a:pPr>
            <a:endParaRPr kumimoji="0" lang="en-US" sz="900" b="1"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tab pos="4787900" algn="l"/>
              </a:tabLst>
            </a:pPr>
            <a:r>
              <a:rPr kumimoji="0" lang="en-US" sz="2400" b="1"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THE URINARY SYSTEM LIKE</a:t>
            </a:r>
            <a:r>
              <a:rPr kumimoji="0" lang="en-US" sz="2400" b="1" i="0" u="none" strike="noStrike" cap="none" normalizeH="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r>
              <a:rPr kumimoji="0" lang="en-US" sz="2400" b="1"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THE TRIBE OF GAD “TRAMPLE</a:t>
            </a:r>
            <a:r>
              <a:rPr kumimoji="0" lang="en-US" sz="2400" b="1" i="0" u="none" strike="noStrike" cap="none" normalizeH="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ON BUT OVERCOMES AT LAST”</a:t>
            </a:r>
            <a:r>
              <a:rPr kumimoji="0" lang="en-US" sz="2400" b="1"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p>
          <a:p>
            <a:pPr marL="0" marR="0" lvl="0" indent="0" algn="ctr" defTabSz="914400" rtl="0" eaLnBrk="0" fontAlgn="base" latinLnBrk="0" hangingPunct="0">
              <a:lnSpc>
                <a:spcPct val="100000"/>
              </a:lnSpc>
              <a:spcBef>
                <a:spcPct val="0"/>
              </a:spcBef>
              <a:spcAft>
                <a:spcPct val="0"/>
              </a:spcAft>
              <a:buClrTx/>
              <a:buSzTx/>
              <a:buFontTx/>
              <a:buNone/>
              <a:tabLst>
                <a:tab pos="4787900" algn="l"/>
              </a:tabLst>
            </a:pP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(Genesis 49:19) (Genesis 30:10-11) (Isaiah 43:25)</a:t>
            </a:r>
            <a:r>
              <a:rPr kumimoji="0" lang="en-US" sz="2000" b="0"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p>
          <a:p>
            <a:pPr marL="0" marR="0" lvl="0" indent="0" algn="ctr" defTabSz="914400" rtl="0" eaLnBrk="0" fontAlgn="base" latinLnBrk="0" hangingPunct="0">
              <a:lnSpc>
                <a:spcPct val="100000"/>
              </a:lnSpc>
              <a:spcBef>
                <a:spcPct val="0"/>
              </a:spcBef>
              <a:spcAft>
                <a:spcPct val="0"/>
              </a:spcAft>
              <a:buClrTx/>
              <a:buSzTx/>
              <a:buFontTx/>
              <a:buNone/>
              <a:tabLst>
                <a:tab pos="4787900" algn="l"/>
              </a:tabLst>
            </a:pPr>
            <a:endParaRPr kumimoji="0" lang="en-US" sz="800" b="0"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4787900" algn="l"/>
              </a:tabLst>
            </a:pPr>
            <a:r>
              <a:rPr kumimoji="0" lang="en-US" sz="2400" b="1"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"I, even I, am He that blotteth out thy transgressions for Mine own sake, and will not remember thy sins." </a:t>
            </a:r>
            <a:r>
              <a:rPr kumimoji="0" lang="en-US" sz="2400" b="1" i="0" u="none" strike="noStrike" cap="none" normalizeH="0" baseline="0" dirty="0" smtClean="0">
                <a:ln>
                  <a:noFill/>
                </a:ln>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T</a:t>
            </a:r>
            <a:r>
              <a:rPr kumimoji="0" lang="en-US" sz="2400" b="1" i="0" u="none" strike="noStrike" cap="none" normalizeH="0" baseline="0" dirty="0" smtClean="0">
                <a:ln>
                  <a:noFill/>
                </a:ln>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his system eliminates nitrogenous wastes from the body; regulates water, electrolyte, and acid-base balance of the blood. Also removes waste called urea from the blood, is made up of the </a:t>
            </a:r>
            <a:r>
              <a:rPr kumimoji="0" lang="en-US" sz="2400" b="1"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organs, tubes, muscles</a:t>
            </a:r>
            <a:r>
              <a:rPr kumimoji="0" lang="en-US" sz="2400" b="1" i="0" u="none" strike="noStrike" cap="none" normalizeH="0" baseline="0" dirty="0" smtClean="0">
                <a:ln>
                  <a:noFill/>
                </a:ln>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and </a:t>
            </a:r>
            <a:r>
              <a:rPr kumimoji="0" lang="en-US" sz="2400" b="1"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nerves</a:t>
            </a:r>
            <a:r>
              <a:rPr kumimoji="0" lang="en-US" sz="2400" b="1" i="0" u="none" strike="noStrike" cap="none" normalizeH="0" baseline="0" dirty="0" smtClean="0">
                <a:ln>
                  <a:noFill/>
                </a:ln>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that create, </a:t>
            </a:r>
            <a:r>
              <a:rPr lang="en-US" sz="2400" b="1" dirty="0" smtClean="0">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s</a:t>
            </a:r>
            <a:r>
              <a:rPr kumimoji="0" lang="en-US" sz="2400" b="1" i="0" u="none" strike="noStrike" cap="none" normalizeH="0" baseline="0" dirty="0" smtClean="0">
                <a:ln>
                  <a:noFill/>
                </a:ln>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tore and carry urine.  </a:t>
            </a:r>
          </a:p>
          <a:p>
            <a:pPr marL="0" marR="0" lvl="0" indent="0" algn="ctr" defTabSz="914400" rtl="0" eaLnBrk="0" fontAlgn="base" latinLnBrk="0" hangingPunct="0">
              <a:lnSpc>
                <a:spcPct val="100000"/>
              </a:lnSpc>
              <a:spcBef>
                <a:spcPct val="0"/>
              </a:spcBef>
              <a:spcAft>
                <a:spcPct val="0"/>
              </a:spcAft>
              <a:buClrTx/>
              <a:buSzTx/>
              <a:buFontTx/>
              <a:buNone/>
              <a:tabLst>
                <a:tab pos="4787900" algn="l"/>
              </a:tabLst>
            </a:pPr>
            <a:r>
              <a:rPr kumimoji="0" lang="en-US" sz="2400" b="1" i="0" u="none" strike="noStrike" cap="none" normalizeH="0" baseline="0" dirty="0" smtClean="0">
                <a:ln>
                  <a:noFill/>
                </a:ln>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These include </a:t>
            </a:r>
            <a:r>
              <a:rPr kumimoji="0" lang="en-US" sz="2400" b="1" i="0" u="sng"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two kidneys</a:t>
            </a:r>
            <a:r>
              <a:rPr kumimoji="0" lang="en-US" sz="2400" b="1" i="0" u="none" strike="noStrike" cap="none" normalizeH="0" baseline="0" dirty="0" smtClean="0">
                <a:ln>
                  <a:noFill/>
                </a:ln>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r>
              <a:rPr kumimoji="0" lang="en-US" sz="2400" b="1" i="0" u="sng"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two ureters</a:t>
            </a:r>
            <a:r>
              <a:rPr kumimoji="0" lang="en-US" sz="2400" b="1" i="0" u="none" strike="noStrike" cap="none" normalizeH="0" baseline="0" dirty="0" smtClean="0">
                <a:ln>
                  <a:noFill/>
                </a:ln>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p>
          <a:p>
            <a:pPr marL="0" marR="0" lvl="0" indent="0" algn="ctr" defTabSz="914400" rtl="0" eaLnBrk="0" fontAlgn="base" latinLnBrk="0" hangingPunct="0">
              <a:lnSpc>
                <a:spcPct val="100000"/>
              </a:lnSpc>
              <a:spcBef>
                <a:spcPct val="0"/>
              </a:spcBef>
              <a:spcAft>
                <a:spcPct val="0"/>
              </a:spcAft>
              <a:buClrTx/>
              <a:buSzTx/>
              <a:buFontTx/>
              <a:buNone/>
              <a:tabLst>
                <a:tab pos="4787900" algn="l"/>
              </a:tabLst>
            </a:pPr>
            <a:r>
              <a:rPr kumimoji="0" lang="en-US" sz="2400" b="1" i="0" u="none" strike="noStrike" cap="none" normalizeH="0" baseline="0" dirty="0" smtClean="0">
                <a:ln>
                  <a:noFill/>
                </a:ln>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or ducts, </a:t>
            </a:r>
            <a:r>
              <a:rPr kumimoji="0" lang="en-US" sz="2400" b="1" i="0" u="sng"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the bladder, two sphincter muscles </a:t>
            </a:r>
            <a:r>
              <a:rPr kumimoji="0" lang="en-US" sz="2400" b="1" i="0" u="none" strike="noStrike" cap="none" normalizeH="0" baseline="0" dirty="0" smtClean="0">
                <a:ln>
                  <a:noFill/>
                </a:ln>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and </a:t>
            </a:r>
            <a:r>
              <a:rPr kumimoji="0" lang="en-US" sz="2400" b="1" i="0" u="sng"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the urethra</a:t>
            </a:r>
            <a:r>
              <a:rPr kumimoji="0" lang="en-US" sz="2400" b="1" i="0" u="none" strike="noStrike" cap="none" normalizeH="0" baseline="0" dirty="0" smtClean="0">
                <a:ln>
                  <a:noFill/>
                </a:ln>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through which it is discharged from the body.</a:t>
            </a:r>
          </a:p>
          <a:p>
            <a:pPr marL="0" marR="0" lvl="0" indent="0" algn="ctr" defTabSz="914400" rtl="0" eaLnBrk="0" fontAlgn="base" latinLnBrk="0" hangingPunct="0">
              <a:lnSpc>
                <a:spcPct val="100000"/>
              </a:lnSpc>
              <a:spcBef>
                <a:spcPct val="0"/>
              </a:spcBef>
              <a:spcAft>
                <a:spcPct val="0"/>
              </a:spcAft>
              <a:buClrTx/>
              <a:buSzTx/>
              <a:buFontTx/>
              <a:buNone/>
              <a:tabLst>
                <a:tab pos="4787900" algn="l"/>
              </a:tabLst>
            </a:pPr>
            <a:endParaRPr kumimoji="0" lang="en-US" sz="800" b="0" i="0" u="none" strike="noStrike" cap="none" normalizeH="0" baseline="0" dirty="0" smtClean="0">
              <a:ln>
                <a:noFill/>
              </a:ln>
              <a:effectLst>
                <a:outerShdw blurRad="38100" dist="38100" dir="2700000" algn="tl">
                  <a:srgbClr val="000000">
                    <a:alpha val="43137"/>
                  </a:srgbClr>
                </a:outerShdw>
              </a:effectLst>
              <a:latin typeface="Times New Roman" pitchFamily="18" charset="0"/>
              <a:ea typeface="Calibri" pitchFamily="34" charset="0"/>
              <a:cs typeface="Times New Roman" pitchFamily="18" charset="0"/>
            </a:endParaRPr>
          </a:p>
          <a:p>
            <a:pPr algn="ctr" eaLnBrk="0" fontAlgn="base" hangingPunct="0">
              <a:spcBef>
                <a:spcPct val="0"/>
              </a:spcBef>
              <a:spcAft>
                <a:spcPct val="0"/>
              </a:spcAft>
              <a:tabLst>
                <a:tab pos="4787900" algn="l"/>
              </a:tabLst>
            </a:pP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There are two kidneys in the human body. They are the most important part of the </a:t>
            </a:r>
            <a:r>
              <a:rPr lang="en-US" sz="2400"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urinary system</a:t>
            </a:r>
            <a:r>
              <a:rPr lang="en-US" sz="24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The function of the kidneys is </a:t>
            </a:r>
            <a:r>
              <a:rPr lang="en-US" sz="24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regulation of electrolytes</a:t>
            </a: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 maintaining of acid-base balance, </a:t>
            </a:r>
            <a:r>
              <a:rPr lang="en-US" sz="24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regulation of blood pressure</a:t>
            </a: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 production of urine, etc. </a:t>
            </a:r>
          </a:p>
          <a:p>
            <a:pPr algn="ctr" eaLnBrk="0" fontAlgn="base" hangingPunct="0">
              <a:spcBef>
                <a:spcPct val="0"/>
              </a:spcBef>
              <a:spcAft>
                <a:spcPct val="0"/>
              </a:spcAft>
              <a:tabLst>
                <a:tab pos="4787900" algn="l"/>
              </a:tabLst>
            </a:pP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The kidneys help excrete urea and ammonium from the body and </a:t>
            </a:r>
            <a:r>
              <a:rPr lang="en-US" sz="24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reabsorb water</a:t>
            </a: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4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glucose</a:t>
            </a: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 and </a:t>
            </a:r>
            <a:r>
              <a:rPr lang="en-US" sz="24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amino acids</a:t>
            </a: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 </a:t>
            </a:r>
            <a:endParaRPr kumimoji="0" lang="en-US" sz="1600" b="0" i="0" u="none" strike="noStrike" cap="none" normalizeH="0" baseline="0" dirty="0" smtClean="0">
              <a:ln>
                <a:noFill/>
              </a:ln>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Rectangle 2"/>
          <p:cNvSpPr/>
          <p:nvPr/>
        </p:nvSpPr>
        <p:spPr>
          <a:xfrm>
            <a:off x="8728501" y="0"/>
            <a:ext cx="415499" cy="369332"/>
          </a:xfrm>
          <a:prstGeom prst="rect">
            <a:avLst/>
          </a:prstGeom>
        </p:spPr>
        <p:txBody>
          <a:bodyPr wrap="none">
            <a:spAutoFit/>
          </a:bodyPr>
          <a:lstStyle/>
          <a:p>
            <a:pPr algn="ctr"/>
            <a:fld id="{877F9B8C-32C4-43F2-99B4-FFD195B4A4EB}" type="slidenum">
              <a:rPr lang="en-US" b="1" smtClean="0">
                <a:effectLst>
                  <a:outerShdw blurRad="38100" dist="38100" dir="2700000" algn="tl">
                    <a:srgbClr val="000000">
                      <a:alpha val="43137"/>
                    </a:srgbClr>
                  </a:outerShdw>
                </a:effectLst>
                <a:latin typeface="Times New Roman" pitchFamily="18" charset="0"/>
                <a:cs typeface="Times New Roman" pitchFamily="18" charset="0"/>
              </a:rPr>
              <a:pPr algn="ctr"/>
              <a:t>5</a:t>
            </a:fld>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http://www.aokainc.com/wp-content/uploads/2013/08/urinary-system-anatomy-and-physiology.jpg"/>
          <p:cNvPicPr>
            <a:picLocks noChangeAspect="1" noChangeArrowheads="1"/>
          </p:cNvPicPr>
          <p:nvPr/>
        </p:nvPicPr>
        <p:blipFill>
          <a:blip r:embed="rId2" cstate="print"/>
          <a:srcRect/>
          <a:stretch>
            <a:fillRect/>
          </a:stretch>
        </p:blipFill>
        <p:spPr bwMode="auto">
          <a:xfrm>
            <a:off x="0" y="0"/>
            <a:ext cx="9144000" cy="6858001"/>
          </a:xfrm>
          <a:prstGeom prst="rect">
            <a:avLst/>
          </a:prstGeom>
          <a:noFill/>
          <a:ln>
            <a:solidFill>
              <a:srgbClr val="3333FF"/>
            </a:solidFill>
          </a:ln>
        </p:spPr>
      </p:pic>
      <p:sp>
        <p:nvSpPr>
          <p:cNvPr id="5" name="Rectangle 4"/>
          <p:cNvSpPr/>
          <p:nvPr/>
        </p:nvSpPr>
        <p:spPr>
          <a:xfrm>
            <a:off x="8610600" y="152400"/>
            <a:ext cx="300082" cy="369332"/>
          </a:xfrm>
          <a:prstGeom prst="rect">
            <a:avLst/>
          </a:prstGeom>
        </p:spPr>
        <p:txBody>
          <a:bodyPr wrap="none">
            <a:spAutoFit/>
          </a:bodyPr>
          <a:lstStyle/>
          <a:p>
            <a:pPr algn="ctr"/>
            <a:fld id="{877F9B8C-32C4-43F2-99B4-FFD195B4A4EB}" type="slidenum">
              <a:rPr lang="en-US" b="1" smtClean="0">
                <a:solidFill>
                  <a:schemeClr val="bg1"/>
                </a:solidFill>
                <a:latin typeface="Times New Roman" pitchFamily="18" charset="0"/>
                <a:cs typeface="Times New Roman" pitchFamily="18" charset="0"/>
              </a:rPr>
              <a:pPr algn="ctr"/>
              <a:t>6</a:t>
            </a:fld>
            <a:endParaRPr lang="en-US" b="1" dirty="0">
              <a:solidFill>
                <a:schemeClr val="bg1"/>
              </a:solidFill>
              <a:latin typeface="Times New Roman" pitchFamily="18" charset="0"/>
              <a:cs typeface="Times New Roman" pitchFamily="18" charset="0"/>
            </a:endParaRPr>
          </a:p>
        </p:txBody>
      </p:sp>
      <p:sp>
        <p:nvSpPr>
          <p:cNvPr id="7" name="Rectangle 6"/>
          <p:cNvSpPr/>
          <p:nvPr/>
        </p:nvSpPr>
        <p:spPr>
          <a:xfrm>
            <a:off x="152400" y="2590800"/>
            <a:ext cx="2362200" cy="32004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6629400" y="3886200"/>
            <a:ext cx="2514600" cy="106680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C00000"/>
                </a:solidFill>
                <a:latin typeface="Times New Roman" pitchFamily="18" charset="0"/>
                <a:cs typeface="Times New Roman" pitchFamily="18" charset="0"/>
              </a:rPr>
              <a:t>In features of Ureters </a:t>
            </a:r>
          </a:p>
          <a:p>
            <a:pPr algn="ctr"/>
            <a:r>
              <a:rPr lang="en-US" sz="1400" dirty="0" smtClean="0">
                <a:solidFill>
                  <a:srgbClr val="C00000"/>
                </a:solidFill>
                <a:latin typeface="Times New Roman" pitchFamily="18" charset="0"/>
                <a:cs typeface="Times New Roman" pitchFamily="18" charset="0"/>
              </a:rPr>
              <a:t> third layer is call </a:t>
            </a:r>
            <a:r>
              <a:rPr lang="en-US" sz="1400" b="1" u="sng" dirty="0" smtClean="0">
                <a:solidFill>
                  <a:srgbClr val="C00000"/>
                </a:solidFill>
                <a:latin typeface="Times New Roman" pitchFamily="18" charset="0"/>
                <a:cs typeface="Times New Roman" pitchFamily="18" charset="0"/>
              </a:rPr>
              <a:t>Adventiti</a:t>
            </a:r>
            <a:r>
              <a:rPr lang="en-US" sz="1400" dirty="0" smtClean="0">
                <a:solidFill>
                  <a:srgbClr val="C00000"/>
                </a:solidFill>
                <a:latin typeface="Times New Roman" pitchFamily="18" charset="0"/>
                <a:cs typeface="Times New Roman" pitchFamily="18" charset="0"/>
              </a:rPr>
              <a:t>a:</a:t>
            </a:r>
          </a:p>
          <a:p>
            <a:pPr algn="ctr"/>
            <a:r>
              <a:rPr lang="en-US" sz="1400" dirty="0" smtClean="0">
                <a:solidFill>
                  <a:srgbClr val="C00000"/>
                </a:solidFill>
                <a:latin typeface="Times New Roman" pitchFamily="18" charset="0"/>
                <a:cs typeface="Times New Roman" pitchFamily="18" charset="0"/>
              </a:rPr>
              <a:t>Fibrous coat with blood vessels, nerves and </a:t>
            </a:r>
            <a:r>
              <a:rPr lang="en-US" sz="1400" b="1" u="sng" dirty="0" smtClean="0">
                <a:solidFill>
                  <a:srgbClr val="C00000"/>
                </a:solidFill>
                <a:latin typeface="Times New Roman" pitchFamily="18" charset="0"/>
                <a:cs typeface="Times New Roman" pitchFamily="18" charset="0"/>
              </a:rPr>
              <a:t>lymphatic</a:t>
            </a:r>
            <a:endParaRPr lang="en-US" sz="1400" b="1" u="sng" dirty="0">
              <a:latin typeface="Times New Roman" pitchFamily="18" charset="0"/>
              <a:cs typeface="Times New Roman" pitchFamily="18" charset="0"/>
            </a:endParaRPr>
          </a:p>
        </p:txBody>
      </p:sp>
      <p:sp>
        <p:nvSpPr>
          <p:cNvPr id="11" name="Rectangle 10"/>
          <p:cNvSpPr/>
          <p:nvPr/>
        </p:nvSpPr>
        <p:spPr>
          <a:xfrm>
            <a:off x="228600" y="2667000"/>
            <a:ext cx="2362200" cy="2031325"/>
          </a:xfrm>
          <a:prstGeom prst="rect">
            <a:avLst/>
          </a:prstGeom>
          <a:ln w="28575">
            <a:solidFill>
              <a:srgbClr val="C00000"/>
            </a:solidFill>
          </a:ln>
        </p:spPr>
        <p:txBody>
          <a:bodyPr wrap="square">
            <a:spAutoFit/>
          </a:bodyPr>
          <a:lstStyle/>
          <a:p>
            <a:pPr lvl="0" algn="ctr" eaLnBrk="0" fontAlgn="base" hangingPunct="0">
              <a:spcBef>
                <a:spcPct val="0"/>
              </a:spcBef>
              <a:spcAft>
                <a:spcPct val="0"/>
              </a:spcAft>
              <a:tabLst>
                <a:tab pos="4787900" algn="l"/>
              </a:tabLst>
            </a:pPr>
            <a:r>
              <a:rPr lang="en-US" b="1" dirty="0" smtClean="0">
                <a:solidFill>
                  <a:srgbClr val="C00000"/>
                </a:solidFill>
                <a:latin typeface="Times New Roman" pitchFamily="18" charset="0"/>
                <a:ea typeface="Calibri" pitchFamily="34" charset="0"/>
                <a:cs typeface="Times New Roman" pitchFamily="18" charset="0"/>
              </a:rPr>
              <a:t>Through the sacrifice of redemption, </a:t>
            </a:r>
          </a:p>
          <a:p>
            <a:pPr lvl="0" algn="ctr" eaLnBrk="0" fontAlgn="base" hangingPunct="0">
              <a:spcBef>
                <a:spcPct val="0"/>
              </a:spcBef>
              <a:spcAft>
                <a:spcPct val="0"/>
              </a:spcAft>
              <a:tabLst>
                <a:tab pos="4787900" algn="l"/>
              </a:tabLst>
            </a:pPr>
            <a:r>
              <a:rPr lang="en-US" b="1" dirty="0" smtClean="0">
                <a:solidFill>
                  <a:srgbClr val="C00000"/>
                </a:solidFill>
                <a:latin typeface="Times New Roman" pitchFamily="18" charset="0"/>
                <a:ea typeface="Calibri" pitchFamily="34" charset="0"/>
                <a:cs typeface="Times New Roman" pitchFamily="18" charset="0"/>
              </a:rPr>
              <a:t>He (Jesus) </a:t>
            </a:r>
          </a:p>
          <a:p>
            <a:pPr lvl="0" algn="ctr" eaLnBrk="0" fontAlgn="base" hangingPunct="0">
              <a:spcBef>
                <a:spcPct val="0"/>
              </a:spcBef>
              <a:spcAft>
                <a:spcPct val="0"/>
              </a:spcAft>
              <a:tabLst>
                <a:tab pos="4787900" algn="l"/>
              </a:tabLst>
            </a:pPr>
            <a:r>
              <a:rPr lang="en-US" b="1" dirty="0" smtClean="0">
                <a:solidFill>
                  <a:srgbClr val="C00000"/>
                </a:solidFill>
                <a:latin typeface="Times New Roman" pitchFamily="18" charset="0"/>
                <a:ea typeface="Calibri" pitchFamily="34" charset="0"/>
                <a:cs typeface="Times New Roman" pitchFamily="18" charset="0"/>
              </a:rPr>
              <a:t>was therefore strong to execute justice upon them that despised God's mercy. </a:t>
            </a:r>
          </a:p>
        </p:txBody>
      </p:sp>
      <p:sp>
        <p:nvSpPr>
          <p:cNvPr id="12" name="Rectangle 11"/>
          <p:cNvSpPr/>
          <p:nvPr/>
        </p:nvSpPr>
        <p:spPr>
          <a:xfrm>
            <a:off x="0" y="4876800"/>
            <a:ext cx="2743200" cy="1815882"/>
          </a:xfrm>
          <a:prstGeom prst="rect">
            <a:avLst/>
          </a:prstGeom>
        </p:spPr>
        <p:txBody>
          <a:bodyPr wrap="square">
            <a:spAutoFit/>
          </a:bodyPr>
          <a:lstStyle/>
          <a:p>
            <a:pPr algn="ctr"/>
            <a:r>
              <a:rPr lang="en-US" sz="1600" b="1" dirty="0" smtClean="0">
                <a:solidFill>
                  <a:srgbClr val="C00000"/>
                </a:solidFill>
                <a:latin typeface="Times New Roman" pitchFamily="18" charset="0"/>
                <a:cs typeface="Times New Roman" pitchFamily="18" charset="0"/>
              </a:rPr>
              <a:t>  Kidneys are also going to</a:t>
            </a:r>
          </a:p>
          <a:p>
            <a:pPr algn="ctr"/>
            <a:r>
              <a:rPr lang="en-US" sz="1600" b="1" dirty="0" smtClean="0">
                <a:solidFill>
                  <a:srgbClr val="C00000"/>
                </a:solidFill>
                <a:latin typeface="Times New Roman" pitchFamily="18" charset="0"/>
                <a:cs typeface="Times New Roman" pitchFamily="18" charset="0"/>
              </a:rPr>
              <a:t> regulate the </a:t>
            </a:r>
            <a:r>
              <a:rPr lang="en-US" sz="1600" b="1" i="1" dirty="0" smtClean="0">
                <a:solidFill>
                  <a:srgbClr val="C00000"/>
                </a:solidFill>
                <a:latin typeface="Times New Roman" pitchFamily="18" charset="0"/>
                <a:cs typeface="Times New Roman" pitchFamily="18" charset="0"/>
              </a:rPr>
              <a:t>volume</a:t>
            </a:r>
            <a:r>
              <a:rPr lang="en-US" sz="1600" b="1" dirty="0" smtClean="0">
                <a:solidFill>
                  <a:srgbClr val="C00000"/>
                </a:solidFill>
                <a:latin typeface="Times New Roman" pitchFamily="18" charset="0"/>
                <a:cs typeface="Times New Roman" pitchFamily="18" charset="0"/>
              </a:rPr>
              <a:t> of blood. </a:t>
            </a:r>
          </a:p>
          <a:p>
            <a:pPr algn="ctr"/>
            <a:r>
              <a:rPr lang="en-US" sz="1600" b="1" dirty="0" smtClean="0">
                <a:solidFill>
                  <a:srgbClr val="C00000"/>
                </a:solidFill>
                <a:latin typeface="Times New Roman" pitchFamily="18" charset="0"/>
                <a:cs typeface="Times New Roman" pitchFamily="18" charset="0"/>
              </a:rPr>
              <a:t>Another huge function is </a:t>
            </a:r>
          </a:p>
          <a:p>
            <a:pPr algn="ctr"/>
            <a:r>
              <a:rPr lang="en-US" sz="1600" b="1" dirty="0" smtClean="0">
                <a:solidFill>
                  <a:srgbClr val="C00000"/>
                </a:solidFill>
                <a:latin typeface="Times New Roman" pitchFamily="18" charset="0"/>
                <a:cs typeface="Times New Roman" pitchFamily="18" charset="0"/>
              </a:rPr>
              <a:t>to get rid of toxin, normal</a:t>
            </a:r>
          </a:p>
          <a:p>
            <a:pPr algn="ctr"/>
            <a:r>
              <a:rPr lang="en-US" sz="1600" b="1" dirty="0" smtClean="0">
                <a:solidFill>
                  <a:srgbClr val="C00000"/>
                </a:solidFill>
                <a:latin typeface="Times New Roman" pitchFamily="18" charset="0"/>
                <a:cs typeface="Times New Roman" pitchFamily="18" charset="0"/>
              </a:rPr>
              <a:t> metabolic wastes, excess water  and ions from</a:t>
            </a:r>
          </a:p>
          <a:p>
            <a:pPr algn="ctr"/>
            <a:r>
              <a:rPr lang="en-US" sz="1600" b="1" dirty="0" smtClean="0">
                <a:solidFill>
                  <a:srgbClr val="C00000"/>
                </a:solidFill>
                <a:latin typeface="Times New Roman" pitchFamily="18" charset="0"/>
                <a:cs typeface="Times New Roman" pitchFamily="18" charset="0"/>
              </a:rPr>
              <a:t> the body.</a:t>
            </a:r>
            <a:endParaRPr lang="en-US" sz="1600" b="1" dirty="0">
              <a:solidFill>
                <a:srgbClr val="C00000"/>
              </a:solidFill>
              <a:latin typeface="Times New Roman" pitchFamily="18" charset="0"/>
              <a:cs typeface="Times New Roman" pitchFamily="18" charset="0"/>
            </a:endParaRPr>
          </a:p>
        </p:txBody>
      </p:sp>
      <p:sp>
        <p:nvSpPr>
          <p:cNvPr id="8" name="TextBox 7"/>
          <p:cNvSpPr txBox="1"/>
          <p:nvPr/>
        </p:nvSpPr>
        <p:spPr>
          <a:xfrm>
            <a:off x="1219200" y="2133600"/>
            <a:ext cx="1524000" cy="369332"/>
          </a:xfrm>
          <a:prstGeom prst="rect">
            <a:avLst/>
          </a:prstGeom>
          <a:noFill/>
          <a:ln w="28575">
            <a:solidFill>
              <a:srgbClr val="C00000"/>
            </a:solidFill>
          </a:ln>
        </p:spPr>
        <p:txBody>
          <a:bodyPr wrap="square" rtlCol="0">
            <a:spAutoFit/>
          </a:bodyPr>
          <a:lstStyle/>
          <a:p>
            <a:endParaRPr lang="en-US" dirty="0"/>
          </a:p>
        </p:txBody>
      </p:sp>
      <p:sp>
        <p:nvSpPr>
          <p:cNvPr id="9" name="TextBox 8"/>
          <p:cNvSpPr txBox="1"/>
          <p:nvPr/>
        </p:nvSpPr>
        <p:spPr>
          <a:xfrm>
            <a:off x="6629400" y="2743200"/>
            <a:ext cx="2286000" cy="369332"/>
          </a:xfrm>
          <a:prstGeom prst="rect">
            <a:avLst/>
          </a:prstGeom>
          <a:noFill/>
          <a:ln w="28575">
            <a:solidFill>
              <a:srgbClr val="C00000"/>
            </a:solidFill>
          </a:ln>
        </p:spPr>
        <p:txBody>
          <a:bodyPr wrap="square" rtlCol="0">
            <a:spAutoFit/>
          </a:bodyPr>
          <a:lstStyle/>
          <a:p>
            <a:endParaRPr lang="en-US" dirty="0"/>
          </a:p>
        </p:txBody>
      </p:sp>
      <p:sp>
        <p:nvSpPr>
          <p:cNvPr id="13" name="Rectangle 12"/>
          <p:cNvSpPr/>
          <p:nvPr/>
        </p:nvSpPr>
        <p:spPr>
          <a:xfrm>
            <a:off x="3352800" y="533400"/>
            <a:ext cx="2590800" cy="646331"/>
          </a:xfrm>
          <a:prstGeom prst="rect">
            <a:avLst/>
          </a:prstGeom>
        </p:spPr>
        <p:txBody>
          <a:bodyPr wrap="square">
            <a:spAutoFit/>
          </a:bodyPr>
          <a:lstStyle/>
          <a:p>
            <a:pPr algn="ctr"/>
            <a:r>
              <a:rPr lang="en-US" b="1" dirty="0" smtClean="0">
                <a:solidFill>
                  <a:srgbClr val="FFFF00"/>
                </a:solidFill>
                <a:latin typeface="Times New Roman" pitchFamily="18" charset="0"/>
                <a:cs typeface="Times New Roman" pitchFamily="18" charset="0"/>
              </a:rPr>
              <a:t> The right kidney is in contact with the liver</a:t>
            </a:r>
            <a:endParaRPr lang="en-US" b="1" dirty="0">
              <a:solidFill>
                <a:srgbClr val="FFFF00"/>
              </a:solidFill>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77F9B8C-32C4-43F2-99B4-FFD195B4A4EB}" type="slidenum">
              <a:rPr lang="en-US" smtClean="0"/>
              <a:pPr/>
              <a:t>7</a:t>
            </a:fld>
            <a:endParaRPr lang="en-US" dirty="0"/>
          </a:p>
        </p:txBody>
      </p:sp>
      <p:sp>
        <p:nvSpPr>
          <p:cNvPr id="5" name="Rectangle 4"/>
          <p:cNvSpPr/>
          <p:nvPr/>
        </p:nvSpPr>
        <p:spPr>
          <a:xfrm>
            <a:off x="0" y="1"/>
            <a:ext cx="9144000" cy="1015663"/>
          </a:xfrm>
          <a:prstGeom prst="rect">
            <a:avLst/>
          </a:prstGeom>
          <a:ln/>
        </p:spPr>
        <p:style>
          <a:lnRef idx="0">
            <a:schemeClr val="accent5"/>
          </a:lnRef>
          <a:fillRef idx="3">
            <a:schemeClr val="accent5"/>
          </a:fillRef>
          <a:effectRef idx="3">
            <a:schemeClr val="accent5"/>
          </a:effectRef>
          <a:fontRef idx="minor">
            <a:schemeClr val="lt1"/>
          </a:fontRef>
        </p:style>
        <p:txBody>
          <a:bodyPr wrap="square">
            <a:spAutoFit/>
          </a:bodyPr>
          <a:lstStyle/>
          <a:p>
            <a:pPr algn="ctr"/>
            <a:r>
              <a:rPr lang="en-US" sz="32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The Kidneys:</a:t>
            </a:r>
          </a:p>
          <a:p>
            <a:pPr algn="ctr"/>
            <a:r>
              <a:rPr lang="en-US" sz="28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Here is the Symbol of our </a:t>
            </a:r>
            <a:r>
              <a:rPr lang="en-US" sz="2800" b="1"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Saviour’s</a:t>
            </a:r>
            <a:r>
              <a:rPr lang="en-US" sz="28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Hiding Power!</a:t>
            </a:r>
            <a:r>
              <a:rPr lang="en-US" dirty="0" smtClean="0">
                <a:solidFill>
                  <a:srgbClr val="7030A0"/>
                </a:solidFill>
                <a:latin typeface="Times New Roman" pitchFamily="18" charset="0"/>
                <a:cs typeface="Times New Roman" pitchFamily="18" charset="0"/>
              </a:rPr>
              <a:t>	</a:t>
            </a:r>
            <a:endParaRPr lang="en-US" dirty="0" smtClean="0">
              <a:solidFill>
                <a:srgbClr val="7030A0"/>
              </a:solidFill>
            </a:endParaRPr>
          </a:p>
        </p:txBody>
      </p:sp>
      <p:sp>
        <p:nvSpPr>
          <p:cNvPr id="6" name="Rectangle 5"/>
          <p:cNvSpPr/>
          <p:nvPr/>
        </p:nvSpPr>
        <p:spPr>
          <a:xfrm>
            <a:off x="0" y="990601"/>
            <a:ext cx="9144000" cy="5970865"/>
          </a:xfrm>
          <a:prstGeom prst="rect">
            <a:avLst/>
          </a:prstGeom>
          <a:ln>
            <a:solidFill>
              <a:srgbClr val="3333FF"/>
            </a:solidFill>
          </a:ln>
        </p:spPr>
        <p:style>
          <a:lnRef idx="0">
            <a:schemeClr val="accent5"/>
          </a:lnRef>
          <a:fillRef idx="3">
            <a:schemeClr val="accent5"/>
          </a:fillRef>
          <a:effectRef idx="3">
            <a:schemeClr val="accent5"/>
          </a:effectRef>
          <a:fontRef idx="minor">
            <a:schemeClr val="lt1"/>
          </a:fontRef>
        </p:style>
        <p:txBody>
          <a:bodyPr wrap="square">
            <a:spAutoFit/>
          </a:bodyPr>
          <a:lstStyle/>
          <a:p>
            <a:pPr lvl="0" algn="ctr"/>
            <a:r>
              <a:rPr lang="en-US" sz="2000" b="1"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(One who was overcome by a troop but, at the last became the victor).</a:t>
            </a:r>
            <a:r>
              <a:rPr lang="en-US" b="1"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endParaRPr lang="en-US"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pPr algn="ctr"/>
            <a:r>
              <a:rPr lang="en-US" sz="28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Kidney: Cleanser of the Blood</a:t>
            </a:r>
            <a:r>
              <a:rPr lang="en-US" sz="28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p>
          <a:p>
            <a:pPr algn="ctr"/>
            <a:r>
              <a:rPr lang="en-US" sz="24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000" b="1" dirty="0" smtClean="0">
                <a:solidFill>
                  <a:schemeClr val="bg1"/>
                </a:solidFill>
                <a:latin typeface="Times New Roman" pitchFamily="18" charset="0"/>
                <a:cs typeface="Times New Roman" pitchFamily="18" charset="0"/>
              </a:rPr>
              <a:t>(Hebrew 9:22-23)</a:t>
            </a:r>
          </a:p>
          <a:p>
            <a:pPr algn="ctr"/>
            <a:r>
              <a:rPr lang="en-US" sz="20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And almost all things are by the law purged with blood; and without shedding of blood is no remission.  [It was] therefore necessary that the patterns of things in the heavens should be purified with these; but the heavenly things themselves with better sacrifices than these. </a:t>
            </a:r>
          </a:p>
          <a:p>
            <a:pPr algn="ctr"/>
            <a:r>
              <a:rPr lang="en-US" sz="20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and the blood of Jesus Christ his Son cleanseth us from all sin.</a:t>
            </a:r>
          </a:p>
          <a:p>
            <a:pPr algn="ctr"/>
            <a:r>
              <a:rPr lang="en-US" b="1" dirty="0" smtClean="0">
                <a:solidFill>
                  <a:schemeClr val="bg1"/>
                </a:solidFill>
                <a:latin typeface="Times New Roman" pitchFamily="18" charset="0"/>
                <a:cs typeface="Times New Roman" pitchFamily="18" charset="0"/>
              </a:rPr>
              <a:t>Margin..(1 John 1:7)</a:t>
            </a:r>
            <a:endPar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pPr algn="ctr"/>
            <a:r>
              <a:rPr lang="en-US" sz="24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That pierced side whence flowed the crimson stream that reconciled man to God—there is the Saviour’s glory, there “the hiding of His power.” “Mighty to save,” through the sacrifice of redemption, </a:t>
            </a:r>
          </a:p>
          <a:p>
            <a:pPr algn="ctr"/>
            <a:r>
              <a:rPr lang="en-US" sz="24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He was therefore strong to execute justice upon them that despised God’s mercy. And the tokens of His humiliation are His highest honor; through the eternal ages the wounds of Calvary will show forth His praise and declare His power.—</a:t>
            </a:r>
          </a:p>
          <a:p>
            <a:pPr algn="ctr"/>
            <a:r>
              <a:rPr lang="en-US" sz="2000" b="1" dirty="0" smtClean="0">
                <a:solidFill>
                  <a:schemeClr val="bg1"/>
                </a:solidFill>
                <a:latin typeface="Times New Roman" pitchFamily="18" charset="0"/>
                <a:cs typeface="Times New Roman" pitchFamily="18" charset="0"/>
              </a:rPr>
              <a:t>{Great Controversy 674}.  {Heaven 131.3}  (Habakkuk 3:4) </a:t>
            </a:r>
            <a:endParaRPr lang="en-US" sz="2000" b="1" dirty="0">
              <a:solidFill>
                <a:schemeClr val="bg1"/>
              </a:solidFill>
              <a:latin typeface="Times New Roman" pitchFamily="18" charset="0"/>
              <a:cs typeface="Times New Roman" pitchFamily="18" charset="0"/>
            </a:endParaRPr>
          </a:p>
        </p:txBody>
      </p:sp>
      <p:sp>
        <p:nvSpPr>
          <p:cNvPr id="7" name="Rectangle 6"/>
          <p:cNvSpPr/>
          <p:nvPr/>
        </p:nvSpPr>
        <p:spPr>
          <a:xfrm>
            <a:off x="8786209" y="0"/>
            <a:ext cx="300082" cy="369332"/>
          </a:xfrm>
          <a:prstGeom prst="rect">
            <a:avLst/>
          </a:prstGeom>
        </p:spPr>
        <p:txBody>
          <a:bodyPr wrap="none">
            <a:spAutoFit/>
          </a:bodyPr>
          <a:lstStyle/>
          <a:p>
            <a:pPr algn="ctr"/>
            <a:fld id="{877F9B8C-32C4-43F2-99B4-FFD195B4A4EB}" type="slidenum">
              <a:rPr lang="en-US" b="1" smtClean="0">
                <a:effectLst>
                  <a:outerShdw blurRad="38100" dist="38100" dir="2700000" algn="tl">
                    <a:srgbClr val="000000">
                      <a:alpha val="43137"/>
                    </a:srgbClr>
                  </a:outerShdw>
                </a:effectLst>
                <a:latin typeface="Times New Roman" pitchFamily="18" charset="0"/>
                <a:cs typeface="Times New Roman" pitchFamily="18" charset="0"/>
              </a:rPr>
              <a:pPr algn="ctr"/>
              <a:t>7</a:t>
            </a:fld>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http://www.clivir.com/pictures/back/kidney.jpg"/>
          <p:cNvPicPr>
            <a:picLocks noChangeAspect="1" noChangeArrowheads="1"/>
          </p:cNvPicPr>
          <p:nvPr/>
        </p:nvPicPr>
        <p:blipFill>
          <a:blip r:embed="rId2" cstate="print"/>
          <a:srcRect b="2564"/>
          <a:stretch>
            <a:fillRect/>
          </a:stretch>
        </p:blipFill>
        <p:spPr bwMode="auto">
          <a:xfrm>
            <a:off x="2590800" y="609600"/>
            <a:ext cx="6553200" cy="6248400"/>
          </a:xfrm>
          <a:prstGeom prst="rect">
            <a:avLst/>
          </a:prstGeom>
          <a:noFill/>
          <a:ln w="28575">
            <a:solidFill>
              <a:srgbClr val="8C20C8"/>
            </a:solidFill>
          </a:ln>
        </p:spPr>
      </p:pic>
      <p:pic>
        <p:nvPicPr>
          <p:cNvPr id="10242" name="Picture 2" descr="... who pierced the side of christ to prove that jesus was dead st"/>
          <p:cNvPicPr>
            <a:picLocks noChangeAspect="1" noChangeArrowheads="1"/>
          </p:cNvPicPr>
          <p:nvPr/>
        </p:nvPicPr>
        <p:blipFill>
          <a:blip r:embed="rId3" cstate="print"/>
          <a:srcRect/>
          <a:stretch>
            <a:fillRect/>
          </a:stretch>
        </p:blipFill>
        <p:spPr bwMode="auto">
          <a:xfrm>
            <a:off x="0" y="609600"/>
            <a:ext cx="2590800" cy="1447800"/>
          </a:xfrm>
          <a:prstGeom prst="rect">
            <a:avLst/>
          </a:prstGeom>
          <a:noFill/>
          <a:ln>
            <a:solidFill>
              <a:srgbClr val="C00000"/>
            </a:solidFill>
          </a:ln>
        </p:spPr>
      </p:pic>
      <p:pic>
        <p:nvPicPr>
          <p:cNvPr id="10246" name="Picture 6" descr="https://sp.yimg.com/ib/th?id=HN.608006492598306668&amp;pid=15.1"/>
          <p:cNvPicPr>
            <a:picLocks noChangeAspect="1" noChangeArrowheads="1"/>
          </p:cNvPicPr>
          <p:nvPr/>
        </p:nvPicPr>
        <p:blipFill>
          <a:blip r:embed="rId4" cstate="print"/>
          <a:srcRect/>
          <a:stretch>
            <a:fillRect/>
          </a:stretch>
        </p:blipFill>
        <p:spPr bwMode="auto">
          <a:xfrm>
            <a:off x="0" y="2057400"/>
            <a:ext cx="2590800" cy="2286000"/>
          </a:xfrm>
          <a:prstGeom prst="rect">
            <a:avLst/>
          </a:prstGeom>
          <a:noFill/>
          <a:ln>
            <a:solidFill>
              <a:srgbClr val="C00000"/>
            </a:solidFill>
          </a:ln>
        </p:spPr>
      </p:pic>
      <p:pic>
        <p:nvPicPr>
          <p:cNvPr id="7" name="Picture 4" descr="so how does all this relate to today s gospel"/>
          <p:cNvPicPr>
            <a:picLocks noChangeAspect="1" noChangeArrowheads="1"/>
          </p:cNvPicPr>
          <p:nvPr/>
        </p:nvPicPr>
        <p:blipFill>
          <a:blip r:embed="rId5" cstate="print"/>
          <a:srcRect l="10667" t="37531"/>
          <a:stretch>
            <a:fillRect/>
          </a:stretch>
        </p:blipFill>
        <p:spPr bwMode="auto">
          <a:xfrm>
            <a:off x="0" y="5486400"/>
            <a:ext cx="2590800" cy="1371600"/>
          </a:xfrm>
          <a:prstGeom prst="rect">
            <a:avLst/>
          </a:prstGeom>
          <a:noFill/>
          <a:ln>
            <a:solidFill>
              <a:srgbClr val="C00000"/>
            </a:solidFill>
          </a:ln>
        </p:spPr>
      </p:pic>
      <p:sp>
        <p:nvSpPr>
          <p:cNvPr id="10248" name="AutoShape 8" descr="https://sp1.yimg.com/ib/th?id=HN.608000239130771489&amp;pid=15.1"/>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0250" name="AutoShape 10" descr="https://sp1.yimg.com/ib/th?id=HN.608000239130771489&amp;pid=15.1"/>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3" name="Rectangle 12"/>
          <p:cNvSpPr/>
          <p:nvPr/>
        </p:nvSpPr>
        <p:spPr>
          <a:xfrm>
            <a:off x="0" y="4343400"/>
            <a:ext cx="2590800" cy="1169551"/>
          </a:xfrm>
          <a:prstGeom prst="rect">
            <a:avLst/>
          </a:prstGeom>
          <a:solidFill>
            <a:schemeClr val="tx1"/>
          </a:solidFill>
          <a:ln>
            <a:solidFill>
              <a:srgbClr val="C00000"/>
            </a:solidFill>
          </a:ln>
        </p:spPr>
        <p:txBody>
          <a:bodyPr wrap="square">
            <a:spAutoFit/>
          </a:bodyPr>
          <a:lstStyle/>
          <a:p>
            <a:pPr lvl="0" algn="ctr" eaLnBrk="0" fontAlgn="base" hangingPunct="0">
              <a:spcBef>
                <a:spcPct val="0"/>
              </a:spcBef>
              <a:spcAft>
                <a:spcPct val="0"/>
              </a:spcAft>
            </a:pPr>
            <a:r>
              <a:rPr lang="en-US" sz="1400" b="1" dirty="0" smtClean="0">
                <a:solidFill>
                  <a:srgbClr val="C00000"/>
                </a:solidFill>
                <a:latin typeface="Times New Roman" pitchFamily="18" charset="0"/>
                <a:ea typeface="Times New Roman" pitchFamily="18" charset="0"/>
                <a:cs typeface="Times New Roman" pitchFamily="18" charset="0"/>
              </a:rPr>
              <a:t>But one of the soldiers with a spear pierced his side, and forthwith came there out blood and water.</a:t>
            </a:r>
          </a:p>
          <a:p>
            <a:pPr lvl="0" algn="ctr" eaLnBrk="0" fontAlgn="base" hangingPunct="0">
              <a:spcBef>
                <a:spcPct val="0"/>
              </a:spcBef>
              <a:spcAft>
                <a:spcPct val="0"/>
              </a:spcAft>
            </a:pPr>
            <a:r>
              <a:rPr lang="en-US" sz="1400" b="1" dirty="0" smtClean="0">
                <a:solidFill>
                  <a:srgbClr val="C00000"/>
                </a:solidFill>
                <a:latin typeface="Times New Roman" pitchFamily="18" charset="0"/>
                <a:ea typeface="Times New Roman" pitchFamily="18" charset="0"/>
                <a:cs typeface="Times New Roman" pitchFamily="18" charset="0"/>
              </a:rPr>
              <a:t> (John 19:34) </a:t>
            </a:r>
          </a:p>
        </p:txBody>
      </p:sp>
      <p:sp>
        <p:nvSpPr>
          <p:cNvPr id="14" name="Rectangle 13"/>
          <p:cNvSpPr/>
          <p:nvPr/>
        </p:nvSpPr>
        <p:spPr>
          <a:xfrm>
            <a:off x="0" y="0"/>
            <a:ext cx="9144000" cy="646331"/>
          </a:xfrm>
          <a:prstGeom prst="rect">
            <a:avLst/>
          </a:prstGeom>
          <a:solidFill>
            <a:schemeClr val="tx1"/>
          </a:solidFill>
          <a:ln w="28575">
            <a:solidFill>
              <a:srgbClr val="C00000"/>
            </a:solidFill>
          </a:ln>
        </p:spPr>
        <p:txBody>
          <a:bodyPr wrap="square">
            <a:spAutoFit/>
          </a:bodyPr>
          <a:lstStyle/>
          <a:p>
            <a:pPr algn="ctr"/>
            <a:r>
              <a:rPr lang="en-US" sz="3600" b="1" dirty="0" smtClean="0">
                <a:solidFill>
                  <a:srgbClr val="C00000"/>
                </a:solidFill>
                <a:latin typeface="Times New Roman" pitchFamily="18" charset="0"/>
                <a:cs typeface="Times New Roman" pitchFamily="18" charset="0"/>
              </a:rPr>
              <a:t>The Kidney</a:t>
            </a:r>
            <a:r>
              <a:rPr lang="en-US" dirty="0" smtClean="0">
                <a:solidFill>
                  <a:srgbClr val="7030A0"/>
                </a:solidFill>
                <a:latin typeface="Times New Roman" pitchFamily="18" charset="0"/>
                <a:cs typeface="Times New Roman" pitchFamily="18" charset="0"/>
              </a:rPr>
              <a:t>	</a:t>
            </a:r>
            <a:endParaRPr lang="en-US" dirty="0" smtClean="0">
              <a:solidFill>
                <a:srgbClr val="7030A0"/>
              </a:solidFill>
            </a:endParaRPr>
          </a:p>
        </p:txBody>
      </p:sp>
      <p:sp>
        <p:nvSpPr>
          <p:cNvPr id="15" name="Rectangle 14"/>
          <p:cNvSpPr/>
          <p:nvPr/>
        </p:nvSpPr>
        <p:spPr>
          <a:xfrm>
            <a:off x="8610600" y="0"/>
            <a:ext cx="300082" cy="369332"/>
          </a:xfrm>
          <a:prstGeom prst="rect">
            <a:avLst/>
          </a:prstGeom>
        </p:spPr>
        <p:txBody>
          <a:bodyPr wrap="none">
            <a:spAutoFit/>
          </a:bodyPr>
          <a:lstStyle/>
          <a:p>
            <a:pPr algn="ctr"/>
            <a:fld id="{877F9B8C-32C4-43F2-99B4-FFD195B4A4EB}" type="slidenum">
              <a:rPr lang="en-US" b="1" smtClean="0">
                <a:solidFill>
                  <a:schemeClr val="bg1"/>
                </a:solidFill>
                <a:latin typeface="Times New Roman" pitchFamily="18" charset="0"/>
                <a:cs typeface="Times New Roman" pitchFamily="18" charset="0"/>
              </a:rPr>
              <a:pPr algn="ctr"/>
              <a:t>8</a:t>
            </a:fld>
            <a:endParaRPr lang="en-US" b="1" dirty="0">
              <a:solidFill>
                <a:schemeClr val="bg1"/>
              </a:solidFill>
              <a:latin typeface="Times New Roman" pitchFamily="18" charset="0"/>
              <a:cs typeface="Times New Roman" pitchFamily="18" charset="0"/>
            </a:endParaRPr>
          </a:p>
        </p:txBody>
      </p:sp>
      <p:sp>
        <p:nvSpPr>
          <p:cNvPr id="17" name="Rectangle 16"/>
          <p:cNvSpPr/>
          <p:nvPr/>
        </p:nvSpPr>
        <p:spPr>
          <a:xfrm>
            <a:off x="2667000" y="6477000"/>
            <a:ext cx="6477000" cy="381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p:cNvSpPr/>
          <p:nvPr/>
        </p:nvSpPr>
        <p:spPr>
          <a:xfrm>
            <a:off x="4114800" y="6488668"/>
            <a:ext cx="4876800" cy="369332"/>
          </a:xfrm>
          <a:prstGeom prst="rect">
            <a:avLst/>
          </a:prstGeom>
        </p:spPr>
        <p:txBody>
          <a:bodyPr wrap="square">
            <a:spAutoFit/>
          </a:bodyPr>
          <a:lstStyle/>
          <a:p>
            <a:r>
              <a:rPr lang="en-US" b="1" dirty="0" smtClean="0">
                <a:solidFill>
                  <a:schemeClr val="bg1">
                    <a:lumMod val="65000"/>
                    <a:lumOff val="35000"/>
                  </a:schemeClr>
                </a:solidFill>
                <a:latin typeface="Times New Roman" pitchFamily="18" charset="0"/>
                <a:cs typeface="Times New Roman" pitchFamily="18" charset="0"/>
              </a:rPr>
              <a:t>right ureter         veins artery      left u</a:t>
            </a:r>
            <a:r>
              <a:rPr lang="en-US" b="1" dirty="0" smtClean="0">
                <a:solidFill>
                  <a:schemeClr val="bg2">
                    <a:lumMod val="75000"/>
                  </a:schemeClr>
                </a:solidFill>
                <a:latin typeface="Times New Roman" pitchFamily="18" charset="0"/>
                <a:cs typeface="Times New Roman" pitchFamily="18" charset="0"/>
              </a:rPr>
              <a:t>rete</a:t>
            </a:r>
            <a:r>
              <a:rPr lang="en-US" b="1" dirty="0" smtClean="0">
                <a:solidFill>
                  <a:schemeClr val="bg2">
                    <a:lumMod val="75000"/>
                  </a:schemeClr>
                </a:solidFill>
              </a:rPr>
              <a:t>r</a:t>
            </a:r>
            <a:endParaRPr lang="en-US" b="1" dirty="0">
              <a:solidFill>
                <a:schemeClr val="bg2">
                  <a:lumMod val="75000"/>
                </a:schemeClr>
              </a:solidFill>
            </a:endParaRPr>
          </a:p>
        </p:txBody>
      </p:sp>
      <p:sp>
        <p:nvSpPr>
          <p:cNvPr id="19" name="Rectangle 18"/>
          <p:cNvSpPr/>
          <p:nvPr/>
        </p:nvSpPr>
        <p:spPr>
          <a:xfrm>
            <a:off x="4267200" y="2895600"/>
            <a:ext cx="990600" cy="2554545"/>
          </a:xfrm>
          <a:prstGeom prst="rect">
            <a:avLst/>
          </a:prstGeom>
        </p:spPr>
        <p:txBody>
          <a:bodyPr wrap="square">
            <a:spAutoFit/>
          </a:bodyPr>
          <a:lstStyle/>
          <a:p>
            <a:pPr algn="ctr"/>
            <a:r>
              <a:rPr lang="en-US" sz="1600" b="1" dirty="0" smtClean="0">
                <a:solidFill>
                  <a:srgbClr val="C00000"/>
                </a:solidFill>
                <a:latin typeface="Times New Roman" pitchFamily="18" charset="0"/>
                <a:cs typeface="Times New Roman" pitchFamily="18" charset="0"/>
              </a:rPr>
              <a:t>The kidneys monitor and maintain the chemical make-up of the blood.</a:t>
            </a:r>
            <a:endParaRPr lang="en-US" sz="1600" dirty="0"/>
          </a:p>
        </p:txBody>
      </p:sp>
    </p:spTree>
  </p:cSld>
  <p:clrMapOvr>
    <a:masterClrMapping/>
  </p:clrMapOvr>
  <p:transition spd="slow">
    <p:split orient="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
            <a:ext cx="9144000" cy="6986528"/>
          </a:xfrm>
          <a:prstGeom prst="rect">
            <a:avLst/>
          </a:prstGeom>
          <a:ln>
            <a:solidFill>
              <a:srgbClr val="3333FF"/>
            </a:solidFill>
          </a:ln>
        </p:spPr>
        <p:style>
          <a:lnRef idx="0">
            <a:schemeClr val="accent5"/>
          </a:lnRef>
          <a:fillRef idx="3">
            <a:schemeClr val="accent5"/>
          </a:fillRef>
          <a:effectRef idx="3">
            <a:schemeClr val="accent5"/>
          </a:effectRef>
          <a:fontRef idx="minor">
            <a:schemeClr val="lt1"/>
          </a:fontRef>
        </p:style>
        <p:txBody>
          <a:bodyPr wrap="square">
            <a:spAutoFit/>
          </a:bodyPr>
          <a:lstStyle/>
          <a:p>
            <a:pPr algn="ctr"/>
            <a:endParaRPr lang="en-US" sz="12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pPr algn="ctr"/>
            <a:r>
              <a:rPr lang="en-US" sz="28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The kidneys,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which maintain the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purity and constancy of our internal fluids</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a:t>
            </a:r>
          </a:p>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are perfect examples of homeostatic organs. Much like sanitation workers who keep </a:t>
            </a:r>
            <a:r>
              <a:rPr lang="en-US" b="1" u="sng" dirty="0" smtClean="0">
                <a:effectLst>
                  <a:outerShdw blurRad="38100" dist="38100" dir="2700000" algn="tl">
                    <a:srgbClr val="000000">
                      <a:alpha val="43137"/>
                    </a:srgbClr>
                  </a:outerShdw>
                </a:effectLst>
                <a:latin typeface="Times New Roman" pitchFamily="18" charset="0"/>
                <a:cs typeface="Times New Roman" pitchFamily="18" charset="0"/>
              </a:rPr>
              <a:t>a city’s water supply drinkable and dispose of its waste</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the kidneys are usually unappreciated until there is a malfunction and “internal garbage” piles up.  </a:t>
            </a:r>
          </a:p>
          <a:p>
            <a:pPr algn="ctr"/>
            <a:r>
              <a:rPr lang="en-US" b="1" u="sng" dirty="0" smtClean="0">
                <a:effectLst>
                  <a:outerShdw blurRad="38100" dist="38100" dir="2700000" algn="tl">
                    <a:srgbClr val="000000">
                      <a:alpha val="43137"/>
                    </a:srgbClr>
                  </a:outerShdw>
                </a:effectLst>
                <a:latin typeface="Times New Roman" pitchFamily="18" charset="0"/>
                <a:cs typeface="Times New Roman" pitchFamily="18" charset="0"/>
              </a:rPr>
              <a:t>Every day, the kidneys filter gallons of fluid from the bloodstream</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a:t>
            </a:r>
          </a:p>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They then process this filtrate, allowing wastes and excess ions to leave the body in urine while returning needed substances to the blood in just the right proportions.  Although</a:t>
            </a:r>
          </a:p>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the lungs ( A symbol of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the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Candlestick)</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t>
            </a:r>
            <a:r>
              <a:rPr lang="en-US" b="1" dirty="0" smtClean="0">
                <a:solidFill>
                  <a:schemeClr val="bg1"/>
                </a:solidFill>
                <a:latin typeface="Times New Roman" pitchFamily="18" charset="0"/>
                <a:cs typeface="Times New Roman" pitchFamily="18" charset="0"/>
              </a:rPr>
              <a:t>see </a:t>
            </a:r>
            <a:r>
              <a:rPr lang="en-US" b="1" dirty="0" smtClean="0">
                <a:solidFill>
                  <a:schemeClr val="bg1"/>
                </a:solidFill>
                <a:latin typeface="Times New Roman" pitchFamily="18" charset="0"/>
                <a:cs typeface="Times New Roman" pitchFamily="18" charset="0"/>
              </a:rPr>
              <a:t>.Series # </a:t>
            </a:r>
            <a:r>
              <a:rPr lang="en-US" b="1" dirty="0" smtClean="0">
                <a:solidFill>
                  <a:schemeClr val="bg1"/>
                </a:solidFill>
                <a:latin typeface="Times New Roman" pitchFamily="18" charset="0"/>
                <a:cs typeface="Times New Roman" pitchFamily="18" charset="0"/>
              </a:rPr>
              <a:t>6)</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and</a:t>
            </a:r>
          </a:p>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the skin  (A symbol of Christ covering</a:t>
            </a:r>
            <a:r>
              <a:rPr lang="en-US" b="1" dirty="0" smtClean="0">
                <a:solidFill>
                  <a:srgbClr val="FFFF00"/>
                </a:solidFill>
                <a:latin typeface="Times New Roman" pitchFamily="18" charset="0"/>
                <a:cs typeface="Times New Roman" pitchFamily="18" charset="0"/>
              </a:rPr>
              <a:t>)</a:t>
            </a:r>
            <a:r>
              <a:rPr lang="en-US" b="1" dirty="0" smtClean="0">
                <a:solidFill>
                  <a:schemeClr val="bg1"/>
                </a:solidFill>
                <a:latin typeface="Times New Roman" pitchFamily="18" charset="0"/>
                <a:cs typeface="Times New Roman" pitchFamily="18" charset="0"/>
              </a:rPr>
              <a:t> </a:t>
            </a:r>
            <a:r>
              <a:rPr lang="en-US" b="1" dirty="0" smtClean="0">
                <a:solidFill>
                  <a:schemeClr val="bg1"/>
                </a:solidFill>
                <a:latin typeface="Times New Roman" pitchFamily="18" charset="0"/>
                <a:cs typeface="Times New Roman" pitchFamily="18" charset="0"/>
              </a:rPr>
              <a:t> (see .Series # 4)</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also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play roles in </a:t>
            </a:r>
            <a:r>
              <a:rPr lang="en-US" b="1" u="sng" dirty="0" smtClean="0">
                <a:effectLst>
                  <a:outerShdw blurRad="38100" dist="38100" dir="2700000" algn="tl">
                    <a:srgbClr val="000000">
                      <a:alpha val="43137"/>
                    </a:srgbClr>
                  </a:outerShdw>
                </a:effectLst>
                <a:latin typeface="Times New Roman" pitchFamily="18" charset="0"/>
                <a:cs typeface="Times New Roman" pitchFamily="18" charset="0"/>
              </a:rPr>
              <a:t>excretion, </a:t>
            </a:r>
          </a:p>
          <a:p>
            <a:pPr algn="ctr"/>
            <a:r>
              <a:rPr lang="en-US" b="1" u="sng" dirty="0" smtClean="0">
                <a:effectLst>
                  <a:outerShdw blurRad="38100" dist="38100" dir="2700000" algn="tl">
                    <a:srgbClr val="000000">
                      <a:alpha val="43137"/>
                    </a:srgbClr>
                  </a:outerShdw>
                </a:effectLst>
                <a:latin typeface="Times New Roman" pitchFamily="18" charset="0"/>
                <a:cs typeface="Times New Roman" pitchFamily="18" charset="0"/>
              </a:rPr>
              <a:t>the kidneys bear the major responsibility for eliminating nitrogenous </a:t>
            </a:r>
            <a:r>
              <a:rPr lang="en-US" b="1" u="sng"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nitrogen-containing)</a:t>
            </a:r>
          </a:p>
          <a:p>
            <a:pPr algn="ct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000"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wastes, toxins, and drugs from the body</a:t>
            </a: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0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 symbol of our unrighteousness)</a:t>
            </a:r>
          </a:p>
          <a:p>
            <a:pPr algn="ct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We are to say, “He died for me. He bore my soul’s disgrace, that in His name I might be an overcomer and be exalted to His throne.” </a:t>
            </a:r>
          </a:p>
          <a:p>
            <a:pPr algn="ctr"/>
            <a:r>
              <a:rPr lang="en-US" sz="2000" b="1" dirty="0" smtClean="0">
                <a:solidFill>
                  <a:schemeClr val="bg1"/>
                </a:solidFill>
                <a:latin typeface="Times New Roman" pitchFamily="18" charset="0"/>
                <a:cs typeface="Times New Roman" pitchFamily="18" charset="0"/>
              </a:rPr>
              <a:t>{Our Father Cares 138.4}</a:t>
            </a:r>
          </a:p>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The kidneys receive some protection from the lower part of </a:t>
            </a:r>
            <a:endParaRPr lang="en-US" b="1" dirty="0" smtClean="0">
              <a:effectLst>
                <a:outerShdw blurRad="38100" dist="38100" dir="2700000" algn="tl">
                  <a:srgbClr val="000000">
                    <a:alpha val="43137"/>
                  </a:srgbClr>
                </a:outerShdw>
              </a:effectLst>
              <a:latin typeface="Times New Roman" pitchFamily="18" charset="0"/>
              <a:cs typeface="Times New Roman" pitchFamily="18" charset="0"/>
            </a:endParaRPr>
          </a:p>
          <a:p>
            <a:pPr algn="ct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the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rib cage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 symbol of  Christ Redemption and Reconciliation for what was Lost)</a:t>
            </a:r>
          </a:p>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12 rib </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 </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symbol disciples and Israel ) </a:t>
            </a:r>
            <a:r>
              <a:rPr lang="en-US" b="1" dirty="0" smtClean="0">
                <a:solidFill>
                  <a:schemeClr val="bg1"/>
                </a:solidFill>
                <a:latin typeface="Times New Roman" pitchFamily="18" charset="0"/>
                <a:cs typeface="Times New Roman" pitchFamily="18" charset="0"/>
              </a:rPr>
              <a:t>Matthew 10:2-4  Genesis 49:1-27 </a:t>
            </a:r>
          </a:p>
          <a:p>
            <a:pPr algn="ct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to the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Lumbar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3 vertebra</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 Symbol of  the books of the Major Prophet)</a:t>
            </a:r>
          </a:p>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(they heard the prophets word fulfill during His ministry for 3 years</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a:t>
            </a:r>
            <a:r>
              <a:rPr lang="en-US" b="1" dirty="0" smtClean="0">
                <a:solidFill>
                  <a:schemeClr val="bg1"/>
                </a:solidFill>
                <a:latin typeface="Times New Roman" pitchFamily="18" charset="0"/>
                <a:cs typeface="Times New Roman" pitchFamily="18" charset="0"/>
              </a:rPr>
              <a:t>(Luke 24:44-47) </a:t>
            </a:r>
          </a:p>
          <a:p>
            <a:pPr algn="ct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12</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cm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(5 inches)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long, (A symbol of Christ Ministry in 12 cities) </a:t>
            </a:r>
          </a:p>
          <a:p>
            <a:pPr algn="ct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6</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cm</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(2.5 inches) wide </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(6 </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is the number of man/ 6 hours hour </a:t>
            </a:r>
            <a:r>
              <a:rPr lang="en-US" b="1"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Saviour</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was on the cross</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p>
          <a:p>
            <a:pPr algn="ct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and</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3</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cm (1 inch</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 symbol of His Fullnes</a:t>
            </a:r>
            <a:r>
              <a:rPr lang="en-US" b="1" dirty="0" smtClean="0">
                <a:solidFill>
                  <a:srgbClr val="FFFF00"/>
                </a:solidFill>
                <a:latin typeface="Times New Roman" pitchFamily="18" charset="0"/>
                <a:cs typeface="Times New Roman" pitchFamily="18" charset="0"/>
              </a:rPr>
              <a:t>s  and </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Power to save man) </a:t>
            </a:r>
            <a:r>
              <a:rPr lang="en-US" b="1" dirty="0" smtClean="0">
                <a:solidFill>
                  <a:schemeClr val="bg1"/>
                </a:solidFill>
                <a:latin typeface="Times New Roman" pitchFamily="18" charset="0"/>
                <a:cs typeface="Times New Roman" pitchFamily="18" charset="0"/>
              </a:rPr>
              <a:t>(Colossian 2:9)</a:t>
            </a:r>
            <a:r>
              <a:rPr lang="en-US" sz="2000" b="1" dirty="0" smtClean="0">
                <a:solidFill>
                  <a:schemeClr val="bg1"/>
                </a:solidFill>
                <a:latin typeface="Times New Roman" pitchFamily="18" charset="0"/>
                <a:cs typeface="Times New Roman" pitchFamily="18" charset="0"/>
              </a:rPr>
              <a:t> </a:t>
            </a:r>
            <a:endParaRPr lang="en-US" sz="1600" b="1" dirty="0" smtClean="0">
              <a:solidFill>
                <a:schemeClr val="bg1"/>
              </a:solidFill>
              <a:latin typeface="Times New Roman" pitchFamily="18" charset="0"/>
              <a:cs typeface="Times New Roman" pitchFamily="18" charset="0"/>
            </a:endParaRPr>
          </a:p>
          <a:p>
            <a:pPr algn="ctr"/>
            <a:r>
              <a:rPr lang="en-US" sz="2000" b="1" dirty="0" smtClean="0">
                <a:latin typeface="Times New Roman" pitchFamily="18" charset="0"/>
                <a:cs typeface="Times New Roman" pitchFamily="18" charset="0"/>
              </a:rPr>
              <a:t> </a:t>
            </a:r>
            <a:r>
              <a:rPr lang="en-US" b="1" dirty="0" smtClean="0">
                <a:solidFill>
                  <a:schemeClr val="bg1"/>
                </a:solidFill>
                <a:latin typeface="Times New Roman" pitchFamily="18" charset="0"/>
                <a:cs typeface="Times New Roman" pitchFamily="18" charset="0"/>
              </a:rPr>
              <a:t>Essentials of Human Anatomy &amp; Physiology six Edition pg. 456</a:t>
            </a:r>
            <a:endParaRPr lang="en-US" b="1" dirty="0">
              <a:solidFill>
                <a:schemeClr val="bg1"/>
              </a:solidFill>
              <a:latin typeface="Times New Roman" pitchFamily="18" charset="0"/>
              <a:cs typeface="Times New Roman" pitchFamily="18" charset="0"/>
            </a:endParaRPr>
          </a:p>
        </p:txBody>
      </p:sp>
      <p:sp>
        <p:nvSpPr>
          <p:cNvPr id="4" name="Rectangle 3"/>
          <p:cNvSpPr/>
          <p:nvPr/>
        </p:nvSpPr>
        <p:spPr>
          <a:xfrm>
            <a:off x="8686800" y="0"/>
            <a:ext cx="300082" cy="369332"/>
          </a:xfrm>
          <a:prstGeom prst="rect">
            <a:avLst/>
          </a:prstGeom>
        </p:spPr>
        <p:txBody>
          <a:bodyPr wrap="none">
            <a:spAutoFit/>
          </a:bodyPr>
          <a:lstStyle/>
          <a:p>
            <a:pPr algn="ctr"/>
            <a:fld id="{877F9B8C-32C4-43F2-99B4-FFD195B4A4EB}" type="slidenum">
              <a:rPr lang="en-US" b="1" smtClean="0">
                <a:effectLst>
                  <a:outerShdw blurRad="38100" dist="38100" dir="2700000" algn="tl">
                    <a:srgbClr val="000000">
                      <a:alpha val="43137"/>
                    </a:srgbClr>
                  </a:outerShdw>
                </a:effectLst>
                <a:latin typeface="Times New Roman" pitchFamily="18" charset="0"/>
                <a:cs typeface="Times New Roman" pitchFamily="18" charset="0"/>
              </a:rPr>
              <a:pPr algn="ctr"/>
              <a:t>9</a:t>
            </a:fld>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26376</TotalTime>
  <Words>2682</Words>
  <Application>Microsoft Office PowerPoint</Application>
  <PresentationFormat>On-screen Show (4:3)</PresentationFormat>
  <Paragraphs>194</Paragraphs>
  <Slides>16</Slides>
  <Notes>1</Notes>
  <HiddenSlides>0</HiddenSlides>
  <MMClips>0</MMClips>
  <ScaleCrop>false</ScaleCrop>
  <HeadingPairs>
    <vt:vector size="6" baseType="variant">
      <vt:variant>
        <vt:lpstr>Theme</vt:lpstr>
      </vt:variant>
      <vt:variant>
        <vt:i4>1</vt:i4>
      </vt:variant>
      <vt:variant>
        <vt:lpstr>Slide Titles</vt:lpstr>
      </vt:variant>
      <vt:variant>
        <vt:i4>16</vt:i4>
      </vt:variant>
      <vt:variant>
        <vt:lpstr>Custom Shows</vt:lpstr>
      </vt:variant>
      <vt:variant>
        <vt:i4>1</vt:i4>
      </vt:variant>
    </vt:vector>
  </HeadingPairs>
  <TitlesOfParts>
    <vt:vector size="18" baseType="lpstr">
      <vt:lpstr>Apex</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Custom Show 1</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Ark of the Covenant in our Body</dc:title>
  <dc:creator>Rosa E Charles</dc:creator>
  <cp:lastModifiedBy>Rosa E Charles</cp:lastModifiedBy>
  <cp:revision>598</cp:revision>
  <dcterms:created xsi:type="dcterms:W3CDTF">2011-11-23T23:53:29Z</dcterms:created>
  <dcterms:modified xsi:type="dcterms:W3CDTF">2014-03-21T18:23:30Z</dcterms:modified>
</cp:coreProperties>
</file>