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0"/>
  </p:notesMasterIdLst>
  <p:sldIdLst>
    <p:sldId id="257" r:id="rId2"/>
    <p:sldId id="258" r:id="rId3"/>
    <p:sldId id="259" r:id="rId4"/>
    <p:sldId id="260" r:id="rId5"/>
    <p:sldId id="263" r:id="rId6"/>
    <p:sldId id="268" r:id="rId7"/>
    <p:sldId id="264" r:id="rId8"/>
    <p:sldId id="266" r:id="rId9"/>
    <p:sldId id="270" r:id="rId10"/>
    <p:sldId id="265" r:id="rId11"/>
    <p:sldId id="281" r:id="rId12"/>
    <p:sldId id="303" r:id="rId13"/>
    <p:sldId id="267" r:id="rId14"/>
    <p:sldId id="304" r:id="rId15"/>
    <p:sldId id="273" r:id="rId16"/>
    <p:sldId id="284" r:id="rId17"/>
    <p:sldId id="285" r:id="rId18"/>
    <p:sldId id="286" r:id="rId19"/>
    <p:sldId id="305" r:id="rId20"/>
    <p:sldId id="306" r:id="rId21"/>
    <p:sldId id="307" r:id="rId22"/>
    <p:sldId id="272" r:id="rId23"/>
    <p:sldId id="274" r:id="rId24"/>
    <p:sldId id="275" r:id="rId25"/>
    <p:sldId id="277" r:id="rId26"/>
    <p:sldId id="290" r:id="rId27"/>
    <p:sldId id="288"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893BC3"/>
    <a:srgbClr val="B48900"/>
    <a:srgbClr val="9148C8"/>
    <a:srgbClr val="0000FF"/>
    <a:srgbClr val="6600CC"/>
    <a:srgbClr val="D09E00"/>
    <a:srgbClr val="CC3300"/>
    <a:srgbClr val="000000"/>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6DC5A-6561-4BDA-AB1E-F4A93284669D}" type="datetimeFigureOut">
              <a:rPr lang="en-US" smtClean="0"/>
              <a:pPr/>
              <a:t>2/11/2014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EEBB4-23C1-4E8E-9DEF-54C58D6AE64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1EA3E671-A07F-4C12-ABD3-B5EE94E74AF1}"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1EA3E671-A07F-4C12-ABD3-B5EE94E74A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869652B-1EED-4607-A9E6-78F56E901FFB}" type="datetimeFigureOut">
              <a:rPr lang="en-US" smtClean="0"/>
              <a:pPr/>
              <a:t>2/11/2014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EA3E671-A07F-4C12-ABD3-B5EE94E74AF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eb.jc-schools.net/herndona/human-anatomy-physiology/5-the-skeletal-system/" TargetMode="Externa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9200" y="0"/>
            <a:ext cx="3048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228600" y="228600"/>
            <a:ext cx="8686800" cy="29718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p>
            <a:endParaRPr lang="en-US" sz="1800" b="1" i="1" dirty="0" smtClean="0"/>
          </a:p>
          <a:p>
            <a:r>
              <a:rPr lang="en-US" sz="144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14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Series  3  </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Skeleton  System </a:t>
            </a:r>
          </a:p>
          <a:p>
            <a:r>
              <a:rPr lang="en-US" sz="12800" i="1" spc="-150" dirty="0" smtClean="0">
                <a:effectLst>
                  <a:outerShdw blurRad="38100" dist="38100" dir="2700000" algn="tl">
                    <a:srgbClr val="000000">
                      <a:alpha val="43137"/>
                    </a:srgbClr>
                  </a:outerShdw>
                </a:effectLst>
                <a:latin typeface="Times New Roman" pitchFamily="18" charset="0"/>
                <a:cs typeface="Times New Roman" pitchFamily="18" charset="0"/>
              </a:rPr>
              <a:t>By : sister rose</a:t>
            </a:r>
            <a:endParaRPr lang="en-US" sz="12800" b="1" i="1" spc="-15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rPr>
              <a:t> 	</a:t>
            </a:r>
          </a:p>
          <a:p>
            <a:endParaRPr lang="en-US" sz="2400" b="1" i="1" dirty="0" smtClean="0"/>
          </a:p>
          <a:p>
            <a:endParaRPr lang="en-US" b="1" i="1" dirty="0" smtClean="0"/>
          </a:p>
          <a:p>
            <a:endParaRPr lang="en-US" b="1" i="1" dirty="0" smtClean="0"/>
          </a:p>
          <a:p>
            <a:endParaRPr lang="en-US" b="1" dirty="0"/>
          </a:p>
        </p:txBody>
      </p:sp>
      <p:pic>
        <p:nvPicPr>
          <p:cNvPr id="6" name="yui_3_5_1_5_1370386989488_541" descr="http://torahtothetribes.com/wordpress/wp-content/uploads/2011/02/temple-man.jpg"/>
          <p:cNvPicPr/>
          <p:nvPr/>
        </p:nvPicPr>
        <p:blipFill>
          <a:blip r:embed="rId2" cstate="print"/>
          <a:srcRect/>
          <a:stretch>
            <a:fillRect/>
          </a:stretch>
        </p:blipFill>
        <p:spPr bwMode="auto">
          <a:xfrm>
            <a:off x="228600" y="3276600"/>
            <a:ext cx="8686800" cy="3352800"/>
          </a:xfrm>
          <a:prstGeom prst="rect">
            <a:avLst/>
          </a:prstGeom>
          <a:noFill/>
          <a:ln w="38100">
            <a:solidFill>
              <a:srgbClr val="7030A0"/>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ed101.bu.edu/StudentDoc/Archives/fall05/kingali/206%20bones.jpg"/>
          <p:cNvPicPr>
            <a:picLocks noChangeAspect="1" noChangeArrowheads="1"/>
          </p:cNvPicPr>
          <p:nvPr/>
        </p:nvPicPr>
        <p:blipFill>
          <a:blip r:embed="rId2" cstate="print">
            <a:lum bright="10000" contrast="10000"/>
          </a:blip>
          <a:srcRect/>
          <a:stretch>
            <a:fillRect/>
          </a:stretch>
        </p:blipFill>
        <p:spPr bwMode="auto">
          <a:xfrm>
            <a:off x="0" y="609600"/>
            <a:ext cx="9144000" cy="6248400"/>
          </a:xfrm>
          <a:prstGeom prst="rect">
            <a:avLst/>
          </a:prstGeom>
          <a:noFill/>
          <a:ln w="38100">
            <a:solidFill>
              <a:srgbClr val="9148C8"/>
            </a:solidFill>
          </a:ln>
        </p:spPr>
      </p:pic>
      <p:sp>
        <p:nvSpPr>
          <p:cNvPr id="40961" name="Rectangle 1"/>
          <p:cNvSpPr>
            <a:spLocks noChangeArrowheads="1"/>
          </p:cNvSpPr>
          <p:nvPr/>
        </p:nvSpPr>
        <p:spPr bwMode="auto">
          <a:xfrm>
            <a:off x="0" y="24697"/>
            <a:ext cx="9144000" cy="58477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latin typeface="Times New Roman" pitchFamily="18" charset="0"/>
                <a:ea typeface="Calibri" pitchFamily="34" charset="0"/>
                <a:cs typeface="Times New Roman" pitchFamily="18" charset="0"/>
              </a:rPr>
              <a:t>“Bones are stones and Stones are bones and Stones are Principles”</a:t>
            </a:r>
            <a:endParaRPr kumimoji="0" lang="en-US" sz="800" b="0" i="0" u="none" strike="noStrike" cap="none" normalizeH="0" baseline="0" dirty="0" smtClean="0">
              <a:ln>
                <a:noFill/>
              </a:ln>
              <a:solidFill>
                <a:schemeClr val="tx1"/>
              </a:solidFill>
              <a:latin typeface="Arial" pitchFamily="34" charset="0"/>
              <a:cs typeface="Arial" pitchFamily="34" charset="0"/>
            </a:endParaRPr>
          </a:p>
        </p:txBody>
      </p:sp>
      <p:sp>
        <p:nvSpPr>
          <p:cNvPr id="5" name="Rectangle 4"/>
          <p:cNvSpPr/>
          <p:nvPr/>
        </p:nvSpPr>
        <p:spPr>
          <a:xfrm>
            <a:off x="8728502" y="0"/>
            <a:ext cx="415498" cy="338554"/>
          </a:xfrm>
          <a:prstGeom prst="rect">
            <a:avLst/>
          </a:prstGeom>
        </p:spPr>
        <p:txBody>
          <a:bodyPr wrap="square">
            <a:spAutoFit/>
          </a:bodyPr>
          <a:lstStyle/>
          <a:p>
            <a:pPr algn="r"/>
            <a:fld id="{877F9B8C-32C4-43F2-99B4-FFD195B4A4EB}" type="slidenum">
              <a:rPr lang="en-US" sz="1600" b="1" smtClean="0">
                <a:latin typeface="Times New Roman" pitchFamily="18" charset="0"/>
                <a:cs typeface="Times New Roman" pitchFamily="18" charset="0"/>
              </a:rPr>
              <a:pPr algn="r"/>
              <a:t>10</a:t>
            </a:fld>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093976"/>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Christ Jesus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 minister of the sanctuary, and of the true tabernacle, which the Lord pitched, and not man. Who serve unto the example and shadow of heavenly things, as Moses was admonished of God when he was about to make the tabernacle: for, See, saith he, [that] thou make all things according to the pattern showed to thee in the mount.  </a:t>
            </a:r>
          </a:p>
          <a:p>
            <a:pPr algn="ctr"/>
            <a:r>
              <a:rPr lang="en-US" sz="2000" b="1" dirty="0" smtClean="0">
                <a:solidFill>
                  <a:schemeClr val="bg1"/>
                </a:solidFill>
                <a:latin typeface="Times New Roman" pitchFamily="18" charset="0"/>
                <a:cs typeface="Times New Roman" pitchFamily="18" charset="0"/>
              </a:rPr>
              <a:t>(Hebrew 8:2,5) </a:t>
            </a:r>
          </a:p>
          <a:p>
            <a:pPr algn="ctr"/>
            <a:r>
              <a:rPr lang="en-US" sz="2000" b="1" dirty="0" smtClean="0">
                <a:solidFill>
                  <a:schemeClr val="bg1"/>
                </a:solidFill>
                <a:latin typeface="Times New Roman" pitchFamily="18" charset="0"/>
                <a:cs typeface="Times New Roman" pitchFamily="18" charset="0"/>
              </a:rPr>
              <a:t>(1 Corinthians 3:16, 17) (Exodus 27:1-3) (Romans 12:1-2)</a:t>
            </a:r>
          </a:p>
          <a:p>
            <a:pPr algn="ctr"/>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For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word of God</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[is] quick, and powerful, and sharper than any twoedged sword, piercing even to the dividing asunder of soul and spirit, and of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joints and marrow</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and [is] a discerner of the thoughts and intents of the heart.</a:t>
            </a:r>
          </a:p>
          <a:p>
            <a:pPr algn="ctr"/>
            <a:r>
              <a:rPr lang="en-US" sz="2000" b="1" dirty="0" smtClean="0">
                <a:solidFill>
                  <a:schemeClr val="bg1"/>
                </a:solidFill>
                <a:latin typeface="Times New Roman" pitchFamily="18" charset="0"/>
                <a:cs typeface="Times New Roman" pitchFamily="18" charset="0"/>
              </a:rPr>
              <a:t>Hebrew 4:12</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It shall be health to thy navel, and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marrow to thy bones</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2000" b="1" dirty="0" smtClean="0">
                <a:solidFill>
                  <a:schemeClr val="bg1"/>
                </a:solidFill>
                <a:latin typeface="Times New Roman" pitchFamily="18" charset="0"/>
                <a:cs typeface="Times New Roman" pitchFamily="18" charset="0"/>
              </a:rPr>
              <a:t>Proverbs 3:8 </a:t>
            </a:r>
          </a:p>
        </p:txBody>
      </p:sp>
      <p:sp>
        <p:nvSpPr>
          <p:cNvPr id="3" name="Rectangle 2"/>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ui_3_5_1_7_1342766788106_3640" descr="http://www.oucom.ohiou.edu/dbms-witmer/images/OU-HCOM_3D_Skull-exploded.JPG"/>
          <p:cNvPicPr>
            <a:picLocks/>
          </p:cNvPicPr>
          <p:nvPr/>
        </p:nvPicPr>
        <p:blipFill>
          <a:blip r:embed="rId2" cstate="print"/>
          <a:srcRect b="4054"/>
          <a:stretch>
            <a:fillRect/>
          </a:stretch>
        </p:blipFill>
        <p:spPr bwMode="auto">
          <a:xfrm>
            <a:off x="0" y="914400"/>
            <a:ext cx="9144000" cy="5943600"/>
          </a:xfrm>
          <a:prstGeom prst="rect">
            <a:avLst/>
          </a:prstGeom>
          <a:ln w="19050" cap="flat" cmpd="sng" algn="ctr">
            <a:solidFill>
              <a:schemeClr val="tx1"/>
            </a:solidFill>
            <a:prstDash val="solid"/>
            <a:headEnd/>
            <a:tailEnd/>
          </a:ln>
        </p:spPr>
        <p:style>
          <a:lnRef idx="2">
            <a:schemeClr val="dk1"/>
          </a:lnRef>
          <a:fillRef idx="1">
            <a:schemeClr val="lt1"/>
          </a:fillRef>
          <a:effectRef idx="0">
            <a:schemeClr val="dk1"/>
          </a:effectRef>
          <a:fontRef idx="minor">
            <a:schemeClr val="dk1"/>
          </a:fontRef>
        </p:style>
      </p:pic>
      <p:sp>
        <p:nvSpPr>
          <p:cNvPr id="8" name="Rectangle 7"/>
          <p:cNvSpPr/>
          <p:nvPr/>
        </p:nvSpPr>
        <p:spPr>
          <a:xfrm>
            <a:off x="5181600" y="5867400"/>
            <a:ext cx="1981200" cy="457200"/>
          </a:xfrm>
          <a:prstGeom prst="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i="1" dirty="0" smtClean="0">
                <a:solidFill>
                  <a:schemeClr val="bg1"/>
                </a:solidFill>
                <a:cs typeface="Andalus" pitchFamily="18" charset="-78"/>
              </a:rPr>
              <a:t>24 Elders  in  White </a:t>
            </a:r>
          </a:p>
          <a:p>
            <a:pPr algn="ctr"/>
            <a:r>
              <a:rPr lang="en-US" sz="1400" b="1" i="1" dirty="0" smtClean="0">
                <a:solidFill>
                  <a:schemeClr val="bg1"/>
                </a:solidFill>
                <a:cs typeface="Andalus" pitchFamily="18" charset="-78"/>
              </a:rPr>
              <a:t>before the Throne</a:t>
            </a:r>
            <a:endParaRPr lang="en-US" sz="1400" b="1" i="1" dirty="0">
              <a:solidFill>
                <a:schemeClr val="bg1"/>
              </a:solidFill>
              <a:cs typeface="Andalus" pitchFamily="18" charset="-78"/>
            </a:endParaRPr>
          </a:p>
        </p:txBody>
      </p:sp>
      <p:sp>
        <p:nvSpPr>
          <p:cNvPr id="11" name="TextBox 10"/>
          <p:cNvSpPr txBox="1"/>
          <p:nvPr/>
        </p:nvSpPr>
        <p:spPr>
          <a:xfrm>
            <a:off x="3810000" y="1828800"/>
            <a:ext cx="1447800" cy="307777"/>
          </a:xfrm>
          <a:prstGeom prst="rect">
            <a:avLst/>
          </a:prstGeom>
          <a:noFill/>
        </p:spPr>
        <p:txBody>
          <a:bodyPr wrap="square" rtlCol="0">
            <a:spAutoFit/>
          </a:bodyPr>
          <a:lstStyle/>
          <a:p>
            <a:r>
              <a:rPr lang="en-US" sz="1400" i="1" dirty="0" smtClean="0">
                <a:solidFill>
                  <a:schemeClr val="bg1"/>
                </a:solidFill>
                <a:latin typeface="Imprint MT Shadow" pitchFamily="82" charset="0"/>
              </a:rPr>
              <a:t>(</a:t>
            </a:r>
            <a:r>
              <a:rPr lang="en-US" sz="1400" b="1" i="1" dirty="0" smtClean="0">
                <a:solidFill>
                  <a:schemeClr val="bg1"/>
                </a:solidFill>
                <a:latin typeface="Times New Roman" pitchFamily="18" charset="0"/>
                <a:cs typeface="Times New Roman" pitchFamily="18" charset="0"/>
              </a:rPr>
              <a:t>Exodus 26:16)</a:t>
            </a:r>
            <a:endParaRPr lang="en-US" sz="1400" b="1" dirty="0">
              <a:solidFill>
                <a:schemeClr val="bg1"/>
              </a:solidFill>
              <a:latin typeface="Times New Roman" pitchFamily="18" charset="0"/>
              <a:cs typeface="Times New Roman" pitchFamily="18" charset="0"/>
            </a:endParaRPr>
          </a:p>
        </p:txBody>
      </p:sp>
      <p:sp>
        <p:nvSpPr>
          <p:cNvPr id="14" name="Rectangle 13"/>
          <p:cNvSpPr/>
          <p:nvPr/>
        </p:nvSpPr>
        <p:spPr>
          <a:xfrm>
            <a:off x="0" y="914400"/>
            <a:ext cx="1905000" cy="762000"/>
          </a:xfrm>
          <a:prstGeom prst="rect">
            <a:avLst/>
          </a:prstGeom>
          <a:ln w="12700">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5" name="TextBox 14"/>
          <p:cNvSpPr txBox="1"/>
          <p:nvPr/>
        </p:nvSpPr>
        <p:spPr>
          <a:xfrm>
            <a:off x="7620000" y="4876800"/>
            <a:ext cx="990600" cy="646331"/>
          </a:xfrm>
          <a:prstGeom prst="rect">
            <a:avLst/>
          </a:prstGeom>
          <a:noFill/>
          <a:ln>
            <a:solidFill>
              <a:schemeClr val="tx1"/>
            </a:solidFill>
          </a:ln>
        </p:spPr>
        <p:txBody>
          <a:bodyPr wrap="square" rtlCol="0">
            <a:spAutoFit/>
          </a:bodyPr>
          <a:lstStyle/>
          <a:p>
            <a:r>
              <a:rPr lang="en-US" dirty="0" smtClean="0">
                <a:solidFill>
                  <a:schemeClr val="bg1"/>
                </a:solidFill>
              </a:rPr>
              <a:t>L</a:t>
            </a:r>
          </a:p>
          <a:p>
            <a:endParaRPr lang="en-US" dirty="0"/>
          </a:p>
        </p:txBody>
      </p:sp>
      <p:sp>
        <p:nvSpPr>
          <p:cNvPr id="16" name="TextBox 15"/>
          <p:cNvSpPr txBox="1"/>
          <p:nvPr/>
        </p:nvSpPr>
        <p:spPr>
          <a:xfrm>
            <a:off x="7467600" y="5867400"/>
            <a:ext cx="990600" cy="369332"/>
          </a:xfrm>
          <a:prstGeom prst="rect">
            <a:avLst/>
          </a:prstGeom>
          <a:noFill/>
          <a:ln>
            <a:solidFill>
              <a:schemeClr val="tx1"/>
            </a:solidFill>
          </a:ln>
        </p:spPr>
        <p:txBody>
          <a:bodyPr wrap="square" rtlCol="0">
            <a:spAutoFit/>
          </a:bodyPr>
          <a:lstStyle/>
          <a:p>
            <a:r>
              <a:rPr lang="en-US" dirty="0" smtClean="0">
                <a:solidFill>
                  <a:schemeClr val="bg1"/>
                </a:solidFill>
              </a:rPr>
              <a:t>L</a:t>
            </a:r>
            <a:endParaRPr lang="en-US" dirty="0">
              <a:solidFill>
                <a:schemeClr val="bg1"/>
              </a:solidFill>
            </a:endParaRPr>
          </a:p>
        </p:txBody>
      </p:sp>
      <p:sp>
        <p:nvSpPr>
          <p:cNvPr id="18" name="Rectangle 17"/>
          <p:cNvSpPr/>
          <p:nvPr/>
        </p:nvSpPr>
        <p:spPr>
          <a:xfrm>
            <a:off x="4038600" y="5105400"/>
            <a:ext cx="990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0" y="0"/>
            <a:ext cx="9144000" cy="914400"/>
          </a:xfrm>
          <a:prstGeom prst="rect">
            <a:avLst/>
          </a:prstGeom>
          <a:solidFill>
            <a:schemeClr val="bg1">
              <a:lumMod val="65000"/>
            </a:schemeClr>
          </a:solidFill>
          <a:ln w="28575">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i="1" dirty="0" smtClean="0">
                <a:latin typeface="Times New Roman" pitchFamily="18" charset="0"/>
                <a:ea typeface="Adobe Fangsong Std R" pitchFamily="18" charset="-128"/>
                <a:cs typeface="Times New Roman" pitchFamily="18" charset="0"/>
              </a:rPr>
              <a:t>Ten Cranial Bones or Ten Cubits </a:t>
            </a:r>
            <a:endParaRPr lang="en-US" sz="2800" b="1" i="1" dirty="0">
              <a:latin typeface="Times New Roman" pitchFamily="18" charset="0"/>
              <a:ea typeface="Adobe Fangsong Std R" pitchFamily="18" charset="-128"/>
              <a:cs typeface="Times New Roman" pitchFamily="18" charset="0"/>
            </a:endParaRPr>
          </a:p>
        </p:txBody>
      </p:sp>
      <p:sp>
        <p:nvSpPr>
          <p:cNvPr id="21" name="Rectangle 20"/>
          <p:cNvSpPr/>
          <p:nvPr/>
        </p:nvSpPr>
        <p:spPr>
          <a:xfrm>
            <a:off x="5181600" y="6324600"/>
            <a:ext cx="3429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12</a:t>
            </a:fld>
            <a:endParaRPr lang="en-US" dirty="0"/>
          </a:p>
        </p:txBody>
      </p:sp>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025000"/>
          </a:xfrm>
          <a:prstGeom prst="rect">
            <a:avLst/>
          </a:prstGeom>
          <a:solidFill>
            <a:schemeClr val="tx1"/>
          </a:solidFill>
          <a:ln w="38100">
            <a:solidFill>
              <a:srgbClr val="6600CC"/>
            </a:solidFill>
          </a:ln>
        </p:spPr>
        <p:txBody>
          <a:bodyPr wrap="square">
            <a:spAutoFit/>
          </a:bodyPr>
          <a:lstStyle/>
          <a:p>
            <a:pPr lvl="0" algn="ctr" eaLnBrk="0" fontAlgn="base" hangingPunct="0">
              <a:spcBef>
                <a:spcPct val="0"/>
              </a:spcBef>
              <a:spcAft>
                <a:spcPct val="0"/>
              </a:spcAft>
            </a:pPr>
            <a:endParaRPr lang="en-US" sz="800"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endParaRPr lang="en-US" sz="1000" b="1" u="sng" dirty="0" smtClean="0">
              <a:solidFill>
                <a:srgbClr val="6600CC"/>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sz="2400" b="1" u="sng" dirty="0" smtClean="0">
                <a:solidFill>
                  <a:srgbClr val="6600CC"/>
                </a:solidFill>
                <a:latin typeface="Times New Roman" pitchFamily="18" charset="0"/>
                <a:ea typeface="Calibri" pitchFamily="34" charset="0"/>
                <a:cs typeface="Times New Roman" pitchFamily="18" charset="0"/>
              </a:rPr>
              <a:t>Ten cubits</a:t>
            </a:r>
            <a:r>
              <a:rPr lang="en-US" sz="2400" b="1" dirty="0" smtClean="0">
                <a:solidFill>
                  <a:srgbClr val="6600CC"/>
                </a:solidFill>
                <a:latin typeface="Times New Roman" pitchFamily="18" charset="0"/>
                <a:ea typeface="Calibri" pitchFamily="34" charset="0"/>
                <a:cs typeface="Times New Roman" pitchFamily="18" charset="0"/>
              </a:rPr>
              <a:t> [shall be] the length of a board, and a cubit and a half [shall be] the breadth of one board.  </a:t>
            </a:r>
          </a:p>
          <a:p>
            <a:pPr lvl="0" algn="ctr" eaLnBrk="0" fontAlgn="base" hangingPunct="0">
              <a:spcBef>
                <a:spcPct val="0"/>
              </a:spcBef>
              <a:spcAft>
                <a:spcPct val="0"/>
              </a:spcAft>
            </a:pPr>
            <a:endParaRPr lang="en-US" sz="2400" b="1" dirty="0">
              <a:solidFill>
                <a:srgbClr val="6600CC"/>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sz="2400" b="1" dirty="0" smtClean="0">
                <a:solidFill>
                  <a:srgbClr val="6600CC"/>
                </a:solidFill>
                <a:latin typeface="Times New Roman" pitchFamily="18" charset="0"/>
                <a:ea typeface="Calibri" pitchFamily="34" charset="0"/>
                <a:cs typeface="Times New Roman" pitchFamily="18" charset="0"/>
              </a:rPr>
              <a:t>Ye also, as </a:t>
            </a:r>
            <a:r>
              <a:rPr lang="en-US" sz="2400" b="1" u="sng" dirty="0" smtClean="0">
                <a:solidFill>
                  <a:srgbClr val="6600CC"/>
                </a:solidFill>
                <a:latin typeface="Times New Roman" pitchFamily="18" charset="0"/>
                <a:ea typeface="Calibri" pitchFamily="34" charset="0"/>
                <a:cs typeface="Times New Roman" pitchFamily="18" charset="0"/>
              </a:rPr>
              <a:t>lively stones</a:t>
            </a:r>
            <a:r>
              <a:rPr lang="en-US" sz="2400" b="1" dirty="0" smtClean="0">
                <a:solidFill>
                  <a:srgbClr val="6600CC"/>
                </a:solidFill>
                <a:latin typeface="Times New Roman" pitchFamily="18" charset="0"/>
                <a:ea typeface="Calibri" pitchFamily="34" charset="0"/>
                <a:cs typeface="Times New Roman" pitchFamily="18" charset="0"/>
              </a:rPr>
              <a:t>, are built up a </a:t>
            </a:r>
            <a:r>
              <a:rPr lang="en-US" sz="2400" b="1" u="sng" dirty="0" smtClean="0">
                <a:solidFill>
                  <a:srgbClr val="6600CC"/>
                </a:solidFill>
                <a:latin typeface="Times New Roman" pitchFamily="18" charset="0"/>
                <a:ea typeface="Calibri" pitchFamily="34" charset="0"/>
                <a:cs typeface="Times New Roman" pitchFamily="18" charset="0"/>
              </a:rPr>
              <a:t>spiritual house</a:t>
            </a:r>
            <a:r>
              <a:rPr lang="en-US" sz="2400" b="1" dirty="0" smtClean="0">
                <a:solidFill>
                  <a:srgbClr val="6600CC"/>
                </a:solidFill>
                <a:latin typeface="Times New Roman" pitchFamily="18" charset="0"/>
                <a:ea typeface="Calibri" pitchFamily="34" charset="0"/>
                <a:cs typeface="Times New Roman" pitchFamily="18" charset="0"/>
              </a:rPr>
              <a:t>, an holy priesthood, to offer up spiritual sacrifices, acceptable to God by Jesus Christ.</a:t>
            </a:r>
            <a:r>
              <a:rPr lang="en-US" sz="2400" b="1" dirty="0" smtClean="0">
                <a:solidFill>
                  <a:schemeClr val="bg1"/>
                </a:solidFill>
                <a:latin typeface="Times New Roman" pitchFamily="18" charset="0"/>
                <a:ea typeface="Calibri" pitchFamily="34" charset="0"/>
                <a:cs typeface="Times New Roman" pitchFamily="18" charset="0"/>
              </a:rPr>
              <a:t> </a:t>
            </a:r>
            <a:r>
              <a:rPr lang="en-US" sz="2000" b="1" dirty="0" smtClean="0">
                <a:solidFill>
                  <a:schemeClr val="bg1"/>
                </a:solidFill>
                <a:latin typeface="Times New Roman" pitchFamily="18" charset="0"/>
                <a:ea typeface="Calibri" pitchFamily="34" charset="0"/>
                <a:cs typeface="Times New Roman" pitchFamily="18" charset="0"/>
              </a:rPr>
              <a:t>(1 Peter 2:5) </a:t>
            </a:r>
            <a:endParaRPr lang="en-US" sz="2000" b="1" dirty="0" smtClean="0">
              <a:solidFill>
                <a:srgbClr val="6600CC"/>
              </a:solidFill>
              <a:latin typeface="Times New Roman" pitchFamily="18" charset="0"/>
              <a:cs typeface="Times New Roman" pitchFamily="18" charset="0"/>
            </a:endParaRPr>
          </a:p>
          <a:p>
            <a:pPr lvl="0" fontAlgn="base">
              <a:spcBef>
                <a:spcPct val="0"/>
              </a:spcBef>
              <a:spcAft>
                <a:spcPct val="0"/>
              </a:spcAft>
            </a:pPr>
            <a:endParaRPr lang="en-US" sz="1050" b="1" dirty="0" smtClean="0">
              <a:solidFill>
                <a:srgbClr val="6600CC"/>
              </a:solidFill>
              <a:latin typeface="Times New Roman" pitchFamily="18" charset="0"/>
              <a:ea typeface="Calibri" pitchFamily="34" charset="0"/>
              <a:cs typeface="Times New Roman" pitchFamily="18" charset="0"/>
            </a:endParaRPr>
          </a:p>
          <a:p>
            <a:pPr lvl="0" algn="ctr" fontAlgn="base">
              <a:spcBef>
                <a:spcPct val="0"/>
              </a:spcBef>
              <a:spcAft>
                <a:spcPct val="0"/>
              </a:spcAft>
            </a:pPr>
            <a:r>
              <a:rPr kumimoji="0" lang="en-US" sz="2000" b="1" i="0" u="sng" strike="noStrike" cap="none" normalizeH="0" baseline="0" dirty="0" smtClean="0">
                <a:ln>
                  <a:noFill/>
                </a:ln>
                <a:solidFill>
                  <a:srgbClr val="6600CC"/>
                </a:solidFill>
                <a:latin typeface="Times New Roman" pitchFamily="18" charset="0"/>
                <a:ea typeface="Calibri" pitchFamily="34" charset="0"/>
                <a:cs typeface="Times New Roman" pitchFamily="18" charset="0"/>
              </a:rPr>
              <a:t>The Hole </a:t>
            </a:r>
            <a:r>
              <a:rPr kumimoji="0" lang="en-US" sz="2000" b="1" i="0" strike="noStrike" cap="none" normalizeH="0" baseline="0" dirty="0" smtClean="0">
                <a:ln>
                  <a:noFill/>
                </a:ln>
                <a:solidFill>
                  <a:srgbClr val="6600CC"/>
                </a:solidFill>
                <a:latin typeface="Times New Roman" pitchFamily="18" charset="0"/>
                <a:ea typeface="Calibri" pitchFamily="34" charset="0"/>
                <a:cs typeface="Times New Roman" pitchFamily="18" charset="0"/>
              </a:rPr>
              <a:t>of the</a:t>
            </a:r>
            <a:r>
              <a:rPr lang="en-US" sz="2000" b="1" i="1" dirty="0" smtClean="0">
                <a:solidFill>
                  <a:srgbClr val="6600CC"/>
                </a:solidFill>
                <a:latin typeface="Times New Roman" pitchFamily="18" charset="0"/>
                <a:cs typeface="Times New Roman" pitchFamily="18" charset="0"/>
              </a:rPr>
              <a:t> vertebral (spinal)</a:t>
            </a:r>
            <a:r>
              <a:rPr kumimoji="0" lang="en-US" sz="2000" b="1" i="0" strike="noStrike" cap="none" normalizeH="0" baseline="0" dirty="0" smtClean="0">
                <a:ln>
                  <a:noFill/>
                </a:ln>
                <a:solidFill>
                  <a:srgbClr val="6600CC"/>
                </a:solidFill>
                <a:latin typeface="Times New Roman" pitchFamily="18" charset="0"/>
                <a:ea typeface="Calibri" pitchFamily="34" charset="0"/>
                <a:cs typeface="Times New Roman" pitchFamily="18" charset="0"/>
              </a:rPr>
              <a:t>  </a:t>
            </a:r>
            <a:r>
              <a:rPr lang="en-US" sz="2000" b="1" dirty="0" smtClean="0">
                <a:solidFill>
                  <a:srgbClr val="6600CC"/>
                </a:solidFill>
                <a:latin typeface="Times New Roman" pitchFamily="18" charset="0"/>
                <a:ea typeface="Calibri" pitchFamily="34" charset="0"/>
                <a:cs typeface="Times New Roman" pitchFamily="18" charset="0"/>
              </a:rPr>
              <a:t>known as </a:t>
            </a:r>
            <a:r>
              <a:rPr kumimoji="0" lang="en-US" sz="2000" b="1" i="0" u="sng" strike="noStrike" cap="none" normalizeH="0" baseline="0" dirty="0" smtClean="0">
                <a:ln>
                  <a:noFill/>
                </a:ln>
                <a:solidFill>
                  <a:srgbClr val="6600CC"/>
                </a:solidFill>
                <a:latin typeface="Times New Roman" pitchFamily="18" charset="0"/>
                <a:ea typeface="Calibri" pitchFamily="34" charset="0"/>
                <a:cs typeface="Times New Roman" pitchFamily="18" charset="0"/>
              </a:rPr>
              <a:t>Magnum Foramen </a:t>
            </a:r>
          </a:p>
          <a:p>
            <a:pPr lvl="0" algn="ctr" fontAlgn="base">
              <a:spcBef>
                <a:spcPct val="0"/>
              </a:spcBef>
              <a:spcAft>
                <a:spcPct val="0"/>
              </a:spcAft>
            </a:pPr>
            <a:endParaRPr kumimoji="0" lang="en-US" sz="1200" b="1" i="0" u="sng" strike="noStrike" cap="none" normalizeH="0" baseline="0" dirty="0" smtClean="0">
              <a:ln>
                <a:noFill/>
              </a:ln>
              <a:solidFill>
                <a:srgbClr val="6600CC"/>
              </a:solidFill>
              <a:latin typeface="Times New Roman" pitchFamily="18" charset="0"/>
              <a:ea typeface="Calibri" pitchFamily="34" charset="0"/>
              <a:cs typeface="Times New Roman" pitchFamily="18" charset="0"/>
            </a:endParaRPr>
          </a:p>
          <a:p>
            <a:pPr algn="ctr" fontAlgn="base">
              <a:spcBef>
                <a:spcPct val="0"/>
              </a:spcBef>
              <a:spcAft>
                <a:spcPct val="0"/>
              </a:spcAft>
            </a:pP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For then must he often have </a:t>
            </a:r>
            <a:r>
              <a:rPr kumimoji="0" lang="en-US" sz="2000" b="1" i="0" u="sng" strike="noStrike" cap="none" normalizeH="0" baseline="0" dirty="0" smtClean="0">
                <a:ln>
                  <a:noFill/>
                </a:ln>
                <a:solidFill>
                  <a:srgbClr val="6600CC"/>
                </a:solidFill>
                <a:latin typeface="Times New Roman" pitchFamily="18" charset="0"/>
                <a:ea typeface="Calibri" pitchFamily="34" charset="0"/>
                <a:cs typeface="Times New Roman" pitchFamily="18" charset="0"/>
              </a:rPr>
              <a:t>suffered since the foundation of the world</a:t>
            </a: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 but now once in the end of the world hath he appeared to </a:t>
            </a:r>
            <a:r>
              <a:rPr kumimoji="0" lang="en-US" sz="2000" b="1" i="0" u="sng" strike="noStrike" cap="none" normalizeH="0" baseline="0" dirty="0" smtClean="0">
                <a:ln>
                  <a:noFill/>
                </a:ln>
                <a:solidFill>
                  <a:srgbClr val="6600CC"/>
                </a:solidFill>
                <a:latin typeface="Times New Roman" pitchFamily="18" charset="0"/>
                <a:ea typeface="Calibri" pitchFamily="34" charset="0"/>
                <a:cs typeface="Times New Roman" pitchFamily="18" charset="0"/>
              </a:rPr>
              <a:t>put away sin by the sacrifice of himself</a:t>
            </a: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(Hebrew 9:26)</a:t>
            </a:r>
          </a:p>
          <a:p>
            <a:pPr algn="ctr" fontAlgn="base">
              <a:spcBef>
                <a:spcPct val="0"/>
              </a:spcBef>
              <a:spcAft>
                <a:spcPct val="0"/>
              </a:spcAft>
            </a:pPr>
            <a:endParaRPr kumimoji="0" lang="en-US" sz="8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And he bearing his cross went forth into a place </a:t>
            </a:r>
            <a:r>
              <a:rPr kumimoji="0" lang="en-US" sz="2000" b="1" i="0" u="sng" strike="noStrike" cap="none" normalizeH="0" baseline="0" dirty="0" smtClean="0">
                <a:ln>
                  <a:noFill/>
                </a:ln>
                <a:solidFill>
                  <a:srgbClr val="6600CC"/>
                </a:solidFill>
                <a:latin typeface="Times New Roman" pitchFamily="18" charset="0"/>
                <a:ea typeface="Calibri" pitchFamily="34" charset="0"/>
                <a:cs typeface="Times New Roman" pitchFamily="18" charset="0"/>
              </a:rPr>
              <a:t>called [the place] of a skull</a:t>
            </a: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a:t>
            </a:r>
          </a:p>
          <a:p>
            <a:pPr algn="ctr" eaLnBrk="0" fontAlgn="base" hangingPunct="0">
              <a:spcBef>
                <a:spcPct val="0"/>
              </a:spcBef>
              <a:spcAft>
                <a:spcPct val="0"/>
              </a:spcAft>
            </a:pP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 which is called in the Hebrew </a:t>
            </a:r>
            <a:r>
              <a:rPr kumimoji="0" lang="en-US" sz="2000" b="1" i="0" u="sng" strike="noStrike" cap="none" normalizeH="0" baseline="0" dirty="0" smtClean="0">
                <a:ln>
                  <a:noFill/>
                </a:ln>
                <a:solidFill>
                  <a:srgbClr val="6600CC"/>
                </a:solidFill>
                <a:latin typeface="Times New Roman" pitchFamily="18" charset="0"/>
                <a:ea typeface="Calibri" pitchFamily="34" charset="0"/>
                <a:cs typeface="Times New Roman" pitchFamily="18" charset="0"/>
              </a:rPr>
              <a:t>Golgotha:</a:t>
            </a: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(John 19:17)</a:t>
            </a: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endParaRPr kumimoji="0" lang="en-US" sz="14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(For other references: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(Mark 15:22, Matthew 27:33).</a:t>
            </a:r>
          </a:p>
          <a:p>
            <a:pPr lvl="0" algn="ctr" eaLnBrk="0" fontAlgn="base" hangingPunct="0">
              <a:spcBef>
                <a:spcPct val="0"/>
              </a:spcBef>
              <a:spcAft>
                <a:spcPct val="0"/>
              </a:spcAft>
            </a:pPr>
            <a:endParaRPr kumimoji="0" lang="en-US" sz="800" b="1" i="0" u="none" strike="noStrike" cap="none" normalizeH="0" baseline="0" dirty="0" smtClean="0">
              <a:ln>
                <a:noFill/>
              </a:ln>
              <a:solidFill>
                <a:srgbClr val="6600CC"/>
              </a:solidFill>
              <a:latin typeface="Times New Roman" pitchFamily="18" charset="0"/>
              <a:cs typeface="Times New Roman" pitchFamily="18" charset="0"/>
            </a:endParaRPr>
          </a:p>
          <a:p>
            <a:pPr lvl="0" algn="ctr" eaLnBrk="0" fontAlgn="base" hangingPunct="0">
              <a:spcBef>
                <a:spcPct val="0"/>
              </a:spcBef>
              <a:spcAft>
                <a:spcPct val="0"/>
              </a:spcAft>
            </a:pPr>
            <a:r>
              <a:rPr kumimoji="0" lang="en-US" sz="2000" b="1" i="0" u="sng" strike="noStrike" cap="none" normalizeH="0" baseline="0" dirty="0" smtClean="0">
                <a:ln>
                  <a:noFill/>
                </a:ln>
                <a:solidFill>
                  <a:srgbClr val="6600CC"/>
                </a:solidFill>
                <a:latin typeface="Times New Roman" pitchFamily="18" charset="0"/>
                <a:ea typeface="Calibri" pitchFamily="34" charset="0"/>
                <a:cs typeface="Times New Roman" pitchFamily="18" charset="0"/>
              </a:rPr>
              <a:t>And as it is appointed unto men once to die, but after this the judgment: </a:t>
            </a:r>
          </a:p>
          <a:p>
            <a:pPr lvl="0" algn="ctr" eaLnBrk="0" fontAlgn="base" hangingPunct="0">
              <a:spcBef>
                <a:spcPct val="0"/>
              </a:spcBef>
              <a:spcAft>
                <a:spcPct val="0"/>
              </a:spcAft>
            </a:pP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 So Christ was once offered to bear the sins of many; and unto them</a:t>
            </a:r>
          </a:p>
          <a:p>
            <a:pPr lvl="0" algn="ctr" eaLnBrk="0" fontAlgn="base" hangingPunct="0">
              <a:spcBef>
                <a:spcPct val="0"/>
              </a:spcBef>
              <a:spcAft>
                <a:spcPct val="0"/>
              </a:spcAft>
            </a:pPr>
            <a:r>
              <a:rPr kumimoji="0" lang="en-US" sz="2000" b="1" i="0" u="none" strike="noStrike" cap="none" normalizeH="0" baseline="0" dirty="0" smtClean="0">
                <a:ln>
                  <a:noFill/>
                </a:ln>
                <a:solidFill>
                  <a:srgbClr val="6600CC"/>
                </a:solidFill>
                <a:latin typeface="Times New Roman" pitchFamily="18" charset="0"/>
                <a:ea typeface="Calibri" pitchFamily="34" charset="0"/>
                <a:cs typeface="Times New Roman" pitchFamily="18" charset="0"/>
              </a:rPr>
              <a:t> that look for him shall he appear the second time without sin unto salvation.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(Exodus26:14-16)</a:t>
            </a:r>
            <a:endParaRPr kumimoji="0" lang="en-US" sz="16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16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a:t>
            </a:r>
          </a:p>
        </p:txBody>
      </p:sp>
      <p:sp>
        <p:nvSpPr>
          <p:cNvPr id="3" name="Rectangle 2"/>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13</a:t>
            </a:fld>
            <a:endParaRPr lang="en-US"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14</a:t>
            </a:fld>
            <a:endParaRPr lang="en-US" dirty="0"/>
          </a:p>
        </p:txBody>
      </p:sp>
      <p:pic>
        <p:nvPicPr>
          <p:cNvPr id="4" name="yui_3_5_1_5_1366001398861_684" descr="http://upload.wikimedia.org/wikipedia/commons/thumb/2/2a/Medulla_oblongata_and_foramen_magnum_animation_small.gif/150px-Medulla_oblongata_and_foramen_magnum_animation_small.gif"/>
          <p:cNvPicPr/>
          <p:nvPr/>
        </p:nvPicPr>
        <p:blipFill>
          <a:blip r:embed="rId2" cstate="print"/>
          <a:srcRect/>
          <a:stretch>
            <a:fillRect/>
          </a:stretch>
        </p:blipFill>
        <p:spPr bwMode="auto">
          <a:xfrm>
            <a:off x="0" y="1371600"/>
            <a:ext cx="9144000" cy="4038600"/>
          </a:xfrm>
          <a:prstGeom prst="rect">
            <a:avLst/>
          </a:prstGeom>
          <a:ln w="28575">
            <a:solidFill>
              <a:srgbClr val="893BC3"/>
            </a:solidFill>
          </a:ln>
          <a:effectLst>
            <a:outerShdw blurRad="292100" dist="139700" dir="2700000" algn="tl" rotWithShape="0">
              <a:srgbClr val="333333">
                <a:alpha val="65000"/>
              </a:srgbClr>
            </a:outerShdw>
          </a:effectLst>
        </p:spPr>
      </p:pic>
      <p:sp>
        <p:nvSpPr>
          <p:cNvPr id="5" name="Rectangle 4"/>
          <p:cNvSpPr/>
          <p:nvPr/>
        </p:nvSpPr>
        <p:spPr>
          <a:xfrm>
            <a:off x="0" y="5473005"/>
            <a:ext cx="9144000" cy="1384995"/>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u="sng" dirty="0" smtClean="0">
                <a:solidFill>
                  <a:srgbClr val="C00000"/>
                </a:solidFill>
                <a:latin typeface="Times New Roman" pitchFamily="18" charset="0"/>
                <a:cs typeface="Times New Roman" pitchFamily="18" charset="0"/>
              </a:rPr>
              <a:t>The Lamb slain from  the foundation of the world </a:t>
            </a: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can be seen down the </a:t>
            </a:r>
            <a:r>
              <a:rPr lang="en-US" sz="2800" b="1" u="sng" dirty="0" smtClean="0">
                <a:solidFill>
                  <a:srgbClr val="C00000"/>
                </a:solidFill>
                <a:latin typeface="Times New Roman" pitchFamily="18" charset="0"/>
                <a:cs typeface="Times New Roman" pitchFamily="18" charset="0"/>
              </a:rPr>
              <a:t>Magnum Foramen </a:t>
            </a: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lifted up on </a:t>
            </a:r>
            <a:r>
              <a:rPr lang="en-US" sz="2800" b="1" u="sng" dirty="0" smtClean="0">
                <a:solidFill>
                  <a:srgbClr val="C00000"/>
                </a:solidFill>
                <a:latin typeface="Times New Roman" pitchFamily="18" charset="0"/>
                <a:cs typeface="Times New Roman" pitchFamily="18" charset="0"/>
              </a:rPr>
              <a:t>the  Sternum </a:t>
            </a: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on the vertebra.  </a:t>
            </a:r>
            <a:endPar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0" y="0"/>
            <a:ext cx="9144000" cy="1384995"/>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smtClean="0">
                <a:solidFill>
                  <a:srgbClr val="C00000"/>
                </a:solidFill>
                <a:latin typeface="Times New Roman" pitchFamily="18" charset="0"/>
                <a:cs typeface="Times New Roman" pitchFamily="18" charset="0"/>
              </a:rPr>
              <a:t>Philippians 1:20</a:t>
            </a:r>
            <a:endParaRPr lang="en-US" sz="2400" dirty="0" smtClean="0">
              <a:solidFill>
                <a:schemeClr val="tx1"/>
              </a:solidFill>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According to my earnest expectation and [my] hope, that in nothing I shall be ashamed, but [that] with all boldness, as always, [so] now also Christ shall be magnified in my body, whether [it be] by life, or by death. </a:t>
            </a:r>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0" y="0"/>
            <a:ext cx="9144000" cy="990600"/>
          </a:xfrm>
          <a:prstGeom prst="rect">
            <a:avLst/>
          </a:prstGeom>
          <a:solidFill>
            <a:schemeClr val="tx1"/>
          </a:solidFill>
          <a:ln>
            <a:solidFill>
              <a:srgbClr val="6600CC"/>
            </a:solid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b="1" i="1" u="none" strike="noStrike" kern="1200" cap="none" spc="0" normalizeH="0" baseline="0" noProof="0" dirty="0" smtClean="0">
              <a:ln w="6350">
                <a:noFill/>
              </a:ln>
              <a:solidFill>
                <a:srgbClr val="FFFF00"/>
              </a:solidFill>
              <a:effectLst>
                <a:outerShdw blurRad="114300" dist="101600" dir="2700000" algn="tl" rotWithShape="0">
                  <a:srgbClr val="000000">
                    <a:alpha val="40000"/>
                  </a:srgbClr>
                </a:outerShdw>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w="6350">
                  <a:noFill/>
                </a:ln>
                <a:solidFill>
                  <a:srgbClr val="6600CC"/>
                </a:solidFill>
                <a:uLnTx/>
                <a:uFillTx/>
                <a:latin typeface="Times New Roman" pitchFamily="18" charset="0"/>
                <a:cs typeface="Times New Roman" pitchFamily="18" charset="0"/>
              </a:rPr>
              <a:t>The Sternum </a:t>
            </a:r>
            <a:r>
              <a:rPr kumimoji="0" lang="en-US" sz="3600" b="1" u="none" strike="noStrike" kern="1200" cap="none" spc="0" normalizeH="0" baseline="0" noProof="0" dirty="0" smtClean="0">
                <a:ln w="6350">
                  <a:noFill/>
                </a:ln>
                <a:solidFill>
                  <a:srgbClr val="000000"/>
                </a:solidFill>
                <a:uLnTx/>
                <a:uFillTx/>
                <a:latin typeface="Times New Roman" pitchFamily="18" charset="0"/>
                <a:cs typeface="Times New Roman" pitchFamily="18" charset="0"/>
              </a:rPr>
              <a:t>Stands as </a:t>
            </a:r>
            <a:r>
              <a:rPr kumimoji="0" lang="en-US" sz="3600" b="1" u="none" strike="noStrike" kern="1200" cap="none" spc="0" normalizeH="0" baseline="0" noProof="0" dirty="0" smtClean="0">
                <a:ln w="6350">
                  <a:noFill/>
                </a:ln>
                <a:solidFill>
                  <a:srgbClr val="6600CC"/>
                </a:solidFill>
                <a:uLnTx/>
                <a:uFillTx/>
                <a:latin typeface="Times New Roman" pitchFamily="18" charset="0"/>
                <a:cs typeface="Times New Roman" pitchFamily="18" charset="0"/>
              </a:rPr>
              <a:t>Christ Crucified </a:t>
            </a:r>
            <a:r>
              <a:rPr kumimoji="0" lang="en-US" sz="3600" b="1" u="none" strike="noStrike" kern="1200" cap="none" spc="0" normalizeH="0" baseline="0" noProof="0" dirty="0" smtClean="0">
                <a:ln w="6350">
                  <a:noFill/>
                </a:ln>
                <a:solidFill>
                  <a:srgbClr val="000000"/>
                </a:solidFill>
                <a:uLnTx/>
                <a:uFillTx/>
                <a:latin typeface="Times New Roman" pitchFamily="18" charset="0"/>
                <a:cs typeface="Times New Roman" pitchFamily="18" charset="0"/>
              </a:rPr>
              <a:t>in us.</a:t>
            </a:r>
            <a:endParaRPr kumimoji="0" lang="en-US" sz="3600" b="1" u="none" strike="noStrike" kern="1200" cap="none" spc="0" normalizeH="0" baseline="0" noProof="0" dirty="0">
              <a:ln w="6350">
                <a:noFill/>
              </a:ln>
              <a:solidFill>
                <a:srgbClr val="000000"/>
              </a:solidFill>
              <a:uLnTx/>
              <a:uFillTx/>
              <a:latin typeface="Times New Roman" pitchFamily="18" charset="0"/>
              <a:cs typeface="Times New Roman" pitchFamily="18" charset="0"/>
            </a:endParaRPr>
          </a:p>
        </p:txBody>
      </p:sp>
      <p:sp>
        <p:nvSpPr>
          <p:cNvPr id="3" name="Rectangle 2"/>
          <p:cNvSpPr/>
          <p:nvPr/>
        </p:nvSpPr>
        <p:spPr>
          <a:xfrm>
            <a:off x="0" y="990600"/>
            <a:ext cx="4495800" cy="1200329"/>
          </a:xfrm>
          <a:prstGeom prst="rect">
            <a:avLst/>
          </a:prstGeom>
          <a:solidFill>
            <a:schemeClr val="tx1"/>
          </a:solidFill>
          <a:ln>
            <a:solidFill>
              <a:srgbClr val="6600CC"/>
            </a:solidFill>
          </a:ln>
        </p:spPr>
        <p:txBody>
          <a:bodyPr wrap="square">
            <a:spAutoFit/>
          </a:bodyPr>
          <a:lstStyle/>
          <a:p>
            <a:pPr algn="ctr"/>
            <a:r>
              <a:rPr lang="en-US" sz="2400" dirty="0" smtClean="0">
                <a:solidFill>
                  <a:srgbClr val="6600CC"/>
                </a:solidFill>
                <a:latin typeface="Times New Roman" pitchFamily="18" charset="0"/>
                <a:cs typeface="Times New Roman" pitchFamily="18" charset="0"/>
              </a:rPr>
              <a:t>Christ said! And I, if I be lifted up from the earth, will draw all [men] unto me.  </a:t>
            </a:r>
            <a:r>
              <a:rPr lang="en-US" sz="2400" dirty="0" smtClean="0">
                <a:solidFill>
                  <a:schemeClr val="bg1"/>
                </a:solidFill>
                <a:latin typeface="Times New Roman" pitchFamily="18" charset="0"/>
                <a:cs typeface="Times New Roman" pitchFamily="18" charset="0"/>
              </a:rPr>
              <a:t>(John 12:32)</a:t>
            </a:r>
            <a:endParaRPr lang="en-US" sz="2400" dirty="0">
              <a:solidFill>
                <a:schemeClr val="bg1"/>
              </a:solidFill>
              <a:latin typeface="Times New Roman" pitchFamily="18" charset="0"/>
              <a:cs typeface="Times New Roman" pitchFamily="18" charset="0"/>
            </a:endParaRPr>
          </a:p>
        </p:txBody>
      </p:sp>
      <p:sp>
        <p:nvSpPr>
          <p:cNvPr id="4" name="Rectangle 3"/>
          <p:cNvSpPr/>
          <p:nvPr/>
        </p:nvSpPr>
        <p:spPr>
          <a:xfrm>
            <a:off x="4495800" y="990600"/>
            <a:ext cx="4648200" cy="1200329"/>
          </a:xfrm>
          <a:prstGeom prst="rect">
            <a:avLst/>
          </a:prstGeom>
          <a:solidFill>
            <a:schemeClr val="tx1"/>
          </a:solidFill>
          <a:ln>
            <a:solidFill>
              <a:srgbClr val="6600CC"/>
            </a:solidFill>
          </a:ln>
        </p:spPr>
        <p:txBody>
          <a:bodyPr wrap="square">
            <a:spAutoFit/>
          </a:bodyPr>
          <a:lstStyle/>
          <a:p>
            <a:pPr algn="ctr"/>
            <a:r>
              <a:rPr lang="en-US" sz="2400" dirty="0" smtClean="0">
                <a:solidFill>
                  <a:srgbClr val="6600CC"/>
                </a:solidFill>
                <a:latin typeface="Times New Roman" pitchFamily="18" charset="0"/>
                <a:cs typeface="Times New Roman" pitchFamily="18" charset="0"/>
              </a:rPr>
              <a:t> And Moses made a serpent of brass, and put it upon a pole,</a:t>
            </a:r>
          </a:p>
          <a:p>
            <a:pPr algn="ctr"/>
            <a:r>
              <a:rPr lang="en-US" sz="2400" dirty="0" smtClean="0">
                <a:solidFill>
                  <a:schemeClr val="bg1"/>
                </a:solidFill>
                <a:latin typeface="Times New Roman" pitchFamily="18" charset="0"/>
                <a:cs typeface="Times New Roman" pitchFamily="18" charset="0"/>
              </a:rPr>
              <a:t>(Num. 21: 8-9)  </a:t>
            </a:r>
            <a:endParaRPr lang="en-US" sz="2400" dirty="0">
              <a:solidFill>
                <a:schemeClr val="bg1"/>
              </a:solidFill>
              <a:latin typeface="Times New Roman" pitchFamily="18" charset="0"/>
              <a:cs typeface="Times New Roman" pitchFamily="18" charset="0"/>
            </a:endParaRPr>
          </a:p>
        </p:txBody>
      </p:sp>
      <p:pic>
        <p:nvPicPr>
          <p:cNvPr id="5" name="Content Placeholder 7" descr="sternum human.jpg"/>
          <p:cNvPicPr>
            <a:picLocks noChangeAspect="1"/>
          </p:cNvPicPr>
          <p:nvPr/>
        </p:nvPicPr>
        <p:blipFill>
          <a:blip r:embed="rId2" cstate="print"/>
          <a:srcRect t="7021"/>
          <a:stretch>
            <a:fillRect/>
          </a:stretch>
        </p:blipFill>
        <p:spPr>
          <a:xfrm>
            <a:off x="0" y="2209800"/>
            <a:ext cx="9144000" cy="3581400"/>
          </a:xfrm>
          <a:prstGeom prst="rect">
            <a:avLst/>
          </a:prstGeom>
          <a:ln w="28575" cap="flat" cmpd="sng" algn="ctr">
            <a:solidFill>
              <a:srgbClr val="6600CC"/>
            </a:solidFill>
            <a:prstDash val="solid"/>
          </a:ln>
        </p:spPr>
        <p:style>
          <a:lnRef idx="2">
            <a:schemeClr val="accent6"/>
          </a:lnRef>
          <a:fillRef idx="1">
            <a:schemeClr val="lt1"/>
          </a:fillRef>
          <a:effectRef idx="0">
            <a:schemeClr val="accent6"/>
          </a:effectRef>
          <a:fontRef idx="minor">
            <a:schemeClr val="dk1"/>
          </a:fontRef>
        </p:style>
      </p:pic>
      <p:sp>
        <p:nvSpPr>
          <p:cNvPr id="6" name="Rectangle 5"/>
          <p:cNvSpPr/>
          <p:nvPr/>
        </p:nvSpPr>
        <p:spPr>
          <a:xfrm>
            <a:off x="0" y="5842337"/>
            <a:ext cx="9144000" cy="1015663"/>
          </a:xfrm>
          <a:prstGeom prst="rect">
            <a:avLst/>
          </a:prstGeom>
          <a:solidFill>
            <a:schemeClr val="tx1"/>
          </a:solidFill>
          <a:ln w="28575">
            <a:solidFill>
              <a:srgbClr val="6600CC"/>
            </a:solidFill>
          </a:ln>
        </p:spPr>
        <p:txBody>
          <a:bodyPr wrap="square">
            <a:spAutoFit/>
          </a:bodyPr>
          <a:lstStyle/>
          <a:p>
            <a:pPr algn="ctr"/>
            <a:r>
              <a:rPr lang="en-US" sz="2000" b="1" dirty="0" smtClean="0">
                <a:solidFill>
                  <a:srgbClr val="6600CC"/>
                </a:solidFill>
                <a:latin typeface="Times New Roman" pitchFamily="18" charset="0"/>
                <a:cs typeface="Times New Roman" pitchFamily="18" charset="0"/>
              </a:rPr>
              <a:t>I am crucified with Christ: nevertheless I live; yet not I, but Christ liveth in me: and the life which I now live in the flesh I live by the faith of the Son of God, who loved me, and gave himself for me</a:t>
            </a:r>
            <a:r>
              <a:rPr lang="en-US" b="1" dirty="0" smtClean="0">
                <a:solidFill>
                  <a:srgbClr val="6600CC"/>
                </a:solidFill>
                <a:latin typeface="Times New Roman" pitchFamily="18" charset="0"/>
                <a:cs typeface="Times New Roman" pitchFamily="18" charset="0"/>
              </a:rPr>
              <a:t>.</a:t>
            </a:r>
            <a:r>
              <a:rPr lang="en-US" b="1" dirty="0" smtClean="0">
                <a:solidFill>
                  <a:schemeClr val="bg1"/>
                </a:solidFill>
                <a:latin typeface="Times New Roman" pitchFamily="18" charset="0"/>
                <a:cs typeface="Times New Roman" pitchFamily="18" charset="0"/>
              </a:rPr>
              <a:t> (Galatians 2:20)</a:t>
            </a:r>
            <a:endParaRPr lang="en-US" b="1" dirty="0">
              <a:solidFill>
                <a:srgbClr val="6600CC"/>
              </a:solidFill>
              <a:latin typeface="Times New Roman" pitchFamily="18" charset="0"/>
              <a:cs typeface="Times New Roman" pitchFamily="18" charset="0"/>
            </a:endParaRPr>
          </a:p>
        </p:txBody>
      </p:sp>
      <p:sp>
        <p:nvSpPr>
          <p:cNvPr id="7" name="Rectangle 6"/>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15</a:t>
            </a:fld>
            <a:endParaRPr lang="en-US"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2.gstatic.com/images?q=tbn:ANd9GcTZQEICSLgX92lRfkpI6AQEptYHC6xFQVAi2DvjUAwS1WFWT6am"/>
          <p:cNvPicPr>
            <a:picLocks noChangeAspect="1" noChangeArrowheads="1"/>
          </p:cNvPicPr>
          <p:nvPr/>
        </p:nvPicPr>
        <p:blipFill>
          <a:blip r:embed="rId2" cstate="print"/>
          <a:srcRect/>
          <a:stretch>
            <a:fillRect/>
          </a:stretch>
        </p:blipFill>
        <p:spPr bwMode="auto">
          <a:xfrm>
            <a:off x="0" y="2133600"/>
            <a:ext cx="2895600" cy="4343400"/>
          </a:xfrm>
          <a:prstGeom prst="rect">
            <a:avLst/>
          </a:prstGeom>
          <a:solidFill>
            <a:schemeClr val="bg1"/>
          </a:solidFill>
          <a:ln>
            <a:solidFill>
              <a:srgbClr val="6600CC"/>
            </a:solidFill>
          </a:ln>
        </p:spPr>
      </p:pic>
      <p:sp>
        <p:nvSpPr>
          <p:cNvPr id="25" name="TextBox 24"/>
          <p:cNvSpPr txBox="1"/>
          <p:nvPr/>
        </p:nvSpPr>
        <p:spPr>
          <a:xfrm flipV="1">
            <a:off x="1447800" y="2971800"/>
            <a:ext cx="914400" cy="261610"/>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sz="1100" dirty="0">
              <a:solidFill>
                <a:schemeClr val="bg1"/>
              </a:solidFill>
            </a:endParaRPr>
          </a:p>
        </p:txBody>
      </p:sp>
      <p:sp>
        <p:nvSpPr>
          <p:cNvPr id="26" name="TextBox 25"/>
          <p:cNvSpPr txBox="1"/>
          <p:nvPr/>
        </p:nvSpPr>
        <p:spPr>
          <a:xfrm>
            <a:off x="1447800" y="6096000"/>
            <a:ext cx="990600" cy="26161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sz="1100" dirty="0">
              <a:solidFill>
                <a:schemeClr val="bg1"/>
              </a:solidFill>
            </a:endParaRPr>
          </a:p>
        </p:txBody>
      </p:sp>
      <p:sp>
        <p:nvSpPr>
          <p:cNvPr id="29" name="TextBox 28"/>
          <p:cNvSpPr txBox="1"/>
          <p:nvPr/>
        </p:nvSpPr>
        <p:spPr>
          <a:xfrm>
            <a:off x="1295400" y="4267200"/>
            <a:ext cx="990600" cy="2616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1100" dirty="0">
              <a:solidFill>
                <a:schemeClr val="bg1"/>
              </a:solidFill>
            </a:endParaRPr>
          </a:p>
        </p:txBody>
      </p:sp>
      <p:pic>
        <p:nvPicPr>
          <p:cNvPr id="17409" name="Picture 1" descr="http://www.ohsu.edu/xd/health/services/brain/getting-treatment/clinical-services/tests-procedures/images/spinal-column.JPG"/>
          <p:cNvPicPr>
            <a:picLocks noChangeAspect="1" noChangeArrowheads="1"/>
          </p:cNvPicPr>
          <p:nvPr/>
        </p:nvPicPr>
        <p:blipFill>
          <a:blip r:embed="rId3" cstate="print"/>
          <a:srcRect/>
          <a:stretch>
            <a:fillRect/>
          </a:stretch>
        </p:blipFill>
        <p:spPr bwMode="auto">
          <a:xfrm>
            <a:off x="1752601" y="2133600"/>
            <a:ext cx="2819400" cy="4343400"/>
          </a:xfrm>
          <a:prstGeom prst="rect">
            <a:avLst/>
          </a:prstGeom>
          <a:noFill/>
          <a:ln>
            <a:solidFill>
              <a:srgbClr val="6600CC"/>
            </a:solidFill>
          </a:ln>
        </p:spPr>
      </p:pic>
      <p:pic>
        <p:nvPicPr>
          <p:cNvPr id="17" name="Picture 2" descr="http://bibleencyclopedia.com/gs400px/lwjas0170.jpg"/>
          <p:cNvPicPr>
            <a:picLocks noChangeAspect="1" noChangeArrowheads="1"/>
          </p:cNvPicPr>
          <p:nvPr/>
        </p:nvPicPr>
        <p:blipFill>
          <a:blip r:embed="rId4" cstate="print"/>
          <a:srcRect b="5263"/>
          <a:stretch>
            <a:fillRect/>
          </a:stretch>
        </p:blipFill>
        <p:spPr bwMode="auto">
          <a:xfrm>
            <a:off x="4572000" y="2133600"/>
            <a:ext cx="4572000" cy="4343400"/>
          </a:xfrm>
          <a:prstGeom prst="rect">
            <a:avLst/>
          </a:prstGeom>
          <a:noFill/>
          <a:ln w="3175">
            <a:solidFill>
              <a:schemeClr val="bg1"/>
            </a:solidFill>
          </a:ln>
        </p:spPr>
      </p:pic>
      <p:sp>
        <p:nvSpPr>
          <p:cNvPr id="19" name="Rectangle 18"/>
          <p:cNvSpPr/>
          <p:nvPr/>
        </p:nvSpPr>
        <p:spPr>
          <a:xfrm>
            <a:off x="0" y="6477000"/>
            <a:ext cx="4572000" cy="381000"/>
          </a:xfrm>
          <a:prstGeom prst="rect">
            <a:avLst/>
          </a:prstGeom>
          <a:ln w="12700">
            <a:solidFill>
              <a:srgbClr val="6600CC"/>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6600CC"/>
                </a:solidFill>
                <a:latin typeface="Times New Roman" pitchFamily="18" charset="0"/>
                <a:cs typeface="Times New Roman" pitchFamily="18" charset="0"/>
              </a:rPr>
              <a:t> Genesis 28:22    Revelation 2:17 </a:t>
            </a:r>
            <a:endParaRPr lang="en-US" sz="1400" b="1" dirty="0">
              <a:solidFill>
                <a:srgbClr val="6600CC"/>
              </a:solidFill>
              <a:latin typeface="Times New Roman" pitchFamily="18" charset="0"/>
              <a:cs typeface="Times New Roman" pitchFamily="18" charset="0"/>
            </a:endParaRPr>
          </a:p>
        </p:txBody>
      </p:sp>
      <p:sp>
        <p:nvSpPr>
          <p:cNvPr id="20" name="Rectangle 19"/>
          <p:cNvSpPr/>
          <p:nvPr/>
        </p:nvSpPr>
        <p:spPr>
          <a:xfrm>
            <a:off x="4572000" y="6477000"/>
            <a:ext cx="4572000" cy="381000"/>
          </a:xfrm>
          <a:prstGeom prst="rect">
            <a:avLst/>
          </a:prstGeom>
          <a:ln w="1905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6600CC"/>
                </a:solidFill>
                <a:latin typeface="Times New Roman" pitchFamily="18" charset="0"/>
                <a:cs typeface="Times New Roman" pitchFamily="18" charset="0"/>
              </a:rPr>
              <a:t>Genesis 28:11-12, 16</a:t>
            </a:r>
            <a:endParaRPr lang="en-US" sz="1400" b="1" dirty="0">
              <a:solidFill>
                <a:srgbClr val="6600CC"/>
              </a:solidFill>
              <a:latin typeface="Times New Roman" pitchFamily="18" charset="0"/>
              <a:cs typeface="Times New Roman" pitchFamily="18" charset="0"/>
            </a:endParaRPr>
          </a:p>
        </p:txBody>
      </p:sp>
      <p:sp>
        <p:nvSpPr>
          <p:cNvPr id="21" name="Rectangle 20"/>
          <p:cNvSpPr/>
          <p:nvPr/>
        </p:nvSpPr>
        <p:spPr>
          <a:xfrm>
            <a:off x="4572000" y="990601"/>
            <a:ext cx="4572000" cy="1169551"/>
          </a:xfrm>
          <a:prstGeom prst="rect">
            <a:avLst/>
          </a:prstGeom>
          <a:solidFill>
            <a:schemeClr val="tx1"/>
          </a:solidFill>
          <a:ln>
            <a:solidFill>
              <a:srgbClr val="6600CC"/>
            </a:solidFill>
          </a:ln>
        </p:spPr>
        <p:txBody>
          <a:bodyPr wrap="square">
            <a:spAutoFit/>
          </a:bodyPr>
          <a:lstStyle/>
          <a:p>
            <a:pPr algn="ctr"/>
            <a:r>
              <a:rPr lang="en-US" b="1" dirty="0">
                <a:solidFill>
                  <a:srgbClr val="6600FF"/>
                </a:solidFill>
                <a:latin typeface="Times New Roman" pitchFamily="18" charset="0"/>
                <a:cs typeface="Times New Roman" pitchFamily="18" charset="0"/>
              </a:rPr>
              <a:t>The Highway of </a:t>
            </a:r>
            <a:r>
              <a:rPr lang="en-US" b="1" dirty="0" smtClean="0">
                <a:solidFill>
                  <a:srgbClr val="6600FF"/>
                </a:solidFill>
                <a:latin typeface="Times New Roman" pitchFamily="18" charset="0"/>
                <a:cs typeface="Times New Roman" pitchFamily="18" charset="0"/>
              </a:rPr>
              <a:t>ministering </a:t>
            </a:r>
            <a:r>
              <a:rPr lang="en-US" b="1" dirty="0">
                <a:solidFill>
                  <a:srgbClr val="6600FF"/>
                </a:solidFill>
                <a:latin typeface="Times New Roman" pitchFamily="18" charset="0"/>
                <a:cs typeface="Times New Roman" pitchFamily="18" charset="0"/>
              </a:rPr>
              <a:t>Angels ascending and descending known </a:t>
            </a:r>
            <a:r>
              <a:rPr lang="en-US" b="1" dirty="0" smtClean="0">
                <a:solidFill>
                  <a:srgbClr val="6600FF"/>
                </a:solidFill>
                <a:latin typeface="Times New Roman" pitchFamily="18" charset="0"/>
                <a:cs typeface="Times New Roman" pitchFamily="18" charset="0"/>
              </a:rPr>
              <a:t>as </a:t>
            </a:r>
            <a:r>
              <a:rPr lang="en-US" b="1" dirty="0">
                <a:solidFill>
                  <a:srgbClr val="6600FF"/>
                </a:solidFill>
                <a:latin typeface="Times New Roman" pitchFamily="18" charset="0"/>
                <a:cs typeface="Times New Roman" pitchFamily="18" charset="0"/>
              </a:rPr>
              <a:t>Jacob’s Latter. </a:t>
            </a:r>
            <a:r>
              <a:rPr lang="en-US" b="1" dirty="0" smtClean="0">
                <a:solidFill>
                  <a:srgbClr val="6600FF"/>
                </a:solidFill>
                <a:latin typeface="Times New Roman" pitchFamily="18" charset="0"/>
                <a:cs typeface="Times New Roman" pitchFamily="18" charset="0"/>
              </a:rPr>
              <a:t>latter/a gates </a:t>
            </a:r>
            <a:endParaRPr lang="en-US" b="1" dirty="0">
              <a:solidFill>
                <a:srgbClr val="6600FF"/>
              </a:solidFill>
              <a:latin typeface="Times New Roman" pitchFamily="18" charset="0"/>
              <a:cs typeface="Times New Roman" pitchFamily="18" charset="0"/>
            </a:endParaRPr>
          </a:p>
          <a:p>
            <a:pPr algn="ctr"/>
            <a:r>
              <a:rPr lang="en-US" sz="1600" dirty="0">
                <a:solidFill>
                  <a:schemeClr val="bg1"/>
                </a:solidFill>
                <a:latin typeface="Times New Roman" pitchFamily="18" charset="0"/>
                <a:cs typeface="Times New Roman" pitchFamily="18" charset="0"/>
              </a:rPr>
              <a:t> </a:t>
            </a:r>
            <a:r>
              <a:rPr lang="en-US" sz="1600" b="1" dirty="0">
                <a:solidFill>
                  <a:srgbClr val="B48900"/>
                </a:solidFill>
                <a:latin typeface="Times New Roman" pitchFamily="18" charset="0"/>
                <a:cs typeface="Times New Roman" pitchFamily="18" charset="0"/>
              </a:rPr>
              <a:t>(The heavenly messengers to help aid men)</a:t>
            </a:r>
          </a:p>
        </p:txBody>
      </p:sp>
      <p:sp>
        <p:nvSpPr>
          <p:cNvPr id="22" name="Rectangle 21"/>
          <p:cNvSpPr/>
          <p:nvPr/>
        </p:nvSpPr>
        <p:spPr>
          <a:xfrm>
            <a:off x="0" y="990600"/>
            <a:ext cx="4572000" cy="1169551"/>
          </a:xfrm>
          <a:prstGeom prst="rect">
            <a:avLst/>
          </a:prstGeom>
          <a:solidFill>
            <a:schemeClr val="tx1"/>
          </a:solidFill>
          <a:ln>
            <a:solidFill>
              <a:srgbClr val="6600CC"/>
            </a:solidFill>
          </a:ln>
        </p:spPr>
        <p:txBody>
          <a:bodyPr>
            <a:spAutoFit/>
          </a:bodyPr>
          <a:lstStyle/>
          <a:p>
            <a:pPr algn="ctr"/>
            <a:r>
              <a:rPr lang="en-US" b="1" dirty="0">
                <a:solidFill>
                  <a:srgbClr val="6600FF"/>
                </a:solidFill>
                <a:latin typeface="Times New Roman" pitchFamily="18" charset="0"/>
                <a:cs typeface="Times New Roman" pitchFamily="18" charset="0"/>
              </a:rPr>
              <a:t>The Spinal Cord </a:t>
            </a:r>
            <a:r>
              <a:rPr lang="en-US" b="1" dirty="0" smtClean="0">
                <a:solidFill>
                  <a:srgbClr val="6600FF"/>
                </a:solidFill>
                <a:latin typeface="Times New Roman" pitchFamily="18" charset="0"/>
                <a:cs typeface="Times New Roman" pitchFamily="18" charset="0"/>
              </a:rPr>
              <a:t>is </a:t>
            </a:r>
            <a:r>
              <a:rPr lang="en-US" b="1" dirty="0">
                <a:solidFill>
                  <a:srgbClr val="6600FF"/>
                </a:solidFill>
                <a:latin typeface="Times New Roman" pitchFamily="18" charset="0"/>
                <a:cs typeface="Times New Roman" pitchFamily="18" charset="0"/>
              </a:rPr>
              <a:t>the highway of the Central Nervous System and is connected to the brain sending </a:t>
            </a:r>
            <a:r>
              <a:rPr lang="en-US" b="1" dirty="0" smtClean="0">
                <a:solidFill>
                  <a:srgbClr val="6600FF"/>
                </a:solidFill>
                <a:latin typeface="Times New Roman" pitchFamily="18" charset="0"/>
                <a:cs typeface="Times New Roman" pitchFamily="18" charset="0"/>
              </a:rPr>
              <a:t>messages through </a:t>
            </a:r>
            <a:r>
              <a:rPr lang="en-US" b="1" dirty="0">
                <a:solidFill>
                  <a:srgbClr val="6600FF"/>
                </a:solidFill>
                <a:latin typeface="Times New Roman" pitchFamily="18" charset="0"/>
                <a:cs typeface="Times New Roman" pitchFamily="18" charset="0"/>
              </a:rPr>
              <a:t>neurons.</a:t>
            </a:r>
          </a:p>
          <a:p>
            <a:pPr algn="ctr"/>
            <a:r>
              <a:rPr lang="en-US" sz="1600" b="1" dirty="0" smtClean="0">
                <a:solidFill>
                  <a:srgbClr val="B48900"/>
                </a:solidFill>
                <a:latin typeface="Times New Roman" pitchFamily="18" charset="0"/>
                <a:cs typeface="Times New Roman" pitchFamily="18" charset="0"/>
              </a:rPr>
              <a:t>(The Serpent made of brass lifted up by Moses)</a:t>
            </a:r>
            <a:endParaRPr lang="en-US" sz="1600" b="1" dirty="0">
              <a:solidFill>
                <a:srgbClr val="B48900"/>
              </a:solidFill>
              <a:latin typeface="Times New Roman" pitchFamily="18" charset="0"/>
              <a:cs typeface="Times New Roman" pitchFamily="18" charset="0"/>
            </a:endParaRPr>
          </a:p>
        </p:txBody>
      </p:sp>
      <p:sp>
        <p:nvSpPr>
          <p:cNvPr id="15" name="Rectangle 14"/>
          <p:cNvSpPr/>
          <p:nvPr/>
        </p:nvSpPr>
        <p:spPr>
          <a:xfrm>
            <a:off x="0" y="0"/>
            <a:ext cx="9144000" cy="954107"/>
          </a:xfrm>
          <a:prstGeom prst="rect">
            <a:avLst/>
          </a:prstGeom>
          <a:solidFill>
            <a:schemeClr val="tx1"/>
          </a:solidFill>
          <a:ln>
            <a:solidFill>
              <a:srgbClr val="0000FF"/>
            </a:solidFill>
          </a:ln>
        </p:spPr>
        <p:txBody>
          <a:bodyPr wrap="square">
            <a:spAutoFit/>
          </a:bodyPr>
          <a:lstStyle/>
          <a:p>
            <a:pPr algn="ctr"/>
            <a:r>
              <a:rPr lang="en-US" sz="2800" b="1" dirty="0" smtClean="0">
                <a:solidFill>
                  <a:srgbClr val="6600FF"/>
                </a:solidFill>
                <a:latin typeface="Times New Roman" pitchFamily="18" charset="0"/>
                <a:cs typeface="Times New Roman" pitchFamily="18" charset="0"/>
              </a:rPr>
              <a:t>Lest take a look at our Vertebra</a:t>
            </a:r>
            <a:br>
              <a:rPr lang="en-US" sz="2800" b="1" dirty="0" smtClean="0">
                <a:solidFill>
                  <a:srgbClr val="6600FF"/>
                </a:solidFill>
                <a:latin typeface="Times New Roman" pitchFamily="18" charset="0"/>
                <a:cs typeface="Times New Roman" pitchFamily="18" charset="0"/>
              </a:rPr>
            </a:br>
            <a:r>
              <a:rPr lang="en-US" sz="2800" b="1" dirty="0" smtClean="0">
                <a:solidFill>
                  <a:srgbClr val="6600FF"/>
                </a:solidFill>
                <a:latin typeface="Times New Roman" pitchFamily="18" charset="0"/>
                <a:cs typeface="Times New Roman" pitchFamily="18" charset="0"/>
              </a:rPr>
              <a:t>  It consist of  </a:t>
            </a:r>
            <a:r>
              <a:rPr lang="en-US" sz="2800" b="1" u="sng" dirty="0" smtClean="0">
                <a:solidFill>
                  <a:srgbClr val="6600FF"/>
                </a:solidFill>
                <a:latin typeface="Times New Roman" pitchFamily="18" charset="0"/>
                <a:cs typeface="Times New Roman" pitchFamily="18" charset="0"/>
              </a:rPr>
              <a:t>33 </a:t>
            </a:r>
            <a:r>
              <a:rPr lang="en-US" sz="2800" b="1" dirty="0" smtClean="0">
                <a:solidFill>
                  <a:srgbClr val="6600FF"/>
                </a:solidFill>
                <a:latin typeface="Times New Roman" pitchFamily="18" charset="0"/>
                <a:cs typeface="Times New Roman" pitchFamily="18" charset="0"/>
              </a:rPr>
              <a:t>bones that form our (spinal) column</a:t>
            </a:r>
            <a:endParaRPr lang="en-US" sz="2800" dirty="0">
              <a:solidFill>
                <a:srgbClr val="6600FF"/>
              </a:solidFill>
              <a:latin typeface="Times New Roman" pitchFamily="18" charset="0"/>
              <a:cs typeface="Times New Roman" pitchFamily="18" charset="0"/>
            </a:endParaRPr>
          </a:p>
        </p:txBody>
      </p:sp>
      <p:sp>
        <p:nvSpPr>
          <p:cNvPr id="16" name="Rectangle 15"/>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965722"/>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i="1" dirty="0" smtClean="0">
                <a:solidFill>
                  <a:srgbClr val="FFFF00"/>
                </a:solidFill>
                <a:latin typeface="Times New Roman" pitchFamily="18" charset="0"/>
                <a:cs typeface="Times New Roman" pitchFamily="18" charset="0"/>
              </a:rPr>
              <a:t>I Am The Way The Truth and </a:t>
            </a:r>
          </a:p>
          <a:p>
            <a:pPr algn="ctr"/>
            <a:r>
              <a:rPr lang="en-US" sz="3200" b="1" i="1" dirty="0" smtClean="0">
                <a:solidFill>
                  <a:srgbClr val="FFFF00"/>
                </a:solidFill>
                <a:latin typeface="Times New Roman" pitchFamily="18" charset="0"/>
                <a:cs typeface="Times New Roman" pitchFamily="18" charset="0"/>
              </a:rPr>
              <a:t>The Life</a:t>
            </a: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Symbol of  the Acacias Wood is </a:t>
            </a:r>
          </a:p>
          <a:p>
            <a:pPr algn="ct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ladder)</a:t>
            </a:r>
          </a:p>
          <a:p>
            <a:pPr algn="ctr"/>
            <a:endParaRPr lang="en-US" sz="11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 medium of communication between God and man. Through the mystic ladder the gospel was preached to Jacob. As the ladder stretched from earth, reaching to the highest heavens, and the glory of God was seen above the ladder, so Christ in His divine nature reached immensity and was one with the Father. As the ladder, though its top penetrated into heaven, had its base upon the earth, so Christ, though God, clothed His divinity with humanity and was in the world "found in fashion as a man" </a:t>
            </a:r>
            <a:r>
              <a:rPr lang="en-US" sz="2000" b="1" dirty="0" smtClean="0">
                <a:solidFill>
                  <a:schemeClr val="bg1"/>
                </a:solidFill>
                <a:latin typeface="Times New Roman" pitchFamily="18" charset="0"/>
                <a:cs typeface="Times New Roman" pitchFamily="18" charset="0"/>
              </a:rPr>
              <a:t>(Philippians 2:8).</a:t>
            </a:r>
            <a:endParaRPr lang="en-US" sz="900" b="1" dirty="0" smtClean="0">
              <a:solidFill>
                <a:schemeClr val="bg1"/>
              </a:solidFill>
              <a:latin typeface="Times New Roman" pitchFamily="18" charset="0"/>
              <a:cs typeface="Times New Roman" pitchFamily="18" charset="0"/>
            </a:endParaRPr>
          </a:p>
          <a:p>
            <a:pPr algn="ctr"/>
            <a:r>
              <a:rPr lang="en-US" sz="900" b="1" dirty="0" smtClean="0">
                <a:solidFill>
                  <a:schemeClr val="tx1"/>
                </a:solidFill>
                <a:latin typeface="Times New Roman" pitchFamily="18" charset="0"/>
                <a:cs typeface="Times New Roman" pitchFamily="18" charset="0"/>
              </a:rPr>
              <a:t>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ladder would be useless if it rested not on the earth or if it reached not to the heavens. </a:t>
            </a:r>
            <a:r>
              <a:rPr lang="en-US" sz="2000" b="1" dirty="0" smtClean="0">
                <a:solidFill>
                  <a:schemeClr val="bg1"/>
                </a:solidFill>
                <a:latin typeface="Times New Roman" pitchFamily="18" charset="0"/>
                <a:cs typeface="Times New Roman" pitchFamily="18" charset="0"/>
              </a:rPr>
              <a:t>(Isaiah 51: 6)</a:t>
            </a:r>
          </a:p>
          <a:p>
            <a:pPr algn="ctr"/>
            <a:endParaRPr lang="en-US" sz="800" b="1" dirty="0" smtClean="0">
              <a:solidFill>
                <a:schemeClr val="tx1"/>
              </a:solidFill>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God appeared in glory above the ladder, looking down with compassion on erring, sinful Jacob.... It is through Christ that the Father beholds sinful man....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broken links have been repaired. A highway has been thrown up along which the weary and heavy laden may pass. They may enter heaven and find rest.</a:t>
            </a:r>
          </a:p>
          <a:p>
            <a:pPr algn="ctr"/>
            <a:r>
              <a:rPr lang="en-US" sz="2000" b="1" dirty="0" smtClean="0">
                <a:solidFill>
                  <a:schemeClr val="tx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Our High Calling, Page 66</a:t>
            </a:r>
            <a:endParaRPr lang="en-US" sz="1600" b="1" dirty="0" smtClean="0">
              <a:solidFill>
                <a:schemeClr val="bg1"/>
              </a:solidFill>
              <a:latin typeface="Times New Roman" pitchFamily="18" charset="0"/>
              <a:cs typeface="Times New Roman" pitchFamily="18" charset="0"/>
            </a:endParaRPr>
          </a:p>
          <a:p>
            <a:pPr algn="ctr"/>
            <a:endParaRPr lang="en-US" sz="1600" b="1" dirty="0">
              <a:solidFill>
                <a:schemeClr val="bg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8763000" y="0"/>
            <a:ext cx="381000" cy="365125"/>
          </a:xfrm>
        </p:spPr>
        <p:txBody>
          <a:bodyPr/>
          <a:lstStyle/>
          <a:p>
            <a:pPr algn="ctr"/>
            <a:fld id="{877F9B8C-32C4-43F2-99B4-FFD195B4A4EB}" type="slidenum">
              <a:rPr lang="en-US" sz="1600" b="1" smtClean="0">
                <a:solidFill>
                  <a:schemeClr val="tx1"/>
                </a:solidFill>
                <a:latin typeface="Times New Roman" pitchFamily="18" charset="0"/>
                <a:cs typeface="Times New Roman" pitchFamily="18" charset="0"/>
              </a:rPr>
              <a:pPr algn="ctr"/>
              <a:t>17</a:t>
            </a:fld>
            <a:endParaRPr lang="en-US" sz="16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18</a:t>
            </a:fld>
            <a:endParaRPr lang="en-US" dirty="0"/>
          </a:p>
        </p:txBody>
      </p:sp>
      <p:pic>
        <p:nvPicPr>
          <p:cNvPr id="1026" name="Picture 2" descr="http://healthbase.files.wordpress.com/2007/06/anatomy-of-spine.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a:ln w="28575">
            <a:solidFill>
              <a:srgbClr val="B48900"/>
            </a:solidFill>
          </a:ln>
        </p:spPr>
      </p:pic>
      <p:pic>
        <p:nvPicPr>
          <p:cNvPr id="1028" name="Picture 4" descr="http://www.managebackpain.com/image-files/spine_anatomy_1.jpg"/>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19050">
            <a:solidFill>
              <a:srgbClr val="893BC3"/>
            </a:solidFill>
          </a:ln>
        </p:spPr>
      </p:pic>
      <p:sp>
        <p:nvSpPr>
          <p:cNvPr id="5" name="Rectangle 4"/>
          <p:cNvSpPr/>
          <p:nvPr/>
        </p:nvSpPr>
        <p:spPr>
          <a:xfrm>
            <a:off x="533400" y="685800"/>
            <a:ext cx="3657600" cy="381000"/>
          </a:xfrm>
          <a:prstGeom prst="rect">
            <a:avLst/>
          </a:prstGeom>
          <a:ln w="28575">
            <a:solidFill>
              <a:srgbClr val="D09E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solidFill>
                  <a:srgbClr val="D09E00"/>
                </a:solidFill>
                <a:latin typeface="Times New Roman" pitchFamily="18" charset="0"/>
                <a:cs typeface="Times New Roman" pitchFamily="18" charset="0"/>
              </a:rPr>
              <a:t>The Serpent of Brass</a:t>
            </a:r>
            <a:endParaRPr lang="en-US" sz="2000" b="1" dirty="0">
              <a:solidFill>
                <a:srgbClr val="D09E00"/>
              </a:solidFill>
              <a:latin typeface="Times New Roman" pitchFamily="18" charset="0"/>
              <a:cs typeface="Times New Roman" pitchFamily="18" charset="0"/>
            </a:endParaRPr>
          </a:p>
        </p:txBody>
      </p:sp>
      <p:cxnSp>
        <p:nvCxnSpPr>
          <p:cNvPr id="6" name="Straight Arrow Connector 5"/>
          <p:cNvCxnSpPr/>
          <p:nvPr/>
        </p:nvCxnSpPr>
        <p:spPr>
          <a:xfrm rot="5400000">
            <a:off x="1409700" y="1638300"/>
            <a:ext cx="16002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ight Arrow 7"/>
          <p:cNvSpPr/>
          <p:nvPr/>
        </p:nvSpPr>
        <p:spPr>
          <a:xfrm flipH="1">
            <a:off x="7086600" y="1066800"/>
            <a:ext cx="1905000" cy="941832"/>
          </a:xfrm>
          <a:prstGeom prst="rightArrow">
            <a:avLst/>
          </a:prstGeom>
          <a:ln>
            <a:solidFill>
              <a:srgbClr val="893BC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dirty="0" smtClean="0">
                <a:solidFill>
                  <a:srgbClr val="6600CC"/>
                </a:solidFill>
                <a:latin typeface="Times New Roman" pitchFamily="18" charset="0"/>
                <a:cs typeface="Times New Roman" pitchFamily="18" charset="0"/>
              </a:rPr>
              <a:t>Remnant Sealed by </a:t>
            </a:r>
          </a:p>
          <a:p>
            <a:pPr algn="ctr"/>
            <a:r>
              <a:rPr lang="en-US" sz="1400" b="1" dirty="0" smtClean="0">
                <a:solidFill>
                  <a:srgbClr val="6600CC"/>
                </a:solidFill>
                <a:latin typeface="Times New Roman" pitchFamily="18" charset="0"/>
                <a:cs typeface="Times New Roman" pitchFamily="18" charset="0"/>
              </a:rPr>
              <a:t>7  Pillars</a:t>
            </a:r>
            <a:endParaRPr lang="en-US" sz="1400" b="1" dirty="0">
              <a:solidFill>
                <a:srgbClr val="6600CC"/>
              </a:solidFill>
              <a:latin typeface="Times New Roman" pitchFamily="18" charset="0"/>
              <a:cs typeface="Times New Roman" pitchFamily="18" charset="0"/>
            </a:endParaRPr>
          </a:p>
        </p:txBody>
      </p:sp>
      <p:sp>
        <p:nvSpPr>
          <p:cNvPr id="9" name="Rectangle 8"/>
          <p:cNvSpPr/>
          <p:nvPr/>
        </p:nvSpPr>
        <p:spPr>
          <a:xfrm>
            <a:off x="4724400" y="1676400"/>
            <a:ext cx="1371600" cy="533400"/>
          </a:xfrm>
          <a:prstGeom prst="rect">
            <a:avLst/>
          </a:prstGeom>
          <a:ln>
            <a:solidFill>
              <a:srgbClr val="6600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6600CC"/>
                </a:solidFill>
                <a:latin typeface="Times New Roman" pitchFamily="18" charset="0"/>
                <a:cs typeface="Times New Roman" pitchFamily="18" charset="0"/>
              </a:rPr>
              <a:t>Hewed stone</a:t>
            </a:r>
          </a:p>
          <a:p>
            <a:pPr algn="ctr"/>
            <a:r>
              <a:rPr lang="en-US" sz="1400" b="1" dirty="0" smtClean="0">
                <a:solidFill>
                  <a:srgbClr val="6600CC"/>
                </a:solidFill>
                <a:latin typeface="Times New Roman" pitchFamily="18" charset="0"/>
                <a:cs typeface="Times New Roman" pitchFamily="18" charset="0"/>
              </a:rPr>
              <a:t>Proverb 9:1</a:t>
            </a:r>
            <a:endParaRPr lang="en-US" sz="1400" b="1" dirty="0">
              <a:solidFill>
                <a:srgbClr val="6600CC"/>
              </a:solidFill>
              <a:latin typeface="Times New Roman" pitchFamily="18" charset="0"/>
              <a:cs typeface="Times New Roman" pitchFamily="18" charset="0"/>
            </a:endParaRPr>
          </a:p>
        </p:txBody>
      </p:sp>
      <p:sp>
        <p:nvSpPr>
          <p:cNvPr id="10" name="Rectangle 9"/>
          <p:cNvSpPr/>
          <p:nvPr/>
        </p:nvSpPr>
        <p:spPr>
          <a:xfrm>
            <a:off x="7543800" y="2971800"/>
            <a:ext cx="1600200" cy="5334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FF0000"/>
                </a:solidFill>
                <a:latin typeface="Times New Roman" pitchFamily="18" charset="0"/>
                <a:cs typeface="Times New Roman" pitchFamily="18" charset="0"/>
              </a:rPr>
              <a:t>Costly stone</a:t>
            </a:r>
          </a:p>
          <a:p>
            <a:pPr algn="ctr"/>
            <a:r>
              <a:rPr lang="en-US" sz="1400" b="1" dirty="0" smtClean="0">
                <a:solidFill>
                  <a:srgbClr val="FF0000"/>
                </a:solidFill>
                <a:latin typeface="Times New Roman" pitchFamily="18" charset="0"/>
                <a:cs typeface="Times New Roman" pitchFamily="18" charset="0"/>
              </a:rPr>
              <a:t>Ephesians 2:20</a:t>
            </a:r>
            <a:endParaRPr lang="en-US" sz="1400" b="1" dirty="0">
              <a:solidFill>
                <a:srgbClr val="FF0000"/>
              </a:solidFill>
              <a:latin typeface="Times New Roman" pitchFamily="18" charset="0"/>
              <a:cs typeface="Times New Roman" pitchFamily="18" charset="0"/>
            </a:endParaRPr>
          </a:p>
        </p:txBody>
      </p:sp>
      <p:sp>
        <p:nvSpPr>
          <p:cNvPr id="11" name="Right Arrow 10"/>
          <p:cNvSpPr/>
          <p:nvPr/>
        </p:nvSpPr>
        <p:spPr>
          <a:xfrm>
            <a:off x="4724400" y="2667000"/>
            <a:ext cx="2057400" cy="941832"/>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solidFill>
                  <a:srgbClr val="C00000"/>
                </a:solidFill>
                <a:latin typeface="Times New Roman" pitchFamily="18" charset="0"/>
                <a:cs typeface="Times New Roman" pitchFamily="18" charset="0"/>
              </a:rPr>
              <a:t>12 Tribes  of Israel</a:t>
            </a:r>
            <a:endParaRPr lang="en-US" sz="1600" b="1" dirty="0">
              <a:solidFill>
                <a:srgbClr val="C00000"/>
              </a:solidFill>
              <a:latin typeface="Times New Roman" pitchFamily="18" charset="0"/>
              <a:cs typeface="Times New Roman" pitchFamily="18" charset="0"/>
            </a:endParaRPr>
          </a:p>
        </p:txBody>
      </p:sp>
      <p:sp>
        <p:nvSpPr>
          <p:cNvPr id="12" name="Right Arrow 11"/>
          <p:cNvSpPr/>
          <p:nvPr/>
        </p:nvSpPr>
        <p:spPr>
          <a:xfrm flipH="1">
            <a:off x="7162800" y="3962400"/>
            <a:ext cx="1828800" cy="914400"/>
          </a:xfrm>
          <a:prstGeom prst="rightArrow">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0070C0"/>
                </a:solidFill>
                <a:latin typeface="Times New Roman" pitchFamily="18" charset="0"/>
                <a:cs typeface="Times New Roman" pitchFamily="18" charset="0"/>
              </a:rPr>
              <a:t>10 Prophets</a:t>
            </a:r>
          </a:p>
          <a:p>
            <a:pPr algn="ctr"/>
            <a:r>
              <a:rPr lang="en-US" sz="1400" b="1" dirty="0" smtClean="0">
                <a:solidFill>
                  <a:schemeClr val="bg2">
                    <a:lumMod val="75000"/>
                  </a:schemeClr>
                </a:solidFill>
                <a:latin typeface="Times New Roman" pitchFamily="18" charset="0"/>
                <a:cs typeface="Times New Roman" pitchFamily="18" charset="0"/>
              </a:rPr>
              <a:t>5 </a:t>
            </a:r>
            <a:r>
              <a:rPr lang="en-US" sz="1400" b="1" dirty="0" smtClean="0">
                <a:solidFill>
                  <a:srgbClr val="0000FF"/>
                </a:solidFill>
                <a:latin typeface="Times New Roman" pitchFamily="18" charset="0"/>
                <a:cs typeface="Times New Roman" pitchFamily="18" charset="0"/>
              </a:rPr>
              <a:t>L</a:t>
            </a:r>
            <a:r>
              <a:rPr lang="en-US" sz="1400" b="1" dirty="0" smtClean="0">
                <a:solidFill>
                  <a:schemeClr val="bg2">
                    <a:lumMod val="75000"/>
                  </a:schemeClr>
                </a:solidFill>
                <a:latin typeface="Times New Roman" pitchFamily="18" charset="0"/>
                <a:cs typeface="Times New Roman" pitchFamily="18" charset="0"/>
              </a:rPr>
              <a:t>+5</a:t>
            </a:r>
            <a:r>
              <a:rPr lang="en-US" sz="1400" b="1" dirty="0" smtClean="0">
                <a:solidFill>
                  <a:srgbClr val="D09E00"/>
                </a:solidFill>
                <a:latin typeface="Times New Roman" pitchFamily="18" charset="0"/>
                <a:cs typeface="Times New Roman" pitchFamily="18" charset="0"/>
              </a:rPr>
              <a:t>S</a:t>
            </a:r>
            <a:r>
              <a:rPr lang="en-US" sz="1400" b="1" dirty="0" smtClean="0">
                <a:solidFill>
                  <a:schemeClr val="bg2">
                    <a:lumMod val="75000"/>
                  </a:schemeClr>
                </a:solidFill>
                <a:latin typeface="Times New Roman" pitchFamily="18" charset="0"/>
                <a:cs typeface="Times New Roman" pitchFamily="18" charset="0"/>
              </a:rPr>
              <a:t>  =10</a:t>
            </a:r>
            <a:endParaRPr lang="en-US" sz="1400" b="1" dirty="0">
              <a:solidFill>
                <a:schemeClr val="bg2">
                  <a:lumMod val="75000"/>
                </a:schemeClr>
              </a:solidFill>
              <a:latin typeface="Times New Roman" pitchFamily="18" charset="0"/>
              <a:cs typeface="Times New Roman" pitchFamily="18" charset="0"/>
            </a:endParaRPr>
          </a:p>
        </p:txBody>
      </p:sp>
      <p:sp>
        <p:nvSpPr>
          <p:cNvPr id="13" name="Rectangle 12"/>
          <p:cNvSpPr/>
          <p:nvPr/>
        </p:nvSpPr>
        <p:spPr>
          <a:xfrm>
            <a:off x="4648200" y="4572000"/>
            <a:ext cx="1371600" cy="533400"/>
          </a:xfrm>
          <a:prstGeom prst="rect">
            <a:avLst/>
          </a:prstGeom>
          <a:ln>
            <a:solidFill>
              <a:srgbClr val="0000F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smtClean="0">
                <a:solidFill>
                  <a:srgbClr val="0000FF"/>
                </a:solidFill>
                <a:latin typeface="Times New Roman" pitchFamily="18" charset="0"/>
                <a:cs typeface="Times New Roman" pitchFamily="18" charset="0"/>
              </a:rPr>
              <a:t>Great stone</a:t>
            </a:r>
          </a:p>
          <a:p>
            <a:pPr algn="ctr"/>
            <a:r>
              <a:rPr lang="en-US" sz="1400" b="1" dirty="0" smtClean="0">
                <a:solidFill>
                  <a:srgbClr val="0000FF"/>
                </a:solidFill>
                <a:latin typeface="Times New Roman" pitchFamily="18" charset="0"/>
                <a:cs typeface="Times New Roman" pitchFamily="18" charset="0"/>
              </a:rPr>
              <a:t>1 Kings 5: 17</a:t>
            </a:r>
            <a:endParaRPr lang="en-US" sz="1400" b="1" dirty="0">
              <a:solidFill>
                <a:srgbClr val="0000FF"/>
              </a:solidFill>
              <a:latin typeface="Times New Roman" pitchFamily="18" charset="0"/>
              <a:cs typeface="Times New Roman" pitchFamily="18" charset="0"/>
            </a:endParaRPr>
          </a:p>
        </p:txBody>
      </p:sp>
      <p:sp>
        <p:nvSpPr>
          <p:cNvPr id="14" name="Rectangle 13"/>
          <p:cNvSpPr/>
          <p:nvPr/>
        </p:nvSpPr>
        <p:spPr>
          <a:xfrm>
            <a:off x="1447800" y="6324600"/>
            <a:ext cx="1828800" cy="381000"/>
          </a:xfrm>
          <a:prstGeom prst="rect">
            <a:avLst/>
          </a:prstGeom>
          <a:ln w="38100">
            <a:solidFill>
              <a:srgbClr val="B489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rgbClr val="B48900"/>
                </a:solidFill>
                <a:latin typeface="Times New Roman" pitchFamily="18" charset="0"/>
                <a:cs typeface="Times New Roman" pitchFamily="18" charset="0"/>
              </a:rPr>
              <a:t>4 Horns</a:t>
            </a:r>
            <a:endParaRPr lang="en-US" b="1" dirty="0">
              <a:solidFill>
                <a:srgbClr val="B48900"/>
              </a:solidFill>
              <a:latin typeface="Times New Roman" pitchFamily="18" charset="0"/>
              <a:cs typeface="Times New Roman" pitchFamily="18" charset="0"/>
            </a:endParaRPr>
          </a:p>
        </p:txBody>
      </p:sp>
      <p:sp>
        <p:nvSpPr>
          <p:cNvPr id="17" name="TextBox 16"/>
          <p:cNvSpPr txBox="1"/>
          <p:nvPr/>
        </p:nvSpPr>
        <p:spPr>
          <a:xfrm>
            <a:off x="6172200" y="304800"/>
            <a:ext cx="1371600" cy="615553"/>
          </a:xfrm>
          <a:prstGeom prst="rect">
            <a:avLst/>
          </a:prstGeom>
          <a:ln>
            <a:solidFill>
              <a:srgbClr val="66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0000FF"/>
                </a:solidFill>
                <a:latin typeface="Times New Roman" pitchFamily="18" charset="0"/>
                <a:cs typeface="Times New Roman" pitchFamily="18" charset="0"/>
              </a:rPr>
              <a:t>Jesus</a:t>
            </a:r>
            <a:r>
              <a:rPr lang="en-US" sz="1600" b="1" dirty="0" smtClean="0">
                <a:solidFill>
                  <a:srgbClr val="C00000"/>
                </a:solidFill>
                <a:latin typeface="Times New Roman" pitchFamily="18" charset="0"/>
                <a:cs typeface="Times New Roman" pitchFamily="18" charset="0"/>
              </a:rPr>
              <a:t> was 33</a:t>
            </a:r>
          </a:p>
          <a:p>
            <a:pPr algn="ctr"/>
            <a:r>
              <a:rPr lang="en-US" sz="1600" b="1" dirty="0" smtClean="0">
                <a:solidFill>
                  <a:srgbClr val="C00000"/>
                </a:solidFill>
                <a:latin typeface="Times New Roman" pitchFamily="18" charset="0"/>
                <a:cs typeface="Times New Roman" pitchFamily="18" charset="0"/>
              </a:rPr>
              <a:t>at His death.</a:t>
            </a:r>
            <a:endParaRPr lang="en-US" sz="1600" b="1" dirty="0">
              <a:solidFill>
                <a:srgbClr val="C00000"/>
              </a:solidFill>
              <a:latin typeface="Times New Roman" pitchFamily="18" charset="0"/>
              <a:cs typeface="Times New Roman" pitchFamily="18" charset="0"/>
            </a:endParaRPr>
          </a:p>
        </p:txBody>
      </p:sp>
      <p:sp>
        <p:nvSpPr>
          <p:cNvPr id="18" name="TextBox 17"/>
          <p:cNvSpPr txBox="1"/>
          <p:nvPr/>
        </p:nvSpPr>
        <p:spPr>
          <a:xfrm>
            <a:off x="4724400" y="5791200"/>
            <a:ext cx="2133600" cy="400110"/>
          </a:xfrm>
          <a:prstGeom prst="rect">
            <a:avLst/>
          </a:prstGeom>
          <a:solidFill>
            <a:schemeClr val="tx1"/>
          </a:solidFill>
          <a:ln w="28575">
            <a:solidFill>
              <a:srgbClr val="893BC3"/>
            </a:solidFill>
          </a:ln>
        </p:spPr>
        <p:txBody>
          <a:bodyPr wrap="square" rtlCol="0">
            <a:spAutoFit/>
          </a:bodyPr>
          <a:lstStyle/>
          <a:p>
            <a:pPr algn="ctr"/>
            <a:r>
              <a:rPr lang="en-US" sz="2000" b="1" dirty="0" smtClean="0">
                <a:solidFill>
                  <a:srgbClr val="9148C8"/>
                </a:solidFill>
                <a:latin typeface="Times New Roman" pitchFamily="18" charset="0"/>
                <a:cs typeface="Times New Roman" pitchFamily="18" charset="0"/>
              </a:rPr>
              <a:t>7+12+10+4=33</a:t>
            </a:r>
            <a:endParaRPr lang="en-US" sz="2000" b="1" dirty="0">
              <a:solidFill>
                <a:srgbClr val="9148C8"/>
              </a:solidFill>
              <a:latin typeface="Times New Roman" pitchFamily="18" charset="0"/>
              <a:cs typeface="Times New Roman" pitchFamily="18" charset="0"/>
            </a:endParaRPr>
          </a:p>
        </p:txBody>
      </p:sp>
      <p:cxnSp>
        <p:nvCxnSpPr>
          <p:cNvPr id="19" name="Straight Arrow Connector 18"/>
          <p:cNvCxnSpPr/>
          <p:nvPr/>
        </p:nvCxnSpPr>
        <p:spPr>
          <a:xfrm rot="16200000" flipH="1">
            <a:off x="1905000" y="6096000"/>
            <a:ext cx="304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841" name="Rectangle 1"/>
          <p:cNvSpPr>
            <a:spLocks noChangeArrowheads="1"/>
          </p:cNvSpPr>
          <p:nvPr/>
        </p:nvSpPr>
        <p:spPr bwMode="auto">
          <a:xfrm>
            <a:off x="4648200" y="6304002"/>
            <a:ext cx="4495800" cy="553998"/>
          </a:xfrm>
          <a:prstGeom prst="rect">
            <a:avLst/>
          </a:prstGeom>
          <a:solidFill>
            <a:schemeClr val="tx1"/>
          </a:solidFill>
          <a:ln w="9525">
            <a:solidFill>
              <a:srgbClr val="9148C8"/>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9148C8"/>
                </a:solidFill>
                <a:effectLst/>
                <a:latin typeface="Times New Roman" pitchFamily="18" charset="0"/>
                <a:ea typeface="Calibri" pitchFamily="34" charset="0"/>
                <a:cs typeface="Times New Roman" pitchFamily="18" charset="0"/>
              </a:rPr>
              <a:t>7</a:t>
            </a:r>
            <a:r>
              <a:rPr kumimoji="0" lang="en-US" sz="1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=His Perfection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9148C8"/>
                </a:solidFill>
                <a:effectLst/>
                <a:latin typeface="Times New Roman" pitchFamily="18" charset="0"/>
                <a:ea typeface="Calibri" pitchFamily="34" charset="0"/>
                <a:cs typeface="Times New Roman" pitchFamily="18" charset="0"/>
              </a:rPr>
              <a:t>12</a:t>
            </a:r>
            <a:r>
              <a:rPr kumimoji="0" lang="en-US"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His humanity</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148C8"/>
                </a:solidFill>
                <a:effectLst/>
                <a:latin typeface="Times New Roman" pitchFamily="18" charset="0"/>
                <a:ea typeface="Calibri" pitchFamily="34" charset="0"/>
                <a:cs typeface="Times New Roman" pitchFamily="18" charset="0"/>
              </a:rPr>
              <a:t>10</a:t>
            </a:r>
            <a:r>
              <a:rPr kumimoji="0" lang="en-US" sz="1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His Righteousness           </a:t>
            </a:r>
            <a:r>
              <a:rPr kumimoji="0" lang="en-US"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smtClean="0">
                <a:ln>
                  <a:noFill/>
                </a:ln>
                <a:solidFill>
                  <a:srgbClr val="9148C8"/>
                </a:solidFill>
                <a:effectLst/>
                <a:latin typeface="Times New Roman" pitchFamily="18" charset="0"/>
                <a:ea typeface="Calibri" pitchFamily="34" charset="0"/>
                <a:cs typeface="Times New Roman" pitchFamily="18" charset="0"/>
              </a:rPr>
              <a:t>4</a:t>
            </a:r>
            <a:r>
              <a:rPr kumimoji="0" lang="en-US" sz="1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His Divinity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9"/>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18</a:t>
            </a:fld>
            <a:endParaRPr lang="en-US" dirty="0">
              <a:solidFill>
                <a:srgbClr val="0000FF"/>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5385"/>
            <a:ext cx="9144000" cy="6903385"/>
          </a:xfrm>
          <a:prstGeom prst="rect">
            <a:avLst/>
          </a:prstGeom>
          <a:ln>
            <a:solidFill>
              <a:schemeClr val="tx1"/>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the LORD said unto Moses, Make thee a</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fiery serpent</a:t>
            </a:r>
            <a:r>
              <a:rPr kumimoji="0" lang="en-US" sz="2400" b="0"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set it upon a pole:</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it shall come to pass, that every one that is bitten, when he looketh upon it, shall live</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Moses made a serpent of brass, and put it upon a pole</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it came to pass, that if a serpent had bitten any man, when he beheld the serpent of brass, he lived.  </a:t>
            </a:r>
            <a:endPar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latin typeface="Times New Roman" pitchFamily="18" charset="0"/>
              <a:cs typeface="Times New Roman" pitchFamily="18" charset="0"/>
            </a:endParaRPr>
          </a:p>
          <a:p>
            <a:pPr lvl="0" algn="ctr" eaLnBrk="0" fontAlgn="base" hangingPunct="0">
              <a:spcBef>
                <a:spcPct val="0"/>
              </a:spcBef>
              <a:spcAft>
                <a:spcPct val="0"/>
              </a:spcAft>
            </a:pP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b="1" i="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Christ is the ladder that Jacob saw, whose base rests upon the earth, and whose topmost round reaches into the highest heaven; and round after round, you must mount this ladder until you reach the everlasting kingdom.</a:t>
            </a:r>
            <a:r>
              <a:rPr kumimoji="0" lang="en-US"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There is no excuse for becoming more like Satan, more like human nature.  God has set before us the height of the Christian's privilege, and it is "to be strengthened with might by His Spirit in the inner man; that Christ may dwell in your hearts by faith; that ye, being rooted and grounded in love, may be able to comprehend with all saints what is the breadth, and length, and depth, and height; and to know the love of Christ, which passeth knowledge, that ye might be filled with all the fulness of God" </a:t>
            </a:r>
          </a:p>
          <a:p>
            <a:pPr lvl="0" algn="ctr" eaLnBrk="0" fontAlgn="base" hangingPunct="0">
              <a:spcBef>
                <a:spcPct val="0"/>
              </a:spcBef>
              <a:spcAft>
                <a:spcPct val="0"/>
              </a:spcAf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(Ephesians 3:16-19).</a:t>
            </a:r>
            <a:r>
              <a:rPr kumimoji="0" lang="en-US" sz="2000" b="0"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 </a:t>
            </a:r>
            <a:r>
              <a:rPr lang="en-US" sz="2000" b="1" dirty="0" smtClean="0">
                <a:solidFill>
                  <a:schemeClr val="bg1"/>
                </a:solidFill>
                <a:latin typeface="Times New Roman" pitchFamily="18" charset="0"/>
                <a:ea typeface="Calibri" pitchFamily="34" charset="0"/>
                <a:cs typeface="Times New Roman" pitchFamily="18" charset="0"/>
              </a:rPr>
              <a:t>Vol. 2 SM-Selected Messages Book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222,223.  </a:t>
            </a:r>
            <a:endParaRPr kumimoji="0" lang="en-US" sz="2400" b="0" i="0" u="none" strike="noStrike" cap="none" normalizeH="0" baseline="0" dirty="0" smtClean="0">
              <a:ln>
                <a:noFill/>
              </a:ln>
              <a:solidFill>
                <a:srgbClr val="6600CC"/>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600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This man of faith </a:t>
            </a:r>
            <a:r>
              <a:rPr kumimoji="0" lang="en-US" sz="2000" b="1" i="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beholds the ladder presented in Jacob's vision, representing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Christ, who has connected earth with heaven, and finite man with the infinite God</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His faith is strengthened as he calls to mind how patriarchs and prophets have relied upon the One who is his support and consolation and for whom he is giving his life. From these holy men who from century to century have borne testimony for their faith, he hears the assurance that God is true</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rPr>
              <a:t>{Review and Herald, January 4, 1912 par. 22 first part}</a:t>
            </a:r>
            <a:endParaRPr kumimoji="0" lang="en-US" sz="2000" b="1" i="0" u="none" strike="noStrike" cap="none" normalizeH="0" baseline="0" dirty="0" smtClean="0">
              <a:ln>
                <a:noFill/>
              </a:ln>
              <a:solidFill>
                <a:schemeClr val="bg1"/>
              </a:solidFill>
              <a:latin typeface="Times New Roman" pitchFamily="18" charset="0"/>
              <a:cs typeface="Times New Roman" pitchFamily="18" charset="0"/>
            </a:endParaRPr>
          </a:p>
        </p:txBody>
      </p:sp>
      <p:sp>
        <p:nvSpPr>
          <p:cNvPr id="3" name="Rectangle 2"/>
          <p:cNvSpPr/>
          <p:nvPr/>
        </p:nvSpPr>
        <p:spPr>
          <a:xfrm>
            <a:off x="8728502" y="-1"/>
            <a:ext cx="415498" cy="338554"/>
          </a:xfrm>
          <a:prstGeom prst="rect">
            <a:avLst/>
          </a:prstGeom>
        </p:spPr>
        <p:txBody>
          <a:bodyPr wrap="square">
            <a:spAutoFit/>
          </a:bodyPr>
          <a:lstStyle/>
          <a:p>
            <a:fld id="{877F9B8C-32C4-43F2-99B4-FFD195B4A4EB}" type="slidenum">
              <a:rPr lang="en-US" sz="1600" b="1" smtClean="0">
                <a:latin typeface="Times New Roman" pitchFamily="18" charset="0"/>
                <a:cs typeface="Times New Roman" pitchFamily="18" charset="0"/>
              </a:rPr>
              <a:pPr/>
              <a:t>19</a:t>
            </a:fld>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0"/>
            <a:ext cx="3810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533400" y="3200400"/>
            <a:ext cx="8077200" cy="33528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Genesis 49:14-15 </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Issachar [is] a strong ass </a:t>
            </a:r>
          </a:p>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couching down between two  burdens: And he saw that rest [was] good,</a:t>
            </a:r>
          </a:p>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and the land that [it was] pleasant; </a:t>
            </a:r>
          </a:p>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and bowed his shoulder to bear,</a:t>
            </a:r>
          </a:p>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and became a servant unto tribute.</a:t>
            </a:r>
          </a:p>
          <a:p>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2400" b="1" i="1" dirty="0" smtClean="0"/>
          </a:p>
          <a:p>
            <a:endParaRPr lang="en-US" b="1" i="1" dirty="0" smtClean="0"/>
          </a:p>
          <a:p>
            <a:endParaRPr lang="en-US" b="1" i="1" dirty="0" smtClean="0"/>
          </a:p>
          <a:p>
            <a:endParaRPr lang="en-US" b="1" dirty="0"/>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7086600" y="5257800"/>
            <a:ext cx="1257300" cy="990600"/>
          </a:xfrm>
          <a:prstGeom prst="rect">
            <a:avLst/>
          </a:prstGeom>
          <a:noFill/>
          <a:ln w="9525">
            <a:solidFill>
              <a:srgbClr val="6600FF"/>
            </a:solidFill>
            <a:miter lim="800000"/>
            <a:headEnd/>
            <a:tailEnd/>
          </a:ln>
        </p:spPr>
      </p:pic>
      <p:sp>
        <p:nvSpPr>
          <p:cNvPr id="9" name="Rectangle 8"/>
          <p:cNvSpPr/>
          <p:nvPr/>
        </p:nvSpPr>
        <p:spPr>
          <a:xfrm>
            <a:off x="381000" y="304800"/>
            <a:ext cx="8382000" cy="2654573"/>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pPr algn="ctr"/>
            <a:endParaRPr lang="en-US" sz="2000" dirty="0" smtClean="0"/>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Skeleton System</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Tribe of Issachar)</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“Our Bones- Strong as a donkey”</a:t>
            </a:r>
          </a:p>
          <a:p>
            <a:pPr algn="ctr"/>
            <a:endParaRPr lang="en-US" sz="1050" b="1" i="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 y="-4063"/>
            <a:ext cx="9220200" cy="6863417"/>
          </a:xfrm>
          <a:prstGeom prst="rect">
            <a:avLst/>
          </a:prstGeom>
          <a:ln>
            <a:solidFill>
              <a:schemeClr val="tx1"/>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(1 Peter 2:5-8)</a:t>
            </a:r>
          </a:p>
          <a:p>
            <a:pPr lvl="0" algn="ctr" fontAlgn="base">
              <a:spcBef>
                <a:spcPct val="0"/>
              </a:spcBef>
              <a:spcAft>
                <a:spcPct val="0"/>
              </a:spcAf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4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Christ's followers should be instruments of righteousness, workmen, living stones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emitting light, that they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may encourage the presence of heavenly angels.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They are required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to be channels</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as it were, through which the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spirit of truth and righteousness shall flow.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Many have partaken so largely of the spirit and influence of the world that they act like the world</a:t>
            </a: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2000" b="1" dirty="0" smtClean="0">
                <a:solidFill>
                  <a:schemeClr val="bg1"/>
                </a:solidFill>
                <a:latin typeface="Times New Roman" pitchFamily="18" charset="0"/>
                <a:ea typeface="Calibri" pitchFamily="34" charset="0"/>
                <a:cs typeface="Times New Roman" pitchFamily="18" charset="0"/>
              </a:rPr>
              <a:t>{Chs-Christian Service 21.1} </a:t>
            </a:r>
            <a:r>
              <a:rPr kumimoji="0" lang="en-US" sz="2400" b="0"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{Volume 2-Testimonies to the Church 126.4}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2400"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the king commanded, and they brought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great stones</a:t>
            </a:r>
            <a:r>
              <a:rPr kumimoji="0" lang="en-US" sz="24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costly stones</a:t>
            </a:r>
            <a:r>
              <a:rPr kumimoji="0" lang="en-US" sz="24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hewed stones</a:t>
            </a:r>
            <a:r>
              <a:rPr kumimoji="0" lang="en-US" sz="2400" b="1" i="0"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to lay the foundation of the house.</a:t>
            </a:r>
            <a:r>
              <a:rPr lang="en-US" sz="2400" b="1" dirty="0" smtClean="0">
                <a:solidFill>
                  <a:srgbClr val="0000FF"/>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r>
              <a:rPr lang="en-US" sz="2400" b="1" dirty="0" smtClean="0">
                <a:solidFill>
                  <a:schemeClr val="bg1"/>
                </a:solidFill>
                <a:latin typeface="Times New Roman" pitchFamily="18" charset="0"/>
                <a:ea typeface="Calibri" pitchFamily="34" charset="0"/>
                <a:cs typeface="Times New Roman" pitchFamily="18" charset="0"/>
              </a:rPr>
              <a:t>(1 King 5:17) </a:t>
            </a:r>
            <a:endParaRPr kumimoji="0" lang="en-US" sz="2400" b="1" i="0" strike="noStrike" cap="none" normalizeH="0" baseline="0" dirty="0" smtClean="0">
              <a:ln>
                <a:noFill/>
              </a:ln>
              <a:solidFill>
                <a:schemeClr val="bg1"/>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Apostles and the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foundation [was of] costly stones</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Twelve tribes even great stones,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stones of ten</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cubits, and </a:t>
            </a:r>
            <a:r>
              <a:rPr kumimoji="0" lang="en-US" sz="24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stones of eight cubits</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above [were] costly stones,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after the measures of hewed stones</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cedars. </a:t>
            </a:r>
            <a:r>
              <a:rPr lang="en-US" sz="2000" b="1" dirty="0" smtClean="0">
                <a:solidFill>
                  <a:schemeClr val="bg1"/>
                </a:solidFill>
                <a:latin typeface="Times New Roman" pitchFamily="18" charset="0"/>
                <a:ea typeface="Calibri" pitchFamily="34" charset="0"/>
                <a:cs typeface="Times New Roman" pitchFamily="18" charset="0"/>
              </a:rPr>
              <a:t>(1 King 7:10 -11)</a:t>
            </a:r>
            <a:endParaRPr kumimoji="0" lang="en-US" sz="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are built upon the foundation of the apostles and prophets</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algn="ctr" eaLnBrk="0" fontAlgn="base" hangingPunct="0">
              <a:spcBef>
                <a:spcPct val="0"/>
              </a:spcBef>
              <a:spcAft>
                <a:spcPct val="0"/>
              </a:spcAft>
            </a:pPr>
            <a:r>
              <a:rPr kumimoji="0" lang="en-US" sz="20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Jesus Christ himself being the chief corner [stone];</a:t>
            </a:r>
            <a:r>
              <a:rPr kumimoji="0" lang="en-US" sz="2000" b="1" i="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 whom all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building fitly framed together groweth unto an holy temple in the Lord</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In whom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ye also are builded together for an habitation of God through the Spir</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it</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p>
          <a:p>
            <a:pPr algn="ctr" eaLnBrk="0" fontAlgn="base" hangingPunct="0">
              <a:spcBef>
                <a:spcPct val="0"/>
              </a:spcBef>
              <a:spcAft>
                <a:spcPct val="0"/>
              </a:spcAft>
            </a:pPr>
            <a:r>
              <a:rPr lang="en-US" sz="2000" b="1" dirty="0" smtClean="0">
                <a:solidFill>
                  <a:schemeClr val="bg1"/>
                </a:solidFill>
                <a:latin typeface="Times New Roman" pitchFamily="18" charset="0"/>
                <a:ea typeface="Calibri" pitchFamily="34" charset="0"/>
                <a:cs typeface="Times New Roman" pitchFamily="18" charset="0"/>
              </a:rPr>
              <a:t> (Ephesians 2:20-22) </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4600" y="1371600"/>
            <a:ext cx="2819400" cy="5016758"/>
          </a:xfrm>
          <a:prstGeom prst="rect">
            <a:avLst/>
          </a:prstGeom>
          <a:solidFill>
            <a:schemeClr val="tx1"/>
          </a:solidFill>
        </p:spPr>
        <p:txBody>
          <a:bodyPr wrap="square">
            <a:spAutoFit/>
          </a:bodyPr>
          <a:lstStyle/>
          <a:p>
            <a:pPr algn="ctr"/>
            <a:r>
              <a:rPr lang="en-US" sz="1600" b="1" dirty="0" smtClean="0">
                <a:solidFill>
                  <a:srgbClr val="0000FF"/>
                </a:solidFill>
                <a:latin typeface="Times New Roman" pitchFamily="18" charset="0"/>
                <a:cs typeface="Times New Roman" pitchFamily="18" charset="0"/>
              </a:rPr>
              <a:t>The "sternum" is the medical name for the breastbone, a long, narrow, flat plate that forms the center of the front of the chest. It develops</a:t>
            </a:r>
          </a:p>
          <a:p>
            <a:pPr algn="ctr"/>
            <a:r>
              <a:rPr lang="en-US" sz="1600" b="1" dirty="0" smtClean="0">
                <a:solidFill>
                  <a:srgbClr val="0000FF"/>
                </a:solidFill>
                <a:latin typeface="Times New Roman" pitchFamily="18" charset="0"/>
                <a:cs typeface="Times New Roman" pitchFamily="18" charset="0"/>
              </a:rPr>
              <a:t> </a:t>
            </a:r>
            <a:r>
              <a:rPr lang="en-US" sz="1600" b="1" u="sng" dirty="0" smtClean="0">
                <a:solidFill>
                  <a:srgbClr val="0000FF"/>
                </a:solidFill>
                <a:latin typeface="Times New Roman" pitchFamily="18" charset="0"/>
                <a:cs typeface="Times New Roman" pitchFamily="18" charset="0"/>
              </a:rPr>
              <a:t>in three parts: </a:t>
            </a:r>
          </a:p>
          <a:p>
            <a:pPr algn="ctr"/>
            <a:r>
              <a:rPr lang="en-US" sz="1600" b="1" dirty="0" smtClean="0">
                <a:solidFill>
                  <a:srgbClr val="0000FF"/>
                </a:solidFill>
                <a:latin typeface="Times New Roman" pitchFamily="18" charset="0"/>
                <a:cs typeface="Times New Roman" pitchFamily="18" charset="0"/>
              </a:rPr>
              <a:t>{Colossians 2:9 } </a:t>
            </a:r>
          </a:p>
          <a:p>
            <a:pPr algn="ctr"/>
            <a:r>
              <a:rPr lang="en-US" sz="1600" b="1" dirty="0" smtClean="0">
                <a:solidFill>
                  <a:srgbClr val="0000FF"/>
                </a:solidFill>
                <a:latin typeface="Times New Roman" pitchFamily="18" charset="0"/>
                <a:cs typeface="Times New Roman" pitchFamily="18" charset="0"/>
              </a:rPr>
              <a:t> An upper portion, or manubrium," a middle "body," and a lower "xiphoid process" that projects down. The sternum is very strong and requires great force to fracture. The main danger in this type of injury is not the fracture itself, but the chance that the broken bone may be driven into </a:t>
            </a:r>
            <a:r>
              <a:rPr lang="en-US" sz="1600" b="1" u="sng" dirty="0" smtClean="0">
                <a:solidFill>
                  <a:srgbClr val="0000FF"/>
                </a:solidFill>
                <a:latin typeface="Times New Roman" pitchFamily="18" charset="0"/>
                <a:cs typeface="Times New Roman" pitchFamily="18" charset="0"/>
              </a:rPr>
              <a:t>the heart</a:t>
            </a:r>
            <a:r>
              <a:rPr lang="en-US" sz="1600" b="1" dirty="0" smtClean="0">
                <a:solidFill>
                  <a:srgbClr val="0000FF"/>
                </a:solidFill>
                <a:latin typeface="Times New Roman" pitchFamily="18" charset="0"/>
                <a:cs typeface="Times New Roman" pitchFamily="18" charset="0"/>
              </a:rPr>
              <a:t>, which lies just behind it.</a:t>
            </a:r>
          </a:p>
          <a:p>
            <a:pPr algn="ctr"/>
            <a:endParaRPr lang="en-US" sz="1600" b="1" dirty="0" smtClean="0">
              <a:solidFill>
                <a:srgbClr val="0000FF"/>
              </a:solidFill>
              <a:latin typeface="Times New Roman" pitchFamily="18" charset="0"/>
              <a:cs typeface="Times New Roman" pitchFamily="18" charset="0"/>
            </a:endParaRPr>
          </a:p>
        </p:txBody>
      </p:sp>
      <p:pic>
        <p:nvPicPr>
          <p:cNvPr id="4" name="Picture Placeholder 4" descr="sternum.jpg"/>
          <p:cNvPicPr>
            <a:picLocks noChangeAspect="1"/>
          </p:cNvPicPr>
          <p:nvPr/>
        </p:nvPicPr>
        <p:blipFill>
          <a:blip r:embed="rId2" cstate="print"/>
          <a:srcRect l="12451" r="12451" b="8219"/>
          <a:stretch>
            <a:fillRect/>
          </a:stretch>
        </p:blipFill>
        <p:spPr>
          <a:xfrm>
            <a:off x="0" y="609600"/>
            <a:ext cx="6324600" cy="5562600"/>
          </a:xfrm>
          <a:prstGeom prst="rect">
            <a:avLst/>
          </a:prstGeom>
          <a:ln w="25400" cap="flat" cmpd="sng" algn="ctr">
            <a:solidFill>
              <a:srgbClr val="0000FF"/>
            </a:solidFill>
            <a:prstDash val="solid"/>
          </a:ln>
        </p:spPr>
        <p:style>
          <a:lnRef idx="2">
            <a:schemeClr val="accent3"/>
          </a:lnRef>
          <a:fillRef idx="1">
            <a:schemeClr val="lt1"/>
          </a:fillRef>
          <a:effectRef idx="0">
            <a:schemeClr val="accent3"/>
          </a:effectRef>
          <a:fontRef idx="minor">
            <a:schemeClr val="dk1"/>
          </a:fontRef>
        </p:style>
      </p:pic>
      <p:sp>
        <p:nvSpPr>
          <p:cNvPr id="5" name="Title 1"/>
          <p:cNvSpPr txBox="1">
            <a:spLocks/>
          </p:cNvSpPr>
          <p:nvPr/>
        </p:nvSpPr>
        <p:spPr>
          <a:xfrm>
            <a:off x="6324600" y="0"/>
            <a:ext cx="2819400" cy="1371600"/>
          </a:xfrm>
          <a:prstGeom prst="rect">
            <a:avLst/>
          </a:prstGeom>
          <a:solidFill>
            <a:schemeClr val="tx1"/>
          </a:solidFill>
          <a:ln w="25400" cap="flat" cmpd="sng" algn="ctr">
            <a:solidFill>
              <a:srgbClr val="0000FF"/>
            </a:solidFill>
            <a:prstDash val="solid"/>
          </a:ln>
        </p:spPr>
        <p:style>
          <a:lnRef idx="2">
            <a:schemeClr val="accent2"/>
          </a:lnRef>
          <a:fillRef idx="1">
            <a:schemeClr val="lt1"/>
          </a:fillRef>
          <a:effectRef idx="0">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w="6350">
                  <a:noFill/>
                </a:ln>
                <a:solidFill>
                  <a:srgbClr val="0000FF"/>
                </a:solidFill>
                <a:effectLst/>
                <a:uLnTx/>
                <a:uFillTx/>
                <a:latin typeface="Times New Roman" pitchFamily="18" charset="0"/>
                <a:ea typeface="+mn-ea"/>
                <a:cs typeface="Times New Roman" pitchFamily="18" charset="0"/>
              </a:rPr>
              <a:t>THE STERNUM</a:t>
            </a:r>
            <a:r>
              <a:rPr kumimoji="0" lang="en-US" sz="1400" b="1" i="1" u="none" strike="noStrike" kern="1200" cap="none" spc="0" normalizeH="0" baseline="0" noProof="0" dirty="0" smtClean="0">
                <a:ln w="6350">
                  <a:noFill/>
                </a:ln>
                <a:solidFill>
                  <a:srgbClr val="9148C8"/>
                </a:solidFill>
                <a:effectLst/>
                <a:uLnTx/>
                <a:uFillTx/>
                <a:latin typeface="Times New Roman" pitchFamily="18" charset="0"/>
                <a:ea typeface="+mn-ea"/>
                <a:cs typeface="Times New Roman" pitchFamily="18" charset="0"/>
              </a:rPr>
              <a:t/>
            </a:r>
            <a:br>
              <a:rPr kumimoji="0" lang="en-US" sz="1400" b="1" i="1" u="none" strike="noStrike" kern="1200" cap="none" spc="0" normalizeH="0" baseline="0" noProof="0" dirty="0" smtClean="0">
                <a:ln w="6350">
                  <a:noFill/>
                </a:ln>
                <a:solidFill>
                  <a:srgbClr val="9148C8"/>
                </a:solidFill>
                <a:effectLst/>
                <a:uLnTx/>
                <a:uFillTx/>
                <a:latin typeface="Times New Roman" pitchFamily="18" charset="0"/>
                <a:ea typeface="+mn-ea"/>
                <a:cs typeface="Times New Roman" pitchFamily="18" charset="0"/>
              </a:rPr>
            </a:br>
            <a:endParaRPr kumimoji="0" lang="en-US" sz="1400" b="1" i="1" u="none" strike="noStrike" kern="1200" cap="none" spc="0" normalizeH="0" baseline="0" noProof="0" dirty="0" smtClean="0">
              <a:ln w="6350">
                <a:noFill/>
              </a:ln>
              <a:solidFill>
                <a:srgbClr val="9148C8"/>
              </a:solidFill>
              <a:effectLst/>
              <a:uLnTx/>
              <a:uFillTx/>
              <a:latin typeface="Times New Roman" pitchFamily="18" charset="0"/>
              <a:ea typeface="+mn-ea"/>
              <a:cs typeface="Times New Roman" pitchFamily="18" charset="0"/>
            </a:endParaRPr>
          </a:p>
        </p:txBody>
      </p:sp>
      <p:sp>
        <p:nvSpPr>
          <p:cNvPr id="6" name="TextBox 5"/>
          <p:cNvSpPr txBox="1"/>
          <p:nvPr/>
        </p:nvSpPr>
        <p:spPr>
          <a:xfrm>
            <a:off x="0" y="0"/>
            <a:ext cx="6324600" cy="646331"/>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solidFill>
                  <a:srgbClr val="0000FF"/>
                </a:solidFill>
                <a:latin typeface="Times New Roman" pitchFamily="18" charset="0"/>
                <a:cs typeface="Times New Roman" pitchFamily="18" charset="0"/>
              </a:rPr>
              <a:t>And I, if I be lifted up from the earth, will draw all [men] unto men. John 12:32 </a:t>
            </a:r>
          </a:p>
        </p:txBody>
      </p:sp>
      <p:sp>
        <p:nvSpPr>
          <p:cNvPr id="7" name="Rectangle 6"/>
          <p:cNvSpPr/>
          <p:nvPr/>
        </p:nvSpPr>
        <p:spPr>
          <a:xfrm>
            <a:off x="0" y="6172200"/>
            <a:ext cx="6324600" cy="685800"/>
          </a:xfrm>
          <a:prstGeom prst="rect">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latin typeface="Times New Roman" pitchFamily="18" charset="0"/>
                <a:cs typeface="Times New Roman" pitchFamily="18" charset="0"/>
              </a:rPr>
              <a:t>Ten ribs touches the Sternum by cartilages and two rib are floating loose below. </a:t>
            </a:r>
            <a:endParaRPr lang="en-US" b="1" dirty="0">
              <a:solidFill>
                <a:srgbClr val="0000FF"/>
              </a:solidFill>
              <a:latin typeface="Times New Roman" pitchFamily="18" charset="0"/>
              <a:cs typeface="Times New Roman" pitchFamily="18" charset="0"/>
            </a:endParaRPr>
          </a:p>
        </p:txBody>
      </p:sp>
      <p:sp>
        <p:nvSpPr>
          <p:cNvPr id="9" name="Rectangle 8"/>
          <p:cNvSpPr/>
          <p:nvPr/>
        </p:nvSpPr>
        <p:spPr>
          <a:xfrm>
            <a:off x="0" y="685800"/>
            <a:ext cx="2133600" cy="1815882"/>
          </a:xfrm>
          <a:prstGeom prst="rect">
            <a:avLst/>
          </a:prstGeom>
        </p:spPr>
        <p:txBody>
          <a:bodyPr wrap="square">
            <a:spAutoFit/>
          </a:bodyPr>
          <a:lstStyle/>
          <a:p>
            <a:pPr algn="ctr"/>
            <a:r>
              <a:rPr lang="en-US" sz="1600" b="1" dirty="0" smtClean="0">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Isaiah 42:21	</a:t>
            </a:r>
          </a:p>
          <a:p>
            <a:pPr algn="ct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The LORD is well pleased for his righteousness' sake; </a:t>
            </a:r>
          </a:p>
          <a:p>
            <a:pPr algn="ct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he will magnify the law, and make [it] honourable. </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2" descr="http://ts3.mm.bing.net/th?id=H.4819877896454974&amp;pid=15.1"/>
          <p:cNvPicPr>
            <a:picLocks noChangeAspect="1" noChangeArrowheads="1"/>
          </p:cNvPicPr>
          <p:nvPr/>
        </p:nvPicPr>
        <p:blipFill>
          <a:blip r:embed="rId3" cstate="print"/>
          <a:srcRect t="7000" b="16000"/>
          <a:stretch>
            <a:fillRect/>
          </a:stretch>
        </p:blipFill>
        <p:spPr bwMode="auto">
          <a:xfrm>
            <a:off x="2895600" y="2819400"/>
            <a:ext cx="762000" cy="1676400"/>
          </a:xfrm>
          <a:prstGeom prst="rect">
            <a:avLst/>
          </a:prstGeom>
          <a:noFill/>
          <a:ln w="28575">
            <a:solidFill>
              <a:srgbClr val="6600CC"/>
            </a:solidFill>
          </a:ln>
        </p:spPr>
      </p:pic>
      <p:sp>
        <p:nvSpPr>
          <p:cNvPr id="11" name="Rectangle 10"/>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21</a:t>
            </a:fld>
            <a:endParaRPr lang="en-US" dirty="0">
              <a:solidFill>
                <a:srgbClr val="0000FF"/>
              </a:solidFill>
            </a:endParaRPr>
          </a:p>
        </p:txBody>
      </p:sp>
      <p:sp>
        <p:nvSpPr>
          <p:cNvPr id="12" name="Rectangle 11"/>
          <p:cNvSpPr/>
          <p:nvPr/>
        </p:nvSpPr>
        <p:spPr>
          <a:xfrm>
            <a:off x="6324600" y="6172200"/>
            <a:ext cx="2819400" cy="685800"/>
          </a:xfrm>
          <a:prstGeom prst="rect">
            <a:avLst/>
          </a:prstGeom>
          <a:solidFill>
            <a:schemeClr val="tx1"/>
          </a:solidFill>
          <a:ln>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00FF"/>
                </a:solidFill>
                <a:latin typeface="Times New Roman" pitchFamily="18" charset="0"/>
                <a:cs typeface="Times New Roman" pitchFamily="18" charset="0"/>
              </a:rPr>
              <a:t>Number 21:9 ; Zachariah 3:1-10 John 3:14; 8:28; John 12:32</a:t>
            </a:r>
            <a:endParaRPr lang="en-US" sz="1400" b="1" dirty="0">
              <a:solidFill>
                <a:srgbClr val="0000FF"/>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527"/>
            <a:ext cx="9372600" cy="7078861"/>
          </a:xfrm>
          <a:prstGeom prst="rect">
            <a:avLst/>
          </a:prstGeom>
          <a:solidFill>
            <a:schemeClr val="tx1"/>
          </a:solidFill>
          <a:ln w="28575">
            <a:solidFill>
              <a:srgbClr val="6600CC"/>
            </a:solidFill>
          </a:ln>
        </p:spPr>
        <p:txBody>
          <a:bodyPr wrap="square">
            <a:spAutoFit/>
          </a:bodyPr>
          <a:lstStyle/>
          <a:p>
            <a:pPr algn="ctr"/>
            <a:endParaRPr lang="en-US" sz="800" b="1" dirty="0" smtClean="0">
              <a:solidFill>
                <a:srgbClr val="6600CC"/>
              </a:solidFill>
              <a:latin typeface="Times New Roman" pitchFamily="18" charset="0"/>
              <a:cs typeface="Times New Roman" pitchFamily="18" charset="0"/>
            </a:endParaRPr>
          </a:p>
          <a:p>
            <a:pPr algn="ctr"/>
            <a:r>
              <a:rPr lang="en-US" sz="2400" b="1" dirty="0" smtClean="0">
                <a:solidFill>
                  <a:srgbClr val="6600CC"/>
                </a:solidFill>
                <a:latin typeface="Times New Roman" pitchFamily="18" charset="0"/>
                <a:cs typeface="Times New Roman" pitchFamily="18" charset="0"/>
              </a:rPr>
              <a:t>No Rest for Some</a:t>
            </a:r>
          </a:p>
          <a:p>
            <a:pPr algn="ctr"/>
            <a:r>
              <a:rPr lang="en-US" b="1" dirty="0" smtClean="0">
                <a:solidFill>
                  <a:srgbClr val="6600CC"/>
                </a:solidFill>
                <a:latin typeface="Times New Roman" pitchFamily="18" charset="0"/>
                <a:cs typeface="Times New Roman" pitchFamily="18" charset="0"/>
              </a:rPr>
              <a:t>Never before was there such a general knowledge of Jesus as when He hung upon the cross. He was lifted up from the earth, to draw all to Him. Into the hearts of many who beheld that crucifixion scene, and who heard Christ's words, was the light of truth to shine. </a:t>
            </a:r>
          </a:p>
          <a:p>
            <a:pPr algn="ctr"/>
            <a:r>
              <a:rPr lang="en-US" b="1" dirty="0" smtClean="0">
                <a:solidFill>
                  <a:srgbClr val="6600CC"/>
                </a:solidFill>
                <a:latin typeface="Times New Roman" pitchFamily="18" charset="0"/>
                <a:cs typeface="Times New Roman" pitchFamily="18" charset="0"/>
              </a:rPr>
              <a:t>With John they would proclaim, "Behold the Lamb of God, which taketh away the sin of the world." There were those who never rested until, searching the Scriptures and comparing passage with passage, they saw the meaning of Christ's mission. They saw that free forgiveness was provided by Him whose tender mercy embraced the whole world. </a:t>
            </a:r>
          </a:p>
          <a:p>
            <a:pPr algn="ctr"/>
            <a:r>
              <a:rPr lang="en-US" b="1" dirty="0" smtClean="0">
                <a:solidFill>
                  <a:srgbClr val="6600CC"/>
                </a:solidFill>
                <a:latin typeface="Times New Roman" pitchFamily="18" charset="0"/>
                <a:cs typeface="Times New Roman" pitchFamily="18" charset="0"/>
              </a:rPr>
              <a:t>They read the prophecies regarding Christ, and the promises so free and full, pointing to a fountain opened for Judah and Jerusalem</a:t>
            </a:r>
          </a:p>
          <a:p>
            <a:pPr algn="ctr"/>
            <a:r>
              <a:rPr lang="en-US" b="1" dirty="0" smtClean="0">
                <a:solidFill>
                  <a:srgbClr val="6600CC"/>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{Vol.5 Bible Commentary 1137.6} (MS 45,1897) (John  1:29; 3:14, 15; Galatians 6:14). </a:t>
            </a:r>
          </a:p>
          <a:p>
            <a:pPr algn="ctr"/>
            <a:r>
              <a:rPr lang="en-US" sz="2400" b="1" dirty="0" smtClean="0">
                <a:solidFill>
                  <a:srgbClr val="6600CC"/>
                </a:solidFill>
                <a:latin typeface="Times New Roman" pitchFamily="18" charset="0"/>
                <a:cs typeface="Times New Roman" pitchFamily="18" charset="0"/>
              </a:rPr>
              <a:t>Study All in Light From Cross</a:t>
            </a:r>
            <a:endParaRPr lang="en-US" sz="2400" b="1" dirty="0" smtClean="0">
              <a:solidFill>
                <a:schemeClr val="bg1"/>
              </a:solidFill>
              <a:latin typeface="Times New Roman" pitchFamily="18" charset="0"/>
              <a:cs typeface="Times New Roman" pitchFamily="18" charset="0"/>
            </a:endParaRPr>
          </a:p>
          <a:p>
            <a:pPr algn="ctr"/>
            <a:r>
              <a:rPr lang="en-US" sz="2000" b="1" dirty="0" smtClean="0">
                <a:solidFill>
                  <a:srgbClr val="6600CC"/>
                </a:solidFill>
                <a:latin typeface="Times New Roman" pitchFamily="18" charset="0"/>
                <a:cs typeface="Times New Roman" pitchFamily="18" charset="0"/>
              </a:rPr>
              <a:t>The sacrifice of Christ as an atonement for sin is the great truth around which all other truths cluster. In order to be rightly understood and appreciated,</a:t>
            </a:r>
          </a:p>
          <a:p>
            <a:pPr algn="ctr"/>
            <a:r>
              <a:rPr lang="en-US" sz="2000" b="1" dirty="0" smtClean="0">
                <a:solidFill>
                  <a:srgbClr val="6600CC"/>
                </a:solidFill>
                <a:latin typeface="Times New Roman" pitchFamily="18" charset="0"/>
                <a:cs typeface="Times New Roman" pitchFamily="18" charset="0"/>
              </a:rPr>
              <a:t> every truth in the Word of God, from Genesis to Revelation, must be studied in the light which streams from the cross of Calvary, and in connection with the wondrous,</a:t>
            </a:r>
          </a:p>
          <a:p>
            <a:pPr algn="ctr"/>
            <a:r>
              <a:rPr lang="en-US" sz="2000" b="1" dirty="0" smtClean="0">
                <a:solidFill>
                  <a:srgbClr val="6600CC"/>
                </a:solidFill>
                <a:latin typeface="Times New Roman" pitchFamily="18" charset="0"/>
                <a:cs typeface="Times New Roman" pitchFamily="18" charset="0"/>
              </a:rPr>
              <a:t> central truth of the Saviour's atonement.  Those who study the Redeemer's wonderful sacrifice grow in grace and knowledge. </a:t>
            </a:r>
          </a:p>
          <a:p>
            <a:pPr algn="ctr"/>
            <a:r>
              <a:rPr lang="en-US" sz="2000" b="1" dirty="0" smtClean="0">
                <a:solidFill>
                  <a:srgbClr val="6600CC"/>
                </a:solidFill>
                <a:latin typeface="Times New Roman" pitchFamily="18" charset="0"/>
                <a:cs typeface="Times New Roman" pitchFamily="18" charset="0"/>
              </a:rPr>
              <a:t>I present before you the great, grand monument of mercy and regeneration, salvation and redemption--the Son of God uplifted on the cross of Calvary. </a:t>
            </a:r>
          </a:p>
          <a:p>
            <a:pPr algn="ctr"/>
            <a:r>
              <a:rPr lang="en-US" sz="2000" b="1" dirty="0" smtClean="0">
                <a:solidFill>
                  <a:srgbClr val="6600CC"/>
                </a:solidFill>
                <a:latin typeface="Times New Roman" pitchFamily="18" charset="0"/>
                <a:cs typeface="Times New Roman" pitchFamily="18" charset="0"/>
              </a:rPr>
              <a:t>This is to be the theme of every discourse. </a:t>
            </a:r>
          </a:p>
          <a:p>
            <a:pPr algn="ctr"/>
            <a:r>
              <a:rPr lang="en-US" sz="2000" b="1" dirty="0" smtClean="0">
                <a:solidFill>
                  <a:srgbClr val="6600CC"/>
                </a:solidFill>
                <a:latin typeface="Times New Roman" pitchFamily="18" charset="0"/>
                <a:cs typeface="Times New Roman" pitchFamily="18" charset="0"/>
              </a:rPr>
              <a:t>Christ declares, "And I, if I be lifted up from the earth, will draw all men unto me" </a:t>
            </a:r>
          </a:p>
          <a:p>
            <a:pPr algn="ctr"/>
            <a:r>
              <a:rPr lang="en-US" b="1" dirty="0" smtClean="0">
                <a:solidFill>
                  <a:schemeClr val="bg1"/>
                </a:solidFill>
                <a:latin typeface="Times New Roman" pitchFamily="18" charset="0"/>
                <a:cs typeface="Times New Roman" pitchFamily="18" charset="0"/>
              </a:rPr>
              <a:t>{Vol.5 Bible Commentary 1137.7-8} (MS 70, 1901). </a:t>
            </a:r>
          </a:p>
        </p:txBody>
      </p:sp>
      <p:sp>
        <p:nvSpPr>
          <p:cNvPr id="4" name="Rectangle 3"/>
          <p:cNvSpPr/>
          <p:nvPr/>
        </p:nvSpPr>
        <p:spPr>
          <a:xfrm>
            <a:off x="8936251" y="-152400"/>
            <a:ext cx="415498" cy="369332"/>
          </a:xfrm>
          <a:prstGeom prst="rect">
            <a:avLst/>
          </a:prstGeom>
        </p:spPr>
        <p:txBody>
          <a:bodyPr wrap="square">
            <a:spAutoFit/>
          </a:bodyPr>
          <a:lstStyle/>
          <a:p>
            <a:fld id="{877F9B8C-32C4-43F2-99B4-FFD195B4A4EB}" type="slidenum">
              <a:rPr lang="en-US" b="1" smtClean="0">
                <a:solidFill>
                  <a:srgbClr val="0000FF"/>
                </a:solidFill>
                <a:latin typeface="Times New Roman" pitchFamily="18" charset="0"/>
                <a:cs typeface="Times New Roman" pitchFamily="18" charset="0"/>
              </a:rPr>
              <a:pPr/>
              <a:t>22</a:t>
            </a:fld>
            <a:endParaRPr lang="en-US" dirty="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078861"/>
          </a:xfrm>
          <a:prstGeom prst="rect">
            <a:avLst/>
          </a:prstGeom>
          <a:solidFill>
            <a:schemeClr val="tx1"/>
          </a:solidFill>
          <a:ln w="28575">
            <a:solidFill>
              <a:srgbClr val="0000FF"/>
            </a:solidFill>
          </a:ln>
        </p:spPr>
        <p:txBody>
          <a:bodyPr wrap="square">
            <a:spAutoFit/>
          </a:bodyPr>
          <a:lstStyle/>
          <a:p>
            <a:pPr algn="ctr"/>
            <a:endParaRPr lang="en-US" sz="1400" b="1" dirty="0" smtClean="0">
              <a:solidFill>
                <a:srgbClr val="FFFF00"/>
              </a:solidFill>
              <a:latin typeface="Times New Roman" pitchFamily="18" charset="0"/>
              <a:cs typeface="Times New Roman" pitchFamily="18" charset="0"/>
            </a:endParaRPr>
          </a:p>
          <a:p>
            <a:pPr algn="ctr"/>
            <a:r>
              <a:rPr lang="en-US" sz="3600" b="1" dirty="0" smtClean="0">
                <a:solidFill>
                  <a:srgbClr val="6600CC"/>
                </a:solidFill>
                <a:latin typeface="Times New Roman" pitchFamily="18" charset="0"/>
                <a:cs typeface="Times New Roman" pitchFamily="18" charset="0"/>
              </a:rPr>
              <a:t>Look and Live!</a:t>
            </a:r>
          </a:p>
          <a:p>
            <a:pPr algn="ctr"/>
            <a:endParaRPr lang="en-US" sz="800" b="1" dirty="0" smtClean="0">
              <a:solidFill>
                <a:srgbClr val="FFFF00"/>
              </a:solidFill>
              <a:latin typeface="Times New Roman" pitchFamily="18" charset="0"/>
              <a:cs typeface="Times New Roman" pitchFamily="18" charset="0"/>
            </a:endParaRPr>
          </a:p>
          <a:p>
            <a:pPr algn="ctr"/>
            <a:r>
              <a:rPr lang="en-US" sz="2000" b="1" dirty="0" smtClean="0">
                <a:solidFill>
                  <a:srgbClr val="6600CC"/>
                </a:solidFill>
                <a:latin typeface="Times New Roman" pitchFamily="18" charset="0"/>
                <a:cs typeface="Times New Roman" pitchFamily="18" charset="0"/>
              </a:rPr>
              <a:t>Hanging upon the cross Christ was the gospel. Now we have a message,</a:t>
            </a:r>
          </a:p>
          <a:p>
            <a:pPr algn="ctr"/>
            <a:r>
              <a:rPr lang="en-US" sz="2000" b="1" dirty="0" smtClean="0">
                <a:solidFill>
                  <a:srgbClr val="6600CC"/>
                </a:solidFill>
                <a:latin typeface="Times New Roman" pitchFamily="18" charset="0"/>
                <a:cs typeface="Times New Roman" pitchFamily="18" charset="0"/>
              </a:rPr>
              <a:t> "Behold the Lamb of God, which taketh away the sins of the world." Will not our church members keep their eyes fixed on a crucified and risen Saviour, in whom their hopes of eternal life are centered? This is our message, our argument, our doctrine, our warning to the impenitent, our encouragement for the sorrowing, the hope for every believer. If we can awaken an interest in men's minds that will cause them to fix their eyes on Christ, we may step aside, and ask them only to continue to fix their eyes upon the Lamb of God. They thus receive their lesson. Whosoever will come after Me, let him deny himself, and take up his cross, and follow Me. He whose eyes are fixed on Jesus will leave all. He will die to selfishness. He will believe in all the Word of God, which is so gloriously and wonderfully exalted in Christ. </a:t>
            </a:r>
            <a:r>
              <a:rPr lang="en-US" sz="2000" b="1" dirty="0" smtClean="0">
                <a:solidFill>
                  <a:srgbClr val="000000"/>
                </a:solidFill>
                <a:latin typeface="Times New Roman" pitchFamily="18" charset="0"/>
                <a:cs typeface="Times New Roman" pitchFamily="18" charset="0"/>
              </a:rPr>
              <a:t>{Vol. 6 Bible Commentary 1113.1} </a:t>
            </a:r>
          </a:p>
          <a:p>
            <a:pPr algn="ctr"/>
            <a:r>
              <a:rPr lang="en-US" sz="2000" b="1" dirty="0" smtClean="0">
                <a:solidFill>
                  <a:srgbClr val="000000"/>
                </a:solidFill>
                <a:latin typeface="Times New Roman" pitchFamily="18" charset="0"/>
                <a:cs typeface="Times New Roman" pitchFamily="18" charset="0"/>
              </a:rPr>
              <a:t>(Isaiah 45:21, 22; Matthew 16:24; John 1:29.) </a:t>
            </a:r>
          </a:p>
          <a:p>
            <a:pPr algn="ctr"/>
            <a:endParaRPr lang="en-US" sz="2000" b="1" dirty="0" smtClean="0">
              <a:solidFill>
                <a:srgbClr val="6600CC"/>
              </a:solidFill>
              <a:latin typeface="Times New Roman" pitchFamily="18" charset="0"/>
              <a:cs typeface="Times New Roman" pitchFamily="18" charset="0"/>
            </a:endParaRPr>
          </a:p>
          <a:p>
            <a:pPr algn="ctr"/>
            <a:r>
              <a:rPr lang="en-US" sz="2000" b="1" dirty="0" smtClean="0">
                <a:solidFill>
                  <a:srgbClr val="6600CC"/>
                </a:solidFill>
                <a:latin typeface="Times New Roman" pitchFamily="18" charset="0"/>
                <a:cs typeface="Times New Roman" pitchFamily="18" charset="0"/>
              </a:rPr>
              <a:t>As the sinner sees Jesus as He is, an all compassionate Saviour, hope and assurance take possession of his soul. The helpless soul is cast without any reservation upon Jesus. None can bear away from the vision of Christ Jesus crucified a lingering doubt. Unbelief is gone (MS 49, 1898).  </a:t>
            </a:r>
          </a:p>
          <a:p>
            <a:pPr algn="ctr"/>
            <a:r>
              <a:rPr lang="en-US" sz="2000" b="1" dirty="0" smtClean="0">
                <a:solidFill>
                  <a:srgbClr val="000000"/>
                </a:solidFill>
                <a:latin typeface="Times New Roman" pitchFamily="18" charset="0"/>
                <a:cs typeface="Times New Roman" pitchFamily="18" charset="0"/>
              </a:rPr>
              <a:t>{Vol. 6 Bible Commentary 1113.2}</a:t>
            </a:r>
          </a:p>
          <a:p>
            <a:pPr algn="ctr"/>
            <a:r>
              <a:rPr lang="en-US" sz="1600" b="1" dirty="0" smtClean="0">
                <a:latin typeface="Times New Roman" pitchFamily="18" charset="0"/>
                <a:cs typeface="Times New Roman" pitchFamily="18" charset="0"/>
              </a:rPr>
              <a:t>I</a:t>
            </a:r>
            <a:endParaRPr lang="en-US" sz="1600" dirty="0">
              <a:latin typeface="Times New Roman" pitchFamily="18" charset="0"/>
              <a:cs typeface="Times New Roman" pitchFamily="18" charset="0"/>
            </a:endParaRPr>
          </a:p>
        </p:txBody>
      </p:sp>
      <p:sp>
        <p:nvSpPr>
          <p:cNvPr id="3" name="Rectangle 2"/>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23</a:t>
            </a:fld>
            <a:endParaRPr lang="en-US"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w="28575">
            <a:solidFill>
              <a:srgbClr val="6600CC"/>
            </a:solidFill>
          </a:ln>
        </p:spPr>
        <p:txBody>
          <a:bodyPr wrap="square">
            <a:spAutoFit/>
          </a:bodyPr>
          <a:lstStyle/>
          <a:p>
            <a:pPr algn="ctr"/>
            <a:endParaRPr lang="en-US" sz="2400" b="1" i="1" dirty="0" smtClean="0">
              <a:solidFill>
                <a:srgbClr val="FFFF00"/>
              </a:solidFill>
              <a:latin typeface="Times New Roman" pitchFamily="18" charset="0"/>
              <a:cs typeface="Times New Roman" pitchFamily="18" charset="0"/>
            </a:endParaRPr>
          </a:p>
          <a:p>
            <a:pPr algn="ctr"/>
            <a:r>
              <a:rPr lang="en-US" sz="2800" b="1" dirty="0" smtClean="0">
                <a:solidFill>
                  <a:srgbClr val="6600CC"/>
                </a:solidFill>
                <a:latin typeface="Times New Roman" pitchFamily="18" charset="0"/>
                <a:cs typeface="Times New Roman" pitchFamily="18" charset="0"/>
              </a:rPr>
              <a:t>The Cross of Christ Moves the World</a:t>
            </a:r>
            <a:r>
              <a:rPr lang="en-US" sz="2000" b="1" dirty="0" smtClean="0">
                <a:solidFill>
                  <a:srgbClr val="6600CC"/>
                </a:solidFill>
                <a:latin typeface="Times New Roman" pitchFamily="18" charset="0"/>
                <a:cs typeface="Times New Roman" pitchFamily="18" charset="0"/>
              </a:rPr>
              <a:t>.</a:t>
            </a:r>
          </a:p>
          <a:p>
            <a:endParaRPr lang="en-US" sz="1600" dirty="0" smtClean="0">
              <a:solidFill>
                <a:srgbClr val="6600CC"/>
              </a:solidFill>
              <a:latin typeface="Times New Roman" pitchFamily="18" charset="0"/>
              <a:cs typeface="Times New Roman" pitchFamily="18" charset="0"/>
            </a:endParaRPr>
          </a:p>
          <a:p>
            <a:pPr algn="ctr"/>
            <a:r>
              <a:rPr lang="en-US" sz="2000" b="1" dirty="0" smtClean="0">
                <a:solidFill>
                  <a:srgbClr val="6600CC"/>
                </a:solidFill>
                <a:latin typeface="Times New Roman" pitchFamily="18" charset="0"/>
                <a:cs typeface="Times New Roman" pitchFamily="18" charset="0"/>
              </a:rPr>
              <a:t>The cross of Calvary challenges, and will finally vanquish every earthly and hellish power. In the cross all influence centers, and from it all influence goes forth. </a:t>
            </a:r>
          </a:p>
          <a:p>
            <a:pPr algn="ctr"/>
            <a:r>
              <a:rPr lang="en-US" sz="2000" b="1" dirty="0" smtClean="0">
                <a:solidFill>
                  <a:srgbClr val="6600CC"/>
                </a:solidFill>
                <a:latin typeface="Times New Roman" pitchFamily="18" charset="0"/>
                <a:cs typeface="Times New Roman" pitchFamily="18" charset="0"/>
              </a:rPr>
              <a:t>It is the great center of attraction; for on it Christ gave up His life for the human race. This sacrifice was offered for the purpose of restoring man to his original perfection. Yea, more, it was offered to give him an entire transformation of character, making him more than a conqueror.  </a:t>
            </a:r>
          </a:p>
          <a:p>
            <a:pPr algn="ctr"/>
            <a:endParaRPr lang="en-US" sz="1600" b="1" dirty="0" smtClean="0">
              <a:solidFill>
                <a:srgbClr val="6600CC"/>
              </a:solidFill>
              <a:latin typeface="Times New Roman" pitchFamily="18" charset="0"/>
              <a:cs typeface="Times New Roman" pitchFamily="18" charset="0"/>
            </a:endParaRPr>
          </a:p>
          <a:p>
            <a:pPr algn="ctr"/>
            <a:r>
              <a:rPr lang="en-US" sz="2000" b="1" dirty="0" smtClean="0">
                <a:solidFill>
                  <a:srgbClr val="6600CC"/>
                </a:solidFill>
                <a:latin typeface="Times New Roman" pitchFamily="18" charset="0"/>
                <a:cs typeface="Times New Roman" pitchFamily="18" charset="0"/>
              </a:rPr>
              <a:t>     Those who in the strength of Christ overcome the great enemy of God and man, will occupy a position in the heavenly courts above angels who have never fallen. </a:t>
            </a:r>
          </a:p>
          <a:p>
            <a:pPr algn="ctr"/>
            <a:endParaRPr lang="en-US" sz="1600" b="1" dirty="0" smtClean="0">
              <a:solidFill>
                <a:srgbClr val="6600CC"/>
              </a:solidFill>
              <a:latin typeface="Times New Roman" pitchFamily="18" charset="0"/>
              <a:cs typeface="Times New Roman" pitchFamily="18" charset="0"/>
            </a:endParaRPr>
          </a:p>
          <a:p>
            <a:pPr algn="ctr"/>
            <a:r>
              <a:rPr lang="en-US" sz="2000" b="1" dirty="0" smtClean="0">
                <a:solidFill>
                  <a:srgbClr val="6600CC"/>
                </a:solidFill>
                <a:latin typeface="Times New Roman" pitchFamily="18" charset="0"/>
                <a:cs typeface="Times New Roman" pitchFamily="18" charset="0"/>
              </a:rPr>
              <a:t>     Christ declares, "I, if I be lifted up from the earth, will draw all men unto me." If the cross does not find an influence in its favor, it creates an influence. </a:t>
            </a:r>
          </a:p>
          <a:p>
            <a:pPr algn="ctr"/>
            <a:r>
              <a:rPr lang="en-US" sz="2000" b="1" dirty="0" smtClean="0">
                <a:solidFill>
                  <a:srgbClr val="6600CC"/>
                </a:solidFill>
                <a:latin typeface="Times New Roman" pitchFamily="18" charset="0"/>
                <a:cs typeface="Times New Roman" pitchFamily="18" charset="0"/>
              </a:rPr>
              <a:t>Through generation succeeding generation, the truth for this time is revealed as present truth. Christ on the cross was the medium whereby mercy and truth met together, and righteousness and peace kissed each other. </a:t>
            </a:r>
          </a:p>
          <a:p>
            <a:pPr algn="ctr"/>
            <a:r>
              <a:rPr lang="en-US" sz="2000" b="1" dirty="0" smtClean="0">
                <a:solidFill>
                  <a:srgbClr val="6600CC"/>
                </a:solidFill>
                <a:latin typeface="Times New Roman" pitchFamily="18" charset="0"/>
                <a:cs typeface="Times New Roman" pitchFamily="18" charset="0"/>
              </a:rPr>
              <a:t>This is the means that is to move the world. </a:t>
            </a:r>
          </a:p>
          <a:p>
            <a:pPr algn="ctr"/>
            <a:r>
              <a:rPr lang="en-US" sz="2000" b="1" dirty="0" smtClean="0">
                <a:solidFill>
                  <a:srgbClr val="6600CC"/>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{Vol. 6 Bible Commentary  1113.3-5} (MS 56, 1899)</a:t>
            </a:r>
          </a:p>
          <a:p>
            <a:pPr algn="ctr"/>
            <a:r>
              <a:rPr lang="en-US" sz="2000" b="1" dirty="0" smtClean="0">
                <a:solidFill>
                  <a:schemeClr val="bg1"/>
                </a:solidFill>
                <a:latin typeface="Times New Roman" pitchFamily="18" charset="0"/>
                <a:cs typeface="Times New Roman" pitchFamily="18" charset="0"/>
              </a:rPr>
              <a:t>(Psalm 85:10) (James 2:13) (Acts 9:8, 9). </a:t>
            </a:r>
          </a:p>
          <a:p>
            <a:pPr algn="ctr"/>
            <a:r>
              <a:rPr lang="en-US" sz="2400" b="1" dirty="0" smtClean="0">
                <a:latin typeface="Times New Roman" pitchFamily="18" charset="0"/>
                <a:cs typeface="Times New Roman" pitchFamily="18" charset="0"/>
              </a:rPr>
              <a:t>l</a:t>
            </a:r>
            <a:endParaRPr lang="en-US" sz="2400" dirty="0">
              <a:solidFill>
                <a:schemeClr val="bg1"/>
              </a:solidFill>
              <a:latin typeface="Times New Roman" pitchFamily="18" charset="0"/>
              <a:cs typeface="Times New Roman" pitchFamily="18" charset="0"/>
            </a:endParaRPr>
          </a:p>
        </p:txBody>
      </p:sp>
      <p:sp>
        <p:nvSpPr>
          <p:cNvPr id="3" name="Rectangle 2"/>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6600FF"/>
                </a:solidFill>
                <a:latin typeface="Times New Roman" pitchFamily="18" charset="0"/>
                <a:cs typeface="Times New Roman" pitchFamily="18" charset="0"/>
              </a:rPr>
              <a:pPr/>
              <a:t>24</a:t>
            </a:fld>
            <a:endParaRPr lang="en-US" dirty="0">
              <a:solidFill>
                <a:srgbClr val="66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71139"/>
          </a:xfrm>
          <a:prstGeom prst="rect">
            <a:avLst/>
          </a:prstGeom>
          <a:solidFill>
            <a:schemeClr val="tx1"/>
          </a:solidFill>
          <a:ln w="28575">
            <a:solidFill>
              <a:srgbClr val="6600CC"/>
            </a:solidFill>
          </a:ln>
        </p:spPr>
        <p:txBody>
          <a:bodyPr wrap="square">
            <a:spAutoFit/>
          </a:bodyPr>
          <a:lstStyle/>
          <a:p>
            <a:pPr algn="ctr"/>
            <a:r>
              <a:rPr lang="en-US" sz="2400" b="1" dirty="0" smtClean="0">
                <a:solidFill>
                  <a:srgbClr val="6600CC"/>
                </a:solidFill>
                <a:latin typeface="Times New Roman" pitchFamily="18" charset="0"/>
                <a:cs typeface="Times New Roman" pitchFamily="18" charset="0"/>
              </a:rPr>
              <a:t>The Cross Planted Between Earth and Heaven</a:t>
            </a:r>
            <a:r>
              <a:rPr lang="en-US" sz="2800" b="1" dirty="0" smtClean="0">
                <a:solidFill>
                  <a:srgbClr val="6600CC"/>
                </a:solidFill>
                <a:latin typeface="Times New Roman" pitchFamily="18" charset="0"/>
                <a:cs typeface="Times New Roman" pitchFamily="18" charset="0"/>
              </a:rPr>
              <a:t>.</a:t>
            </a:r>
          </a:p>
          <a:p>
            <a:pPr algn="ctr"/>
            <a:endParaRPr lang="en-US" sz="800" b="1" dirty="0" smtClean="0">
              <a:solidFill>
                <a:srgbClr val="6600CC"/>
              </a:solidFill>
              <a:latin typeface="Times New Roman" pitchFamily="18" charset="0"/>
              <a:cs typeface="Times New Roman" pitchFamily="18" charset="0"/>
            </a:endParaRPr>
          </a:p>
          <a:p>
            <a:pPr algn="ctr"/>
            <a:r>
              <a:rPr lang="en-US" sz="2000" b="1" dirty="0" smtClean="0">
                <a:solidFill>
                  <a:srgbClr val="6600CC"/>
                </a:solidFill>
                <a:latin typeface="Times New Roman" pitchFamily="18" charset="0"/>
                <a:cs typeface="Times New Roman" pitchFamily="18" charset="0"/>
              </a:rPr>
              <a:t>When Christ came to this world, He found that Satan had everything as he wanted it. The adversary of God and man thought that he was indeed the prince of the earth, but Jesus laid hold of the world to take it out of the power of Satan.</a:t>
            </a:r>
          </a:p>
          <a:p>
            <a:pPr algn="ctr"/>
            <a:r>
              <a:rPr lang="en-US" sz="2000" b="1" dirty="0" smtClean="0">
                <a:solidFill>
                  <a:srgbClr val="6600CC"/>
                </a:solidFill>
                <a:latin typeface="Times New Roman" pitchFamily="18" charset="0"/>
                <a:cs typeface="Times New Roman" pitchFamily="18" charset="0"/>
              </a:rPr>
              <a:t> He came to redeem it from the curse of sin and the penalty of transgression, that the transgressor might be forgiven. He planted the cross between earth and heaven, and between divinity and humanity; and as the Father beheld the cross, He was satisfied. He said, "It is enough, the offering is complete." God and man may be reconciled. Those who have lived in rebellion against God, may become reconciled, if as they see the cross, they become repentant, and accept the great propitiation that Christ has made for their sins. In the cross they see that "mercy and truth have met together; righteousness and peace have kissed each other“ </a:t>
            </a:r>
          </a:p>
          <a:p>
            <a:pPr algn="ctr"/>
            <a:r>
              <a:rPr lang="en-US"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(Sign of the Time Sept. 30, 1889). {Vol.5Bible Commentary 1137.9} </a:t>
            </a:r>
          </a:p>
          <a:p>
            <a:endParaRPr lang="en-US" sz="700" dirty="0" smtClean="0">
              <a:solidFill>
                <a:srgbClr val="6600CC"/>
              </a:solidFill>
            </a:endParaRPr>
          </a:p>
          <a:p>
            <a:pPr algn="ctr"/>
            <a:r>
              <a:rPr lang="en-US" sz="2400" b="1" dirty="0" smtClean="0">
                <a:solidFill>
                  <a:srgbClr val="6600CC"/>
                </a:solidFill>
                <a:latin typeface="Times New Roman" pitchFamily="18" charset="0"/>
                <a:cs typeface="Times New Roman" pitchFamily="18" charset="0"/>
              </a:rPr>
              <a:t>The Cross a Center in the World.</a:t>
            </a:r>
          </a:p>
          <a:p>
            <a:pPr algn="ctr"/>
            <a:r>
              <a:rPr lang="en-US" sz="2000" b="1" dirty="0" smtClean="0">
                <a:solidFill>
                  <a:srgbClr val="6600CC"/>
                </a:solidFill>
                <a:latin typeface="Times New Roman" pitchFamily="18" charset="0"/>
                <a:cs typeface="Times New Roman" pitchFamily="18" charset="0"/>
              </a:rPr>
              <a:t>The cross stands alone, a great center in the world. It does not find friends, but it makes them. It creates its own agencies. Christ proposes that men shall become laborers together with God. He makes human beings His instrumentalities for drawing all men unto Himself.</a:t>
            </a:r>
          </a:p>
          <a:p>
            <a:pPr algn="ctr"/>
            <a:r>
              <a:rPr lang="en-US" sz="2000" b="1" dirty="0" smtClean="0">
                <a:solidFill>
                  <a:srgbClr val="6600CC"/>
                </a:solidFill>
                <a:latin typeface="Times New Roman" pitchFamily="18" charset="0"/>
                <a:cs typeface="Times New Roman" pitchFamily="18" charset="0"/>
              </a:rPr>
              <a:t> A divine agency is sufficient only through its operation on human hearts with its transforming power, making men colaborers with God.</a:t>
            </a:r>
          </a:p>
          <a:p>
            <a:pPr algn="ctr"/>
            <a:r>
              <a:rPr lang="en-US" sz="2000" b="1" dirty="0" smtClean="0">
                <a:solidFill>
                  <a:srgbClr val="6600CC"/>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 (RH Sept. 29, 1891). ( {5BC 1138.1-3} (Galatians 6:14.) (Luke 7:29, 30) (Acts 1:11) </a:t>
            </a:r>
            <a:endParaRPr lang="en-US" b="1" dirty="0">
              <a:solidFill>
                <a:srgbClr val="6600CC"/>
              </a:solidFill>
              <a:latin typeface="Times New Roman" pitchFamily="18" charset="0"/>
              <a:cs typeface="Times New Roman" pitchFamily="18" charset="0"/>
            </a:endParaRPr>
          </a:p>
        </p:txBody>
      </p:sp>
      <p:sp>
        <p:nvSpPr>
          <p:cNvPr id="3" name="Rectangle 2"/>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25</a:t>
            </a:fld>
            <a:endParaRPr lang="en-US" dirty="0">
              <a:solidFill>
                <a:srgbClr val="00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26</a:t>
            </a:fld>
            <a:endParaRPr lang="en-US" dirty="0"/>
          </a:p>
        </p:txBody>
      </p:sp>
      <p:pic>
        <p:nvPicPr>
          <p:cNvPr id="44033" name="Picture 1" descr="http://classconnection.s3.amazonaws.com/815/flashcards/80815/jpg/ribs_true_and_false1316050076792.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a:ln w="28575">
            <a:solidFill>
              <a:srgbClr val="0000FF"/>
            </a:solidFill>
          </a:ln>
        </p:spPr>
      </p:pic>
      <p:sp>
        <p:nvSpPr>
          <p:cNvPr id="5" name="Rectangle 4"/>
          <p:cNvSpPr/>
          <p:nvPr/>
        </p:nvSpPr>
        <p:spPr>
          <a:xfrm>
            <a:off x="0" y="4419600"/>
            <a:ext cx="2438400" cy="1600200"/>
          </a:xfrm>
          <a:prstGeom prst="rect">
            <a:avLst/>
          </a:prstGeom>
          <a:solidFill>
            <a:schemeClr val="tx1"/>
          </a:solidFill>
          <a:ln>
            <a:solidFill>
              <a:srgbClr val="CC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CC3300"/>
                </a:solidFill>
                <a:latin typeface="Times New Roman" pitchFamily="18" charset="0"/>
                <a:cs typeface="Times New Roman" pitchFamily="18" charset="0"/>
              </a:rPr>
              <a:t>The  2  floating Ribs= The Two</a:t>
            </a:r>
          </a:p>
          <a:p>
            <a:pPr algn="ctr"/>
            <a:r>
              <a:rPr lang="en-US" b="1" dirty="0" smtClean="0">
                <a:solidFill>
                  <a:srgbClr val="CC3300"/>
                </a:solidFill>
                <a:latin typeface="Times New Roman" pitchFamily="18" charset="0"/>
                <a:cs typeface="Times New Roman" pitchFamily="18" charset="0"/>
              </a:rPr>
              <a:t>Greatest Commandments</a:t>
            </a:r>
            <a:endParaRPr lang="en-US" b="1" dirty="0">
              <a:solidFill>
                <a:srgbClr val="CC3300"/>
              </a:solidFill>
              <a:latin typeface="Times New Roman" pitchFamily="18" charset="0"/>
              <a:cs typeface="Times New Roman" pitchFamily="18" charset="0"/>
            </a:endParaRPr>
          </a:p>
        </p:txBody>
      </p:sp>
      <p:sp>
        <p:nvSpPr>
          <p:cNvPr id="6" name="Rectangle 5"/>
          <p:cNvSpPr/>
          <p:nvPr/>
        </p:nvSpPr>
        <p:spPr>
          <a:xfrm>
            <a:off x="0" y="2286000"/>
            <a:ext cx="2438400" cy="1752600"/>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00FF"/>
                </a:solidFill>
                <a:latin typeface="Times New Roman" pitchFamily="18" charset="0"/>
                <a:cs typeface="Times New Roman" pitchFamily="18" charset="0"/>
              </a:rPr>
              <a:t>The 10 Ribs =</a:t>
            </a:r>
          </a:p>
          <a:p>
            <a:pPr algn="ctr"/>
            <a:r>
              <a:rPr lang="en-US" sz="2000" b="1" dirty="0" smtClean="0">
                <a:solidFill>
                  <a:srgbClr val="0000FF"/>
                </a:solidFill>
                <a:latin typeface="Times New Roman" pitchFamily="18" charset="0"/>
                <a:cs typeface="Times New Roman" pitchFamily="18" charset="0"/>
              </a:rPr>
              <a:t>The Ten Commandments</a:t>
            </a:r>
            <a:endParaRPr lang="en-US" sz="2000" b="1" dirty="0">
              <a:solidFill>
                <a:schemeClr val="bg1"/>
              </a:solidFill>
              <a:latin typeface="Times New Roman" pitchFamily="18" charset="0"/>
              <a:cs typeface="Times New Roman" pitchFamily="18" charset="0"/>
            </a:endParaRPr>
          </a:p>
        </p:txBody>
      </p:sp>
      <p:sp>
        <p:nvSpPr>
          <p:cNvPr id="7" name="Rectangle 6"/>
          <p:cNvSpPr/>
          <p:nvPr/>
        </p:nvSpPr>
        <p:spPr>
          <a:xfrm>
            <a:off x="6553200" y="2362200"/>
            <a:ext cx="2209800" cy="1200329"/>
          </a:xfrm>
          <a:prstGeom prst="rect">
            <a:avLst/>
          </a:prstGeom>
          <a:solidFill>
            <a:schemeClr val="tx1"/>
          </a:solidFill>
          <a:ln w="28575">
            <a:solidFill>
              <a:srgbClr val="0000FF"/>
            </a:solidFill>
          </a:ln>
        </p:spPr>
        <p:txBody>
          <a:bodyPr wrap="square">
            <a:spAutoFit/>
          </a:bodyPr>
          <a:lstStyle/>
          <a:p>
            <a:pPr algn="ctr"/>
            <a:r>
              <a:rPr lang="en-US" b="1" dirty="0" smtClean="0">
                <a:solidFill>
                  <a:srgbClr val="0000FF"/>
                </a:solidFill>
                <a:latin typeface="Times New Roman" pitchFamily="18" charset="0"/>
                <a:cs typeface="Times New Roman" pitchFamily="18" charset="0"/>
              </a:rPr>
              <a:t>Colossians2:9</a:t>
            </a:r>
          </a:p>
          <a:p>
            <a:pPr algn="ctr"/>
            <a:r>
              <a:rPr lang="en-US" b="1" dirty="0" smtClean="0">
                <a:solidFill>
                  <a:srgbClr val="0000FF"/>
                </a:solidFill>
                <a:latin typeface="Times New Roman" pitchFamily="18" charset="0"/>
                <a:cs typeface="Times New Roman" pitchFamily="18" charset="0"/>
              </a:rPr>
              <a:t>For in him dwelleth all the fulness of the Godhead bodily</a:t>
            </a:r>
            <a:r>
              <a:rPr lang="en-US" dirty="0" smtClean="0"/>
              <a:t>.</a:t>
            </a:r>
            <a:endParaRPr lang="en-US" dirty="0"/>
          </a:p>
        </p:txBody>
      </p:sp>
      <p:sp>
        <p:nvSpPr>
          <p:cNvPr id="9" name="Rectangle 8"/>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26</a:t>
            </a:fld>
            <a:endParaRPr lang="en-US" dirty="0">
              <a:solidFill>
                <a:srgbClr val="0000FF"/>
              </a:solidFill>
            </a:endParaRPr>
          </a:p>
        </p:txBody>
      </p:sp>
      <p:sp>
        <p:nvSpPr>
          <p:cNvPr id="10" name="Rectangle 9"/>
          <p:cNvSpPr/>
          <p:nvPr/>
        </p:nvSpPr>
        <p:spPr>
          <a:xfrm>
            <a:off x="0" y="0"/>
            <a:ext cx="2438400" cy="1477328"/>
          </a:xfrm>
          <a:prstGeom prst="rect">
            <a:avLst/>
          </a:prstGeom>
          <a:solidFill>
            <a:schemeClr val="tx1"/>
          </a:solidFill>
          <a:ln w="28575">
            <a:solidFill>
              <a:srgbClr val="0000FF"/>
            </a:solidFill>
          </a:ln>
        </p:spPr>
        <p:txBody>
          <a:bodyPr wrap="square">
            <a:spAutoFit/>
          </a:bodyPr>
          <a:lstStyle/>
          <a:p>
            <a:pPr algn="ctr"/>
            <a:r>
              <a:rPr lang="en-US" dirty="0" smtClean="0"/>
              <a:t> </a:t>
            </a:r>
            <a:r>
              <a:rPr lang="en-US" b="1" dirty="0" smtClean="0">
                <a:solidFill>
                  <a:srgbClr val="0000FF"/>
                </a:solidFill>
                <a:latin typeface="Times New Roman" pitchFamily="18" charset="0"/>
                <a:cs typeface="Times New Roman" pitchFamily="18" charset="0"/>
              </a:rPr>
              <a:t>Think not that I am come to destroy the law, or the prophets: I am not come to destroy, but to fulfil. </a:t>
            </a:r>
            <a:endParaRPr lang="en-US" b="1" dirty="0">
              <a:solidFill>
                <a:srgbClr val="0000FF"/>
              </a:solidFill>
              <a:latin typeface="Times New Roman" pitchFamily="18" charset="0"/>
              <a:cs typeface="Times New Roman" pitchFamily="18" charset="0"/>
            </a:endParaRPr>
          </a:p>
        </p:txBody>
      </p:sp>
      <p:sp>
        <p:nvSpPr>
          <p:cNvPr id="11" name="TextBox 10"/>
          <p:cNvSpPr txBox="1"/>
          <p:nvPr/>
        </p:nvSpPr>
        <p:spPr>
          <a:xfrm>
            <a:off x="0" y="1447800"/>
            <a:ext cx="2438400" cy="338554"/>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smtClean="0">
                <a:solidFill>
                  <a:srgbClr val="0000FF"/>
                </a:solidFill>
              </a:rPr>
              <a:t>Matthew  5:17</a:t>
            </a:r>
            <a:endParaRPr lang="en-US" sz="1600" b="1" dirty="0">
              <a:solidFill>
                <a:srgbClr val="0000FF"/>
              </a:solidFill>
            </a:endParaRPr>
          </a:p>
        </p:txBody>
      </p:sp>
      <p:sp>
        <p:nvSpPr>
          <p:cNvPr id="12" name="TextBox 11"/>
          <p:cNvSpPr txBox="1"/>
          <p:nvPr/>
        </p:nvSpPr>
        <p:spPr>
          <a:xfrm>
            <a:off x="3581400" y="6488668"/>
            <a:ext cx="2018501" cy="369332"/>
          </a:xfrm>
          <a:prstGeom prst="rect">
            <a:avLst/>
          </a:prstGeom>
          <a:noFill/>
          <a:ln>
            <a:solidFill>
              <a:srgbClr val="0000FF"/>
            </a:solidFill>
          </a:ln>
        </p:spPr>
        <p:txBody>
          <a:bodyPr wrap="none" rtlCol="0">
            <a:spAutoFit/>
          </a:bodyPr>
          <a:lstStyle/>
          <a:p>
            <a:r>
              <a:rPr lang="en-US" b="1" dirty="0" smtClean="0">
                <a:solidFill>
                  <a:srgbClr val="0000FF"/>
                </a:solidFill>
                <a:latin typeface="Times New Roman" pitchFamily="18" charset="0"/>
                <a:cs typeface="Times New Roman" pitchFamily="18" charset="0"/>
              </a:rPr>
              <a:t>Matthew 22:36-40</a:t>
            </a:r>
            <a:endParaRPr lang="en-US"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934206"/>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i="1" dirty="0" smtClean="0">
                <a:solidFill>
                  <a:srgbClr val="FFFF00"/>
                </a:solidFill>
                <a:latin typeface="Times New Roman" pitchFamily="18" charset="0"/>
                <a:cs typeface="Times New Roman" pitchFamily="18" charset="0"/>
              </a:rPr>
              <a:t>Christ came to Magnify the Law </a:t>
            </a:r>
            <a:br>
              <a:rPr lang="en-US" sz="2800" b="1" i="1" dirty="0" smtClean="0">
                <a:solidFill>
                  <a:srgbClr val="FFFF00"/>
                </a:solidFill>
                <a:latin typeface="Times New Roman" pitchFamily="18" charset="0"/>
                <a:cs typeface="Times New Roman" pitchFamily="18" charset="0"/>
              </a:rPr>
            </a:br>
            <a:r>
              <a:rPr lang="en-US" sz="2800" b="1" i="1" dirty="0" smtClean="0">
                <a:solidFill>
                  <a:srgbClr val="FFFF00"/>
                </a:solidFill>
                <a:latin typeface="Times New Roman" pitchFamily="18" charset="0"/>
                <a:cs typeface="Times New Roman" pitchFamily="18" charset="0"/>
              </a:rPr>
              <a:t>and make it Honorable</a:t>
            </a:r>
          </a:p>
          <a:p>
            <a:pPr algn="ctr"/>
            <a:endParaRPr lang="en-US" sz="1100" dirty="0" smtClean="0">
              <a:latin typeface="Times New Roman" pitchFamily="18" charset="0"/>
              <a:cs typeface="Times New Roman" pitchFamily="18" charset="0"/>
            </a:endParaRPr>
          </a:p>
          <a:p>
            <a:pPr algn="ctr"/>
            <a:r>
              <a:rPr lang="en-US" sz="2400" b="1" dirty="0" smtClean="0">
                <a:solidFill>
                  <a:schemeClr val="tx1"/>
                </a:solidFill>
                <a:latin typeface="Times New Roman" pitchFamily="18" charset="0"/>
                <a:cs typeface="Times New Roman" pitchFamily="18" charset="0"/>
              </a:rPr>
              <a:t>Jesus said unto him, Thou shalt love the Lord thy God with all thy heart, and with all thy soul, and with all thy mind.  This is the first and great commandment. And the second [is] like unto it, Thou shalt love thy neighbour as thyself. </a:t>
            </a:r>
          </a:p>
          <a:p>
            <a:pPr algn="ctr"/>
            <a:r>
              <a:rPr lang="en-US" sz="2400" b="1" dirty="0" smtClean="0">
                <a:solidFill>
                  <a:schemeClr val="tx1"/>
                </a:solidFill>
                <a:latin typeface="Times New Roman" pitchFamily="18" charset="0"/>
                <a:cs typeface="Times New Roman" pitchFamily="18" charset="0"/>
              </a:rPr>
              <a:t>On these two  commandments hang all the law and the prophets.</a:t>
            </a:r>
          </a:p>
          <a:p>
            <a:pPr algn="ctr"/>
            <a:r>
              <a:rPr lang="en-US" sz="24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(Matthew 22:38-40)</a:t>
            </a:r>
          </a:p>
          <a:p>
            <a:pPr algn="ctr"/>
            <a:endParaRPr lang="en-US" sz="800" b="1" dirty="0" smtClean="0">
              <a:solidFill>
                <a:schemeClr val="bg1"/>
              </a:solidFill>
              <a:latin typeface="Times New Roman" pitchFamily="18" charset="0"/>
              <a:cs typeface="Times New Roman" pitchFamily="18" charset="0"/>
            </a:endParaRPr>
          </a:p>
          <a:p>
            <a:pPr algn="ctr"/>
            <a:r>
              <a:rPr lang="en-US" sz="2400" b="1" dirty="0" smtClean="0">
                <a:solidFill>
                  <a:schemeClr val="tx1"/>
                </a:solidFill>
                <a:latin typeface="Times New Roman" pitchFamily="18" charset="0"/>
                <a:cs typeface="Times New Roman" pitchFamily="18" charset="0"/>
              </a:rPr>
              <a:t>This [is] the covenant that I will make with them after those days, saith the Lord, I will put my laws into their hearts, and in their minds will I write them;</a:t>
            </a:r>
          </a:p>
          <a:p>
            <a:pPr algn="ctr">
              <a:lnSpc>
                <a:spcPct val="120000"/>
              </a:lnSpc>
            </a:pPr>
            <a:r>
              <a:rPr lang="en-US" sz="2000" b="1" dirty="0" smtClean="0">
                <a:solidFill>
                  <a:schemeClr val="bg1"/>
                </a:solidFill>
                <a:latin typeface="Times New Roman" pitchFamily="18" charset="0"/>
                <a:cs typeface="Times New Roman" pitchFamily="18" charset="0"/>
              </a:rPr>
              <a:t> (Hebrew  10:16) </a:t>
            </a:r>
          </a:p>
          <a:p>
            <a:pPr algn="ctr">
              <a:lnSpc>
                <a:spcPct val="120000"/>
              </a:lnSpc>
            </a:pPr>
            <a:endParaRPr lang="en-US" sz="800" b="1" dirty="0" smtClean="0">
              <a:solidFill>
                <a:schemeClr val="bg1"/>
              </a:solidFill>
              <a:latin typeface="Times New Roman" pitchFamily="18" charset="0"/>
              <a:cs typeface="Times New Roman" pitchFamily="18" charset="0"/>
            </a:endParaRPr>
          </a:p>
          <a:p>
            <a:pPr algn="ctr"/>
            <a:r>
              <a:rPr lang="en-US" sz="2400" b="1" dirty="0" smtClean="0">
                <a:solidFill>
                  <a:schemeClr val="tx1"/>
                </a:solidFill>
                <a:latin typeface="Times New Roman" pitchFamily="18" charset="0"/>
                <a:cs typeface="Times New Roman" pitchFamily="18" charset="0"/>
              </a:rPr>
              <a:t>For this [is] the covenant that I will make with the house of Israel after those days, saith the Lord; I will put my laws into their mind, and write them in their hearts: and I will be to them a God, and they shall be to me a people:</a:t>
            </a:r>
          </a:p>
          <a:p>
            <a:pPr algn="ctr">
              <a:lnSpc>
                <a:spcPct val="120000"/>
              </a:lnSpc>
            </a:pPr>
            <a:r>
              <a:rPr lang="en-US" sz="2000" b="1" dirty="0" smtClean="0">
                <a:solidFill>
                  <a:schemeClr val="bg1"/>
                </a:solidFill>
                <a:latin typeface="Times New Roman" pitchFamily="18" charset="0"/>
                <a:cs typeface="Times New Roman" pitchFamily="18" charset="0"/>
              </a:rPr>
              <a:t>(Hebrew 8:10)</a:t>
            </a:r>
          </a:p>
        </p:txBody>
      </p:sp>
      <p:sp>
        <p:nvSpPr>
          <p:cNvPr id="4" name="Rectangle 3"/>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86800" y="0"/>
            <a:ext cx="457200" cy="365125"/>
          </a:xfrm>
        </p:spPr>
        <p:txBody>
          <a:bodyPr/>
          <a:lstStyle/>
          <a:p>
            <a:pPr algn="ctr"/>
            <a:fld id="{877F9B8C-32C4-43F2-99B4-FFD195B4A4EB}" type="slidenum">
              <a:rPr lang="en-US" sz="16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28</a:t>
            </a:fld>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381000" y="3733800"/>
            <a:ext cx="8382000" cy="26670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Christ is the Sternum in our Tabernacle </a:t>
            </a:r>
          </a:p>
          <a:p>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I Am the Way The Truth And The  Life</a:t>
            </a:r>
          </a:p>
          <a:p>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And the government shall be</a:t>
            </a:r>
          </a:p>
          <a:p>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upon his shoulder  </a:t>
            </a: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(Isaiah 9:6 Margin)</a:t>
            </a:r>
            <a:endParaRPr lang="en-US" sz="24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7391400" y="5105400"/>
            <a:ext cx="1181100" cy="1123950"/>
          </a:xfrm>
          <a:prstGeom prst="rect">
            <a:avLst/>
          </a:prstGeom>
          <a:noFill/>
          <a:ln w="9525">
            <a:solidFill>
              <a:srgbClr val="6600FF"/>
            </a:solidFill>
            <a:miter lim="800000"/>
            <a:headEnd/>
            <a:tailEnd/>
          </a:ln>
        </p:spPr>
      </p:pic>
      <p:sp>
        <p:nvSpPr>
          <p:cNvPr id="9" name="Rectangle 8"/>
          <p:cNvSpPr/>
          <p:nvPr/>
        </p:nvSpPr>
        <p:spPr>
          <a:xfrm>
            <a:off x="381000" y="304800"/>
            <a:ext cx="8229600" cy="2985433"/>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r>
              <a:rPr lang="en-US" sz="3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Week:</a:t>
            </a:r>
          </a:p>
          <a:p>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 The Third Temple</a:t>
            </a: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 Series 3</a:t>
            </a: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The Skeleton System Part 2</a:t>
            </a:r>
            <a:endParaRPr lang="en-US" sz="3600"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6800" y="0"/>
            <a:ext cx="457200" cy="365125"/>
          </a:xfrm>
        </p:spPr>
        <p:txBody>
          <a:bodyPr/>
          <a:lstStyle/>
          <a:p>
            <a:pPr algn="ctr"/>
            <a:fld id="{877F9B8C-32C4-43F2-99B4-FFD195B4A4EB}" type="slidenum">
              <a:rPr lang="en-US" sz="1800" b="1" smtClean="0">
                <a:solidFill>
                  <a:schemeClr val="tx1"/>
                </a:solidFill>
                <a:latin typeface="Times New Roman" pitchFamily="18" charset="0"/>
                <a:cs typeface="Times New Roman" pitchFamily="18" charset="0"/>
              </a:rPr>
              <a:pPr algn="ctr"/>
              <a:t>3</a:t>
            </a:fld>
            <a:endParaRPr lang="en-US" sz="1800" b="1" dirty="0">
              <a:solidFill>
                <a:schemeClr val="tx1"/>
              </a:solidFill>
              <a:latin typeface="Times New Roman" pitchFamily="18" charset="0"/>
              <a:cs typeface="Times New Roman" pitchFamily="18" charset="0"/>
            </a:endParaRPr>
          </a:p>
        </p:txBody>
      </p:sp>
      <p:sp>
        <p:nvSpPr>
          <p:cNvPr id="3" name="Rectangle 2"/>
          <p:cNvSpPr/>
          <p:nvPr/>
        </p:nvSpPr>
        <p:spPr>
          <a:xfrm>
            <a:off x="838200" y="914400"/>
            <a:ext cx="7620000" cy="5257800"/>
          </a:xfrm>
          <a:prstGeom prst="rect">
            <a:avLst/>
          </a:prstGeom>
          <a:solidFill>
            <a:schemeClr val="tx1"/>
          </a:solidFill>
          <a:ln>
            <a:solidFill>
              <a:srgbClr val="170C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3" name="Rectangle 1"/>
          <p:cNvSpPr>
            <a:spLocks noChangeArrowheads="1"/>
          </p:cNvSpPr>
          <p:nvPr/>
        </p:nvSpPr>
        <p:spPr bwMode="auto">
          <a:xfrm>
            <a:off x="1524000" y="1446313"/>
            <a:ext cx="6248400" cy="403187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787900" algn="l"/>
              </a:tabLst>
            </a:pP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fontAlgn="base">
              <a:spcBef>
                <a:spcPct val="0"/>
              </a:spcBef>
              <a:spcAft>
                <a:spcPct val="0"/>
              </a:spcAft>
              <a:tabLst>
                <a:tab pos="4787900" algn="l"/>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Deuteronomy 33:</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18-19 </a:t>
            </a: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endPar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algn="ctr" fontAlgn="base">
              <a:spcBef>
                <a:spcPct val="0"/>
              </a:spcBef>
              <a:spcAft>
                <a:spcPct val="0"/>
              </a:spcAft>
              <a:tabLst>
                <a:tab pos="4787900" algn="l"/>
              </a:tabLst>
            </a:pP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Margin…….</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Issachar, in thy tents</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fontAlgn="base">
              <a:spcBef>
                <a:spcPct val="0"/>
              </a:spcBef>
              <a:spcAft>
                <a:spcPct val="0"/>
              </a:spcAft>
              <a:tabLst>
                <a:tab pos="4787900" algn="l"/>
              </a:tabLs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They shall call the people unto the mountain; there they shall offer sacrifices of righteousness: for they shall suck [of] the abundance of the seas, and [of] treasures hid in the sand.  </a:t>
            </a:r>
          </a:p>
          <a:p>
            <a:pPr lvl="0" algn="ctr" fontAlgn="base">
              <a:spcBef>
                <a:spcPct val="0"/>
              </a:spcBef>
              <a:spcAft>
                <a:spcPct val="0"/>
              </a:spcAft>
              <a:tabLst>
                <a:tab pos="4787900" algn="l"/>
              </a:tabLst>
            </a:pPr>
            <a:endParaRPr lang="en-US"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fontAlgn="base">
              <a:spcBef>
                <a:spcPct val="0"/>
              </a:spcBef>
              <a:spcAft>
                <a:spcPct val="0"/>
              </a:spcAft>
              <a:tabLst>
                <a:tab pos="4787900" algn="l"/>
              </a:tabLst>
            </a:pPr>
            <a:r>
              <a:rPr lang="en-US" sz="2400" b="1" dirty="0" smtClean="0">
                <a:latin typeface="Times New Roman" pitchFamily="18" charset="0"/>
                <a:cs typeface="Times New Roman" pitchFamily="18" charset="0"/>
              </a:rPr>
              <a:t>  </a:t>
            </a:r>
            <a:endParaRPr kumimoji="0" lang="en-US" sz="2400" b="1" i="0" u="none" strike="noStrike" cap="none" normalizeH="0" baseline="0" dirty="0" smtClean="0">
              <a:ln>
                <a:noFill/>
              </a:ln>
              <a:solidFill>
                <a:srgbClr val="8063C9"/>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
            <a:ext cx="5181600" cy="584775"/>
          </a:xfrm>
          <a:prstGeom prst="rect">
            <a:avLst/>
          </a:prstGeom>
          <a:ln w="19050"/>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The Skeleton System  </a:t>
            </a:r>
            <a:endParaRPr lang="en-US"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0" y="6172200"/>
            <a:ext cx="5562600" cy="523220"/>
          </a:xfrm>
          <a:prstGeom prst="rect">
            <a:avLst/>
          </a:prstGeom>
        </p:spPr>
        <p:txBody>
          <a:bodyPr wrap="square">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dirty="0"/>
          </a:p>
        </p:txBody>
      </p:sp>
      <p:sp>
        <p:nvSpPr>
          <p:cNvPr id="6" name="Rectangle 5"/>
          <p:cNvSpPr/>
          <p:nvPr/>
        </p:nvSpPr>
        <p:spPr>
          <a:xfrm>
            <a:off x="5410200" y="152400"/>
            <a:ext cx="3505200" cy="3970318"/>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2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SKELENTON SYSTEM DEFINITION</a:t>
            </a:r>
          </a:p>
          <a:p>
            <a:pPr algn="ctr"/>
            <a:endParaRPr lang="en-US" sz="1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framework of the body, consisting of bones and other connective tissues, which protects and supports the body tissues and internal organs.</a:t>
            </a:r>
            <a:endParaRPr lang="en-US"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8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152400" y="6400800"/>
            <a:ext cx="8763000" cy="304801"/>
          </a:xfrm>
          <a:prstGeom prst="rect">
            <a:avLst/>
          </a:prstGeom>
          <a:solidFill>
            <a:schemeClr val="tx1"/>
          </a:solidFill>
          <a:ln w="28575">
            <a:solidFill>
              <a:srgbClr val="8063C9"/>
            </a:solidFill>
          </a:ln>
        </p:spPr>
        <p:txBody>
          <a:bodyPr wrap="square">
            <a:spAutoFit/>
          </a:bodyPr>
          <a:lstStyle/>
          <a:p>
            <a:pPr algn="ctr"/>
            <a:r>
              <a:rPr lang="en-US" sz="1400" b="1" dirty="0" smtClean="0">
                <a:latin typeface="Times New Roman" pitchFamily="18" charset="0"/>
                <a:cs typeface="Times New Roman" pitchFamily="18" charset="0"/>
              </a:rPr>
              <a:t>l</a:t>
            </a:r>
            <a:endParaRPr lang="en-US" sz="1400" b="1"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a:xfrm>
            <a:off x="8915400" y="0"/>
            <a:ext cx="228600" cy="365125"/>
          </a:xfrm>
        </p:spPr>
        <p:txBody>
          <a:bodyPr/>
          <a:lstStyle/>
          <a:p>
            <a:pPr algn="ctr"/>
            <a:fld id="{877F9B8C-32C4-43F2-99B4-FFD195B4A4EB}" type="slidenum">
              <a:rPr lang="en-US" sz="20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a:t>
            </a:fld>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yui_3_3_0_1_1370495675622622" descr="http://web.jc-schools.net/herndona/files/2010/09/05_06Figurea-L.jpg">
            <a:hlinkClick r:id="rId2" tgtFrame="&quot;_blank&quot;"/>
          </p:cNvPr>
          <p:cNvPicPr/>
          <p:nvPr/>
        </p:nvPicPr>
        <p:blipFill>
          <a:blip r:embed="rId3" cstate="print"/>
          <a:srcRect/>
          <a:stretch>
            <a:fillRect/>
          </a:stretch>
        </p:blipFill>
        <p:spPr bwMode="auto">
          <a:xfrm>
            <a:off x="152400" y="838200"/>
            <a:ext cx="5181600" cy="5486400"/>
          </a:xfrm>
          <a:prstGeom prst="rect">
            <a:avLst/>
          </a:prstGeom>
          <a:solidFill>
            <a:schemeClr val="bg1"/>
          </a:solidFill>
          <a:ln w="28575">
            <a:solidFill>
              <a:srgbClr val="6600CC"/>
            </a:solidFill>
            <a:miter lim="800000"/>
            <a:headEnd/>
            <a:tailEnd/>
          </a:ln>
        </p:spPr>
      </p:pic>
      <p:pic>
        <p:nvPicPr>
          <p:cNvPr id="12" name="Picture 11" descr="http://ts4.mm.bing.net/th?id=I.4726320383919007&amp;pid=15.1"/>
          <p:cNvPicPr/>
          <p:nvPr/>
        </p:nvPicPr>
        <p:blipFill>
          <a:blip r:embed="rId4" cstate="print">
            <a:lum bright="10000" contrast="10000"/>
          </a:blip>
          <a:srcRect/>
          <a:stretch>
            <a:fillRect/>
          </a:stretch>
        </p:blipFill>
        <p:spPr bwMode="auto">
          <a:xfrm>
            <a:off x="5410200" y="4191000"/>
            <a:ext cx="3505200" cy="2133600"/>
          </a:xfrm>
          <a:prstGeom prst="rect">
            <a:avLst/>
          </a:prstGeom>
          <a:solidFill>
            <a:schemeClr val="bg1"/>
          </a:solidFill>
          <a:ln w="28575">
            <a:solidFill>
              <a:srgbClr val="6600CC"/>
            </a:solid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ui_3_5_1_5_1366006724012_681" descr="http://www.dominianni.com/wp-content/uploads/2012/11/Alex_Grey-Skeletal_System1.jpg"/>
          <p:cNvPicPr/>
          <p:nvPr/>
        </p:nvPicPr>
        <p:blipFill>
          <a:blip r:embed="rId2" cstate="print"/>
          <a:srcRect l="8620" r="12069" b="5888"/>
          <a:stretch>
            <a:fillRect/>
          </a:stretch>
        </p:blipFill>
        <p:spPr bwMode="auto">
          <a:xfrm>
            <a:off x="0" y="1143000"/>
            <a:ext cx="4572000" cy="5334000"/>
          </a:xfrm>
          <a:prstGeom prst="rect">
            <a:avLst/>
          </a:prstGeom>
          <a:noFill/>
          <a:ln w="28575">
            <a:solidFill>
              <a:srgbClr val="893BC3"/>
            </a:solidFill>
            <a:miter lim="800000"/>
            <a:headEnd/>
            <a:tailEnd/>
          </a:ln>
        </p:spPr>
      </p:pic>
      <p:pic>
        <p:nvPicPr>
          <p:cNvPr id="5" name="Picture 2" descr="http://www.finaltrump.com/wp-content/uploads/2009/03/tabernacle-3.gif"/>
          <p:cNvPicPr>
            <a:picLocks noChangeAspect="1" noChangeArrowheads="1"/>
          </p:cNvPicPr>
          <p:nvPr/>
        </p:nvPicPr>
        <p:blipFill>
          <a:blip r:embed="rId3" cstate="print"/>
          <a:srcRect/>
          <a:stretch>
            <a:fillRect/>
          </a:stretch>
        </p:blipFill>
        <p:spPr bwMode="auto">
          <a:xfrm>
            <a:off x="4572000" y="1143000"/>
            <a:ext cx="4572000" cy="5334000"/>
          </a:xfrm>
          <a:prstGeom prst="rect">
            <a:avLst/>
          </a:prstGeom>
          <a:noFill/>
          <a:ln w="28575">
            <a:solidFill>
              <a:srgbClr val="893BC3"/>
            </a:solidFill>
          </a:ln>
        </p:spPr>
      </p:pic>
      <p:sp>
        <p:nvSpPr>
          <p:cNvPr id="6" name="TextBox 5"/>
          <p:cNvSpPr txBox="1"/>
          <p:nvPr/>
        </p:nvSpPr>
        <p:spPr>
          <a:xfrm>
            <a:off x="1219200" y="1371600"/>
            <a:ext cx="2362200" cy="1200329"/>
          </a:xfrm>
          <a:prstGeom prst="rect">
            <a:avLst/>
          </a:prstGeom>
          <a:noFill/>
          <a:ln w="28575">
            <a:solidFill>
              <a:schemeClr val="tx1"/>
            </a:solidFill>
          </a:ln>
        </p:spPr>
        <p:txBody>
          <a:bodyPr wrap="square" rtlCol="0">
            <a:spAutoFit/>
          </a:bodyPr>
          <a:lstStyle/>
          <a:p>
            <a:r>
              <a:rPr lang="en-US" dirty="0" smtClean="0">
                <a:solidFill>
                  <a:schemeClr val="bg1"/>
                </a:solidFill>
              </a:rPr>
              <a:t>L</a:t>
            </a:r>
          </a:p>
          <a:p>
            <a:r>
              <a:rPr lang="en-US" dirty="0" smtClean="0">
                <a:solidFill>
                  <a:schemeClr val="bg1"/>
                </a:solidFill>
              </a:rPr>
              <a:t>L</a:t>
            </a:r>
            <a:endParaRPr lang="en-US" dirty="0">
              <a:solidFill>
                <a:schemeClr val="bg1"/>
              </a:solidFill>
            </a:endParaRPr>
          </a:p>
          <a:p>
            <a:r>
              <a:rPr lang="en-US" dirty="0" smtClean="0">
                <a:solidFill>
                  <a:schemeClr val="bg1"/>
                </a:solidFill>
              </a:rPr>
              <a:t>L</a:t>
            </a:r>
          </a:p>
          <a:p>
            <a:r>
              <a:rPr lang="en-US" dirty="0" smtClean="0">
                <a:solidFill>
                  <a:schemeClr val="bg1"/>
                </a:solidFill>
              </a:rPr>
              <a:t>L</a:t>
            </a:r>
            <a:endParaRPr lang="en-US" dirty="0">
              <a:solidFill>
                <a:schemeClr val="bg1"/>
              </a:solidFill>
            </a:endParaRPr>
          </a:p>
        </p:txBody>
      </p:sp>
      <p:sp>
        <p:nvSpPr>
          <p:cNvPr id="7" name="TextBox 6"/>
          <p:cNvSpPr txBox="1"/>
          <p:nvPr/>
        </p:nvSpPr>
        <p:spPr>
          <a:xfrm>
            <a:off x="1219200" y="2590800"/>
            <a:ext cx="2362200" cy="1138773"/>
          </a:xfrm>
          <a:prstGeom prst="rect">
            <a:avLst/>
          </a:prstGeom>
          <a:noFill/>
          <a:ln w="28575">
            <a:solidFill>
              <a:schemeClr val="tx1"/>
            </a:solidFill>
          </a:ln>
        </p:spPr>
        <p:txBody>
          <a:bodyPr wrap="square" rtlCol="0">
            <a:spAutoFit/>
          </a:bodyPr>
          <a:lstStyle/>
          <a:p>
            <a:r>
              <a:rPr lang="en-US" dirty="0" smtClean="0">
                <a:solidFill>
                  <a:schemeClr val="bg1"/>
                </a:solidFill>
              </a:rPr>
              <a:t>    L</a:t>
            </a:r>
          </a:p>
          <a:p>
            <a:r>
              <a:rPr lang="en-US" sz="1400" dirty="0" smtClean="0">
                <a:solidFill>
                  <a:schemeClr val="bg1"/>
                </a:solidFill>
                <a:latin typeface="Times New Roman" pitchFamily="18" charset="0"/>
                <a:cs typeface="Times New Roman" pitchFamily="18" charset="0"/>
              </a:rPr>
              <a:t>    L</a:t>
            </a:r>
            <a:endParaRPr lang="en-US" sz="1400" dirty="0">
              <a:solidFill>
                <a:schemeClr val="bg1"/>
              </a:solidFill>
              <a:latin typeface="Times New Roman" pitchFamily="18" charset="0"/>
              <a:cs typeface="Times New Roman" pitchFamily="18" charset="0"/>
            </a:endParaRPr>
          </a:p>
          <a:p>
            <a:r>
              <a:rPr lang="en-US" dirty="0" smtClean="0">
                <a:solidFill>
                  <a:schemeClr val="bg1"/>
                </a:solidFill>
              </a:rPr>
              <a:t>   L</a:t>
            </a:r>
          </a:p>
          <a:p>
            <a:r>
              <a:rPr lang="en-US" dirty="0" smtClean="0">
                <a:solidFill>
                  <a:schemeClr val="bg1"/>
                </a:solidFill>
              </a:rPr>
              <a:t>   L</a:t>
            </a:r>
            <a:endParaRPr lang="en-US" dirty="0">
              <a:solidFill>
                <a:schemeClr val="bg1"/>
              </a:solidFill>
            </a:endParaRPr>
          </a:p>
        </p:txBody>
      </p:sp>
      <p:sp>
        <p:nvSpPr>
          <p:cNvPr id="8" name="TextBox 7"/>
          <p:cNvSpPr txBox="1"/>
          <p:nvPr/>
        </p:nvSpPr>
        <p:spPr>
          <a:xfrm>
            <a:off x="1219200" y="3733800"/>
            <a:ext cx="2362200" cy="2585323"/>
          </a:xfrm>
          <a:prstGeom prst="rect">
            <a:avLst/>
          </a:prstGeom>
          <a:noFill/>
          <a:ln w="28575">
            <a:solidFill>
              <a:schemeClr val="tx1"/>
            </a:solidFill>
          </a:ln>
        </p:spPr>
        <p:txBody>
          <a:bodyPr wrap="square" rtlCol="0">
            <a:spAutoFit/>
          </a:bodyPr>
          <a:lstStyle/>
          <a:p>
            <a:r>
              <a:rPr lang="en-US" dirty="0" smtClean="0">
                <a:solidFill>
                  <a:srgbClr val="000000"/>
                </a:solidFill>
                <a:latin typeface="Times New Roman" pitchFamily="18" charset="0"/>
                <a:cs typeface="Times New Roman" pitchFamily="18" charset="0"/>
              </a:rPr>
              <a:t>L</a:t>
            </a:r>
          </a:p>
          <a:p>
            <a:r>
              <a:rPr lang="en-US" dirty="0" smtClean="0">
                <a:solidFill>
                  <a:srgbClr val="000000"/>
                </a:solidFill>
                <a:latin typeface="Times New Roman" pitchFamily="18" charset="0"/>
                <a:cs typeface="Times New Roman" pitchFamily="18" charset="0"/>
              </a:rPr>
              <a:t>L</a:t>
            </a:r>
            <a:endParaRPr lang="en-US" dirty="0">
              <a:solidFill>
                <a:srgbClr val="000000"/>
              </a:solidFill>
              <a:latin typeface="Times New Roman" pitchFamily="18" charset="0"/>
              <a:cs typeface="Times New Roman" pitchFamily="18" charset="0"/>
            </a:endParaRPr>
          </a:p>
          <a:p>
            <a:r>
              <a:rPr lang="en-US" dirty="0" smtClean="0">
                <a:solidFill>
                  <a:srgbClr val="000000"/>
                </a:solidFill>
                <a:latin typeface="Times New Roman" pitchFamily="18" charset="0"/>
                <a:cs typeface="Times New Roman" pitchFamily="18" charset="0"/>
              </a:rPr>
              <a:t>L</a:t>
            </a:r>
          </a:p>
          <a:p>
            <a:r>
              <a:rPr lang="en-US" dirty="0" smtClean="0">
                <a:solidFill>
                  <a:srgbClr val="000000"/>
                </a:solidFill>
                <a:latin typeface="Times New Roman" pitchFamily="18" charset="0"/>
                <a:cs typeface="Times New Roman" pitchFamily="18" charset="0"/>
              </a:rPr>
              <a:t>L</a:t>
            </a:r>
            <a:endParaRPr lang="en-US" dirty="0">
              <a:solidFill>
                <a:srgbClr val="000000"/>
              </a:solidFill>
              <a:latin typeface="Times New Roman" pitchFamily="18" charset="0"/>
              <a:cs typeface="Times New Roman" pitchFamily="18" charset="0"/>
            </a:endParaRPr>
          </a:p>
          <a:p>
            <a:r>
              <a:rPr lang="en-US" dirty="0" smtClean="0">
                <a:solidFill>
                  <a:srgbClr val="000000"/>
                </a:solidFill>
                <a:latin typeface="Times New Roman" pitchFamily="18" charset="0"/>
                <a:cs typeface="Times New Roman" pitchFamily="18" charset="0"/>
              </a:rPr>
              <a:t>L</a:t>
            </a:r>
          </a:p>
          <a:p>
            <a:r>
              <a:rPr lang="en-US" dirty="0" smtClean="0">
                <a:solidFill>
                  <a:srgbClr val="000000"/>
                </a:solidFill>
                <a:latin typeface="Times New Roman" pitchFamily="18" charset="0"/>
                <a:cs typeface="Times New Roman" pitchFamily="18" charset="0"/>
              </a:rPr>
              <a:t>L</a:t>
            </a:r>
            <a:endParaRPr lang="en-US" dirty="0">
              <a:solidFill>
                <a:srgbClr val="000000"/>
              </a:solidFill>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L</a:t>
            </a:r>
          </a:p>
          <a:p>
            <a:r>
              <a:rPr lang="en-US" dirty="0" smtClean="0">
                <a:solidFill>
                  <a:schemeClr val="bg1"/>
                </a:solidFill>
                <a:latin typeface="Times New Roman" pitchFamily="18" charset="0"/>
                <a:cs typeface="Times New Roman" pitchFamily="18" charset="0"/>
              </a:rPr>
              <a:t>L</a:t>
            </a:r>
          </a:p>
          <a:p>
            <a:r>
              <a:rPr lang="en-US" dirty="0" smtClean="0">
                <a:solidFill>
                  <a:schemeClr val="bg1"/>
                </a:solidFill>
                <a:latin typeface="Times New Roman" pitchFamily="18" charset="0"/>
                <a:cs typeface="Times New Roman" pitchFamily="18" charset="0"/>
              </a:rPr>
              <a:t>L</a:t>
            </a:r>
            <a:endParaRPr lang="en-US" dirty="0">
              <a:solidFill>
                <a:schemeClr val="bg1"/>
              </a:solidFill>
              <a:latin typeface="Times New Roman" pitchFamily="18" charset="0"/>
              <a:cs typeface="Times New Roman" pitchFamily="18" charset="0"/>
            </a:endParaRPr>
          </a:p>
        </p:txBody>
      </p:sp>
      <p:sp>
        <p:nvSpPr>
          <p:cNvPr id="9" name="Text Placeholder 5"/>
          <p:cNvSpPr txBox="1">
            <a:spLocks/>
          </p:cNvSpPr>
          <p:nvPr/>
        </p:nvSpPr>
        <p:spPr>
          <a:xfrm>
            <a:off x="0" y="685800"/>
            <a:ext cx="4572000" cy="457200"/>
          </a:xfrm>
          <a:prstGeom prst="rect">
            <a:avLst/>
          </a:prstGeom>
          <a:solidFill>
            <a:schemeClr val="bg1"/>
          </a:solidFill>
          <a:ln w="28575">
            <a:solidFill>
              <a:srgbClr val="893BC3"/>
            </a:solidFill>
          </a:ln>
        </p:spPr>
        <p:style>
          <a:lnRef idx="2">
            <a:schemeClr val="accent5"/>
          </a:lnRef>
          <a:fillRef idx="1">
            <a:schemeClr val="lt1"/>
          </a:fillRef>
          <a:effectRef idx="0">
            <a:schemeClr val="accent5"/>
          </a:effectRef>
          <a:fontRef idx="minor">
            <a:schemeClr val="dk1"/>
          </a:fontRef>
        </p:style>
        <p:txBody>
          <a:bodyPr vert="horz" lIns="91440" tIns="45720" rIns="91440" bIns="45720" anchor="b">
            <a:noAutofit/>
          </a:bodyPr>
          <a:lstStyle/>
          <a:p>
            <a:pPr marL="0" marR="0" lvl="0" indent="0" algn="ctr" defTabSz="914400" rtl="0" eaLnBrk="1" fontAlgn="auto" latinLnBrk="0" hangingPunct="1">
              <a:lnSpc>
                <a:spcPct val="100000"/>
              </a:lnSpc>
              <a:spcBef>
                <a:spcPts val="0"/>
              </a:spcBef>
              <a:spcAft>
                <a:spcPts val="0"/>
              </a:spcAft>
              <a:buClr>
                <a:schemeClr val="accent2"/>
              </a:buClr>
              <a:buSzPct val="85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ANTI-TYPE</a:t>
            </a:r>
            <a:r>
              <a:rPr kumimoji="0" lang="en-US" sz="2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en-US" sz="26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0" name="Text Placeholder 5"/>
          <p:cNvSpPr txBox="1">
            <a:spLocks/>
          </p:cNvSpPr>
          <p:nvPr/>
        </p:nvSpPr>
        <p:spPr>
          <a:xfrm>
            <a:off x="4572000" y="685800"/>
            <a:ext cx="4572000" cy="457200"/>
          </a:xfrm>
          <a:prstGeom prst="rect">
            <a:avLst/>
          </a:prstGeom>
          <a:solidFill>
            <a:schemeClr val="bg1"/>
          </a:solidFill>
          <a:ln w="28575">
            <a:solidFill>
              <a:srgbClr val="893BC3"/>
            </a:solidFill>
          </a:ln>
        </p:spPr>
        <p:style>
          <a:lnRef idx="2">
            <a:schemeClr val="accent5"/>
          </a:lnRef>
          <a:fillRef idx="1">
            <a:schemeClr val="lt1"/>
          </a:fillRef>
          <a:effectRef idx="0">
            <a:schemeClr val="accent5"/>
          </a:effectRef>
          <a:fontRef idx="minor">
            <a:schemeClr val="dk1"/>
          </a:fontRef>
        </p:style>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MEETS TYPE </a:t>
            </a:r>
            <a:endParaRPr kumimoji="0" lang="en-US" sz="24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1" name="TextBox 10"/>
          <p:cNvSpPr txBox="1"/>
          <p:nvPr/>
        </p:nvSpPr>
        <p:spPr>
          <a:xfrm>
            <a:off x="0" y="0"/>
            <a:ext cx="9144000" cy="646331"/>
          </a:xfrm>
          <a:prstGeom prst="rect">
            <a:avLst/>
          </a:prstGeom>
          <a:solidFill>
            <a:schemeClr val="tx1"/>
          </a:solidFill>
          <a:ln w="28575">
            <a:solidFill>
              <a:srgbClr val="6600CC"/>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0"/>
              </a:spcBef>
              <a:defRPr/>
            </a:pPr>
            <a:r>
              <a:rPr lang="en-US" sz="3600" b="1" spc="-100" dirty="0">
                <a:ln w="3200">
                  <a:solidFill>
                    <a:schemeClr val="bg2">
                      <a:shade val="75000"/>
                      <a:alpha val="25000"/>
                    </a:schemeClr>
                  </a:solidFill>
                  <a:prstDash val="solid"/>
                  <a:round/>
                </a:ln>
                <a:solidFill>
                  <a:srgbClr val="6600CC"/>
                </a:solidFill>
                <a:latin typeface="Times New Roman" pitchFamily="18" charset="0"/>
                <a:cs typeface="Times New Roman" pitchFamily="18" charset="0"/>
              </a:rPr>
              <a:t>Our Earthly </a:t>
            </a:r>
            <a:r>
              <a:rPr lang="en-US" sz="3600" b="1" spc="-100" dirty="0" smtClean="0">
                <a:ln w="3200">
                  <a:solidFill>
                    <a:schemeClr val="bg2">
                      <a:shade val="75000"/>
                      <a:alpha val="25000"/>
                    </a:schemeClr>
                  </a:solidFill>
                  <a:prstDash val="solid"/>
                  <a:round/>
                </a:ln>
                <a:solidFill>
                  <a:srgbClr val="6600CC"/>
                </a:solidFill>
                <a:latin typeface="Times New Roman" pitchFamily="18" charset="0"/>
                <a:cs typeface="Times New Roman" pitchFamily="18" charset="0"/>
              </a:rPr>
              <a:t>Tabernacle </a:t>
            </a:r>
            <a:endParaRPr lang="en-US" sz="3600" b="1" spc="-100" dirty="0">
              <a:ln w="3200">
                <a:solidFill>
                  <a:schemeClr val="bg2">
                    <a:shade val="75000"/>
                    <a:alpha val="25000"/>
                  </a:schemeClr>
                </a:solidFill>
                <a:prstDash val="solid"/>
                <a:round/>
              </a:ln>
              <a:solidFill>
                <a:srgbClr val="6600CC"/>
              </a:solidFill>
              <a:latin typeface="Times New Roman" pitchFamily="18" charset="0"/>
              <a:cs typeface="Times New Roman" pitchFamily="18" charset="0"/>
            </a:endParaRPr>
          </a:p>
        </p:txBody>
      </p:sp>
      <p:sp>
        <p:nvSpPr>
          <p:cNvPr id="12" name="Right Arrow 11"/>
          <p:cNvSpPr/>
          <p:nvPr/>
        </p:nvSpPr>
        <p:spPr>
          <a:xfrm>
            <a:off x="0" y="1676400"/>
            <a:ext cx="1295400" cy="762000"/>
          </a:xfrm>
          <a:prstGeom prst="rightArrow">
            <a:avLst/>
          </a:prstGeom>
          <a:ln>
            <a:solidFill>
              <a:srgbClr val="893BC3"/>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b="1" dirty="0" smtClean="0">
                <a:solidFill>
                  <a:srgbClr val="893BC3"/>
                </a:solidFill>
                <a:latin typeface="Times New Roman" pitchFamily="18" charset="0"/>
                <a:cs typeface="Times New Roman" pitchFamily="18" charset="0"/>
              </a:rPr>
              <a:t>The Most Holy</a:t>
            </a:r>
            <a:endParaRPr lang="en-US" sz="1100" b="1" dirty="0">
              <a:solidFill>
                <a:srgbClr val="893BC3"/>
              </a:solidFill>
              <a:latin typeface="Times New Roman" pitchFamily="18" charset="0"/>
              <a:cs typeface="Times New Roman" pitchFamily="18" charset="0"/>
            </a:endParaRPr>
          </a:p>
        </p:txBody>
      </p:sp>
      <p:sp>
        <p:nvSpPr>
          <p:cNvPr id="13" name="Right Arrow 12"/>
          <p:cNvSpPr/>
          <p:nvPr/>
        </p:nvSpPr>
        <p:spPr>
          <a:xfrm>
            <a:off x="0" y="2743200"/>
            <a:ext cx="1295400" cy="685800"/>
          </a:xfrm>
          <a:prstGeom prst="rightArrow">
            <a:avLst/>
          </a:prstGeom>
          <a:ln>
            <a:solidFill>
              <a:srgbClr val="0000F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smtClean="0">
                <a:solidFill>
                  <a:srgbClr val="0000FF"/>
                </a:solidFill>
                <a:latin typeface="Times New Roman" pitchFamily="18" charset="0"/>
                <a:cs typeface="Times New Roman" pitchFamily="18" charset="0"/>
              </a:rPr>
              <a:t> </a:t>
            </a:r>
            <a:r>
              <a:rPr lang="en-US" sz="1200" b="1" dirty="0" smtClean="0">
                <a:solidFill>
                  <a:srgbClr val="0000FF"/>
                </a:solidFill>
                <a:latin typeface="Times New Roman" pitchFamily="18" charset="0"/>
                <a:cs typeface="Times New Roman" pitchFamily="18" charset="0"/>
              </a:rPr>
              <a:t>Holy Place</a:t>
            </a:r>
            <a:endParaRPr lang="en-US" sz="1200" b="1" dirty="0">
              <a:solidFill>
                <a:srgbClr val="0000FF"/>
              </a:solidFill>
              <a:latin typeface="Times New Roman" pitchFamily="18" charset="0"/>
              <a:cs typeface="Times New Roman" pitchFamily="18" charset="0"/>
            </a:endParaRPr>
          </a:p>
        </p:txBody>
      </p:sp>
      <p:sp>
        <p:nvSpPr>
          <p:cNvPr id="14" name="Right Arrow 13"/>
          <p:cNvSpPr/>
          <p:nvPr/>
        </p:nvSpPr>
        <p:spPr>
          <a:xfrm>
            <a:off x="0" y="4495800"/>
            <a:ext cx="1447800" cy="838200"/>
          </a:xfrm>
          <a:prstGeom prst="rightArrow">
            <a:avLst>
              <a:gd name="adj1" fmla="val 38889"/>
              <a:gd name="adj2" fmla="val 5000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dirty="0" smtClean="0">
                <a:solidFill>
                  <a:srgbClr val="C00000"/>
                </a:solidFill>
                <a:latin typeface="Times New Roman" pitchFamily="18" charset="0"/>
                <a:cs typeface="Times New Roman" pitchFamily="18" charset="0"/>
              </a:rPr>
              <a:t>The Court Yard</a:t>
            </a:r>
            <a:endParaRPr lang="en-US" sz="1200" b="1" dirty="0">
              <a:solidFill>
                <a:srgbClr val="C00000"/>
              </a:solidFill>
              <a:latin typeface="Times New Roman" pitchFamily="18" charset="0"/>
              <a:cs typeface="Times New Roman" pitchFamily="18" charset="0"/>
            </a:endParaRPr>
          </a:p>
        </p:txBody>
      </p:sp>
      <p:sp>
        <p:nvSpPr>
          <p:cNvPr id="15" name="TextBox 14"/>
          <p:cNvSpPr txBox="1"/>
          <p:nvPr/>
        </p:nvSpPr>
        <p:spPr>
          <a:xfrm>
            <a:off x="6248400" y="1981200"/>
            <a:ext cx="1438214" cy="307777"/>
          </a:xfrm>
          <a:prstGeom prst="rect">
            <a:avLst/>
          </a:prstGeom>
          <a:solidFill>
            <a:schemeClr val="tx1"/>
          </a:solidFill>
          <a:ln w="38100">
            <a:solidFill>
              <a:srgbClr val="6600FF"/>
            </a:solidFill>
          </a:ln>
        </p:spPr>
        <p:txBody>
          <a:bodyPr wrap="none" rtlCol="0">
            <a:spAutoFit/>
          </a:bodyPr>
          <a:lstStyle/>
          <a:p>
            <a:r>
              <a:rPr lang="en-US" sz="1400" dirty="0" smtClean="0">
                <a:solidFill>
                  <a:srgbClr val="6600FF"/>
                </a:solidFill>
                <a:latin typeface="Times New Roman" pitchFamily="18" charset="0"/>
                <a:cs typeface="Times New Roman" pitchFamily="18" charset="0"/>
              </a:rPr>
              <a:t>Most Holy  Place</a:t>
            </a:r>
            <a:endParaRPr lang="en-US" sz="1400" dirty="0">
              <a:solidFill>
                <a:srgbClr val="6600FF"/>
              </a:solidFill>
              <a:latin typeface="Times New Roman" pitchFamily="18" charset="0"/>
              <a:cs typeface="Times New Roman" pitchFamily="18" charset="0"/>
            </a:endParaRPr>
          </a:p>
        </p:txBody>
      </p:sp>
      <p:sp>
        <p:nvSpPr>
          <p:cNvPr id="16" name="TextBox 15"/>
          <p:cNvSpPr txBox="1"/>
          <p:nvPr/>
        </p:nvSpPr>
        <p:spPr>
          <a:xfrm>
            <a:off x="6019800" y="3048000"/>
            <a:ext cx="1371600" cy="307777"/>
          </a:xfrm>
          <a:prstGeom prst="rect">
            <a:avLst/>
          </a:prstGeom>
          <a:solidFill>
            <a:schemeClr val="tx1"/>
          </a:solidFill>
          <a:ln w="38100">
            <a:solidFill>
              <a:srgbClr val="0000FF"/>
            </a:solidFill>
          </a:ln>
        </p:spPr>
        <p:txBody>
          <a:bodyPr wrap="square" rtlCol="0">
            <a:spAutoFit/>
          </a:bodyPr>
          <a:lstStyle/>
          <a:p>
            <a:pPr algn="ctr"/>
            <a:r>
              <a:rPr lang="en-US" sz="1400" dirty="0" smtClean="0">
                <a:solidFill>
                  <a:srgbClr val="0000FF"/>
                </a:solidFill>
                <a:latin typeface="Times New Roman" pitchFamily="18" charset="0"/>
                <a:cs typeface="Times New Roman" pitchFamily="18" charset="0"/>
              </a:rPr>
              <a:t>Holy  Place</a:t>
            </a:r>
            <a:endParaRPr lang="en-US" sz="1400" dirty="0">
              <a:solidFill>
                <a:srgbClr val="0000FF"/>
              </a:solidFill>
              <a:latin typeface="Times New Roman" pitchFamily="18" charset="0"/>
              <a:cs typeface="Times New Roman" pitchFamily="18" charset="0"/>
            </a:endParaRPr>
          </a:p>
        </p:txBody>
      </p:sp>
      <p:sp>
        <p:nvSpPr>
          <p:cNvPr id="18" name="TextBox 17"/>
          <p:cNvSpPr txBox="1"/>
          <p:nvPr/>
        </p:nvSpPr>
        <p:spPr>
          <a:xfrm>
            <a:off x="6705600" y="4648200"/>
            <a:ext cx="1143000" cy="307777"/>
          </a:xfrm>
          <a:prstGeom prst="rect">
            <a:avLst/>
          </a:prstGeom>
          <a:solidFill>
            <a:schemeClr val="tx1"/>
          </a:solidFill>
          <a:ln w="38100">
            <a:solidFill>
              <a:srgbClr val="FF0000"/>
            </a:solidFill>
          </a:ln>
        </p:spPr>
        <p:txBody>
          <a:bodyPr wrap="square" rtlCol="0">
            <a:spAutoFit/>
          </a:bodyPr>
          <a:lstStyle/>
          <a:p>
            <a:pPr algn="ctr"/>
            <a:r>
              <a:rPr lang="en-US" sz="1400" dirty="0" smtClean="0">
                <a:solidFill>
                  <a:srgbClr val="C00000"/>
                </a:solidFill>
                <a:latin typeface="Times New Roman" pitchFamily="18" charset="0"/>
                <a:cs typeface="Times New Roman" pitchFamily="18" charset="0"/>
              </a:rPr>
              <a:t>Court Yard</a:t>
            </a:r>
            <a:endParaRPr lang="en-US" sz="1400" dirty="0">
              <a:solidFill>
                <a:srgbClr val="C00000"/>
              </a:solidFill>
              <a:latin typeface="Times New Roman" pitchFamily="18" charset="0"/>
              <a:cs typeface="Times New Roman" pitchFamily="18" charset="0"/>
            </a:endParaRPr>
          </a:p>
        </p:txBody>
      </p:sp>
      <p:sp>
        <p:nvSpPr>
          <p:cNvPr id="20" name="TextBox 19"/>
          <p:cNvSpPr txBox="1"/>
          <p:nvPr/>
        </p:nvSpPr>
        <p:spPr>
          <a:xfrm>
            <a:off x="0" y="6488668"/>
            <a:ext cx="9144000" cy="369332"/>
          </a:xfrm>
          <a:prstGeom prst="rect">
            <a:avLst/>
          </a:prstGeom>
          <a:solidFill>
            <a:schemeClr val="tx1"/>
          </a:solidFill>
          <a:ln w="28575">
            <a:solidFill>
              <a:srgbClr val="893BC3"/>
            </a:solidFill>
          </a:ln>
        </p:spPr>
        <p:txBody>
          <a:bodyPr wrap="square" rtlCol="0">
            <a:spAutoFit/>
          </a:bodyPr>
          <a:lstStyle/>
          <a:p>
            <a:pPr algn="ctr"/>
            <a:r>
              <a:rPr lang="en-US" b="1" dirty="0" smtClean="0">
                <a:solidFill>
                  <a:srgbClr val="6600CC"/>
                </a:solidFill>
                <a:latin typeface="Times New Roman" pitchFamily="18" charset="0"/>
                <a:cs typeface="Times New Roman" pitchFamily="18" charset="0"/>
              </a:rPr>
              <a:t>The Frame of our Body</a:t>
            </a:r>
            <a:endParaRPr lang="en-US" b="1" dirty="0">
              <a:solidFill>
                <a:srgbClr val="6600CC"/>
              </a:solidFill>
              <a:latin typeface="Times New Roman" pitchFamily="18" charset="0"/>
              <a:cs typeface="Times New Roman" pitchFamily="18" charset="0"/>
            </a:endParaRPr>
          </a:p>
        </p:txBody>
      </p:sp>
      <p:sp>
        <p:nvSpPr>
          <p:cNvPr id="17" name="Rectangle 16"/>
          <p:cNvSpPr/>
          <p:nvPr/>
        </p:nvSpPr>
        <p:spPr>
          <a:xfrm>
            <a:off x="8786210" y="0"/>
            <a:ext cx="300082" cy="369332"/>
          </a:xfrm>
          <a:prstGeom prst="rect">
            <a:avLst/>
          </a:prstGeom>
        </p:spPr>
        <p:txBody>
          <a:bodyPr wrap="none">
            <a:spAutoFit/>
          </a:bodyPr>
          <a:lstStyle/>
          <a:p>
            <a:pPr algn="ctr"/>
            <a:fld id="{877F9B8C-32C4-43F2-99B4-FFD195B4A4EB}" type="slidenum">
              <a:rPr lang="en-US" b="1" smtClean="0">
                <a:solidFill>
                  <a:srgbClr val="0000FF"/>
                </a:solidFill>
                <a:latin typeface="Times New Roman" pitchFamily="18" charset="0"/>
                <a:cs typeface="Times New Roman" pitchFamily="18" charset="0"/>
              </a:rPr>
              <a:pPr algn="ctr"/>
              <a:t>5</a:t>
            </a:fld>
            <a:endParaRPr lang="en-US" dirty="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endParaRPr kumimoji="0" lang="en-US" sz="1400" b="1" i="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fontAlgn="base">
              <a:spcBef>
                <a:spcPct val="0"/>
              </a:spcBef>
              <a:spcAft>
                <a:spcPct val="0"/>
              </a:spcAft>
            </a:pPr>
            <a:r>
              <a:rPr kumimoji="0" lang="en-US" sz="3600" b="1" i="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Preserve the Body Temple</a:t>
            </a:r>
            <a:endParaRPr kumimoji="0" lang="en-US" sz="3600" b="1" i="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8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Know ye not that ye are the temple of God, and that the </a:t>
            </a:r>
          </a:p>
          <a:p>
            <a:pPr lvl="0" algn="ctr" eaLnBrk="0" fontAlgn="base" hangingPunct="0">
              <a:spcBef>
                <a:spcPct val="0"/>
              </a:spcBef>
              <a:spcAft>
                <a:spcPct val="0"/>
              </a:spcAft>
            </a:pPr>
            <a:r>
              <a:rPr kumimoji="0" lang="en-US" sz="28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Spirit of God dwelleth in you? </a:t>
            </a:r>
            <a:endParaRPr kumimoji="0" lang="en-US" sz="28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000" b="1" i="1" u="none" strike="noStrike" cap="none" normalizeH="0" baseline="0" dirty="0" smtClean="0">
                <a:ln>
                  <a:noFill/>
                </a:ln>
                <a:solidFill>
                  <a:srgbClr val="000000"/>
                </a:solidFill>
                <a:latin typeface="Times New Roman" pitchFamily="18" charset="0"/>
                <a:ea typeface="Calibri" pitchFamily="34" charset="0"/>
                <a:cs typeface="Times New Roman" pitchFamily="18" charset="0"/>
              </a:rPr>
              <a:t>1 Corinthians 3:16</a:t>
            </a:r>
          </a:p>
          <a:p>
            <a:pPr lvl="0" algn="ctr" eaLnBrk="0" fontAlgn="base" hangingPunct="0">
              <a:spcBef>
                <a:spcPct val="0"/>
              </a:spcBef>
              <a:spcAft>
                <a:spcPct val="0"/>
              </a:spcAft>
            </a:pPr>
            <a:endParaRPr kumimoji="0" lang="en-US" sz="800" b="0" i="0" u="none" strike="noStrike" cap="none" normalizeH="0" baseline="0" dirty="0" smtClean="0">
              <a:ln>
                <a:noFill/>
              </a:ln>
              <a:solidFill>
                <a:srgbClr val="000000"/>
              </a:solidFill>
              <a:latin typeface="Times New Roman" pitchFamily="18" charset="0"/>
              <a:cs typeface="Times New Roman" pitchFamily="18" charset="0"/>
            </a:endParaRPr>
          </a:p>
          <a:p>
            <a:pPr lvl="0" algn="ctr" eaLnBrk="0" fontAlgn="base" hangingPunct="0">
              <a:spcBef>
                <a:spcPct val="0"/>
              </a:spcBef>
              <a:spcAft>
                <a:spcPct val="0"/>
              </a:spcAft>
            </a:pPr>
            <a:endParaRPr kumimoji="0" lang="en-US" sz="800" b="0" i="0" u="none" strike="noStrike" cap="none" normalizeH="0" baseline="0" dirty="0" smtClean="0">
              <a:ln>
                <a:noFill/>
              </a:ln>
              <a:solidFill>
                <a:srgbClr val="000000"/>
              </a:solidFill>
              <a:latin typeface="Times New Roman" pitchFamily="18" charset="0"/>
              <a:cs typeface="Times New Roman" pitchFamily="18"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rgbClr val="000000"/>
                </a:solidFill>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God has given you a habitation to care for and preserve in the best condition for His service and glory. Your bodies are not your own. . . . "Know ye not that ye are the temple of God, and that the Spirit of God dwelleth in you?“</a:t>
            </a:r>
          </a:p>
          <a:p>
            <a:pPr lvl="0" algn="ctr" eaLnBrk="0" fontAlgn="base" hangingPunct="0">
              <a:spcBef>
                <a:spcPct val="0"/>
              </a:spcBef>
              <a:spcAft>
                <a:spcPct val="0"/>
              </a:spcAf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Health is a blessing of which few appreciate the value. . . . Life is a holy trust, which God alone can enable us to keep, and to use to His glory. But He who formed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wonderful structure of the body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will take special care to keep it in order if men do not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work at cross-purposes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with Him. Every talent entrusted to us He will help us to improve and use in accordance to the will of the Giver.   </a:t>
            </a:r>
          </a:p>
          <a:p>
            <a:pPr lvl="0" algn="ctr" eaLnBrk="0" fontAlgn="base" hangingPunct="0">
              <a:spcBef>
                <a:spcPct val="0"/>
              </a:spcBef>
              <a:spcAft>
                <a:spcPct val="0"/>
              </a:spcAf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Youth is the time to establish good habits, to correct wrong ones already contracted, to gain and to hold the power of self-control, and to lay the plan, and accustom one's self to the practice of ordering all the acts of life with reference to the will of God.</a:t>
            </a:r>
          </a:p>
        </p:txBody>
      </p:sp>
      <p:sp>
        <p:nvSpPr>
          <p:cNvPr id="3" name="Rectangle 2"/>
          <p:cNvSpPr/>
          <p:nvPr/>
        </p:nvSpPr>
        <p:spPr>
          <a:xfrm>
            <a:off x="878621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17"/>
            <a:ext cx="9144000" cy="6863417"/>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algn="ctr"/>
            <a:r>
              <a:rPr kumimoji="0" lang="en-US" sz="24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The sacred temple of the body </a:t>
            </a: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must be kept pure and uncontaminated, that God's Holy Spirit may dwell therein. </a:t>
            </a:r>
          </a:p>
          <a:p>
            <a:pPr algn="ct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We need to guard faithfully the Lord's property, for any abuse of our powers shortens the time that our lives could be used for the glory of God. Bear in mind that we must consecrate all-</a:t>
            </a:r>
            <a:r>
              <a:rPr kumimoji="0" lang="en-US" sz="24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-soul, body, and spirit-- to God</a:t>
            </a: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All is His purchased possession, and must be used intelligently, to the end that we may preserve the talent of life. </a:t>
            </a:r>
          </a:p>
          <a:p>
            <a:pPr algn="ct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By properly using our powers to their fullest extent in the most useful employment, by </a:t>
            </a:r>
            <a:r>
              <a:rPr kumimoji="0" lang="en-US" sz="24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keeping every organ in health, </a:t>
            </a: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by so </a:t>
            </a:r>
            <a:r>
              <a:rPr kumimoji="0" lang="en-US" sz="2400" b="1"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preserving every organ that mind, sinew, and muscle shall work harmoniously</a:t>
            </a: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we may do the most precious service for God.   </a:t>
            </a:r>
          </a:p>
          <a:p>
            <a:pPr algn="ctr"/>
            <a:endParaRPr kumimoji="0" lang="en-US" sz="2000" i="0" u="none" strike="noStrike" cap="none" normalizeH="0" baseline="0" dirty="0" smtClean="0">
              <a:ln>
                <a:noFill/>
              </a:ln>
              <a:solidFill>
                <a:schemeClr val="tx1"/>
              </a:solidFill>
              <a:latin typeface="Times New Roman" pitchFamily="18" charset="0"/>
              <a:ea typeface="Calibri" pitchFamily="34" charset="0"/>
              <a:cs typeface="Times New Roman" pitchFamily="18" charset="0"/>
            </a:endParaRPr>
          </a:p>
          <a:p>
            <a:pPr algn="ct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When we do all we can on our part to have health, then may we expect that the blessed results will follow, and we can ask God in faith to bless our efforts for the preservation of health.</a:t>
            </a:r>
          </a:p>
          <a:p>
            <a:pPr algn="ctr"/>
            <a:r>
              <a:rPr kumimoji="0" lang="en-US" sz="2000" b="1" i="1" u="none" strike="noStrike" cap="none" normalizeH="0" baseline="0" dirty="0" smtClean="0">
                <a:ln>
                  <a:noFill/>
                </a:ln>
                <a:solidFill>
                  <a:srgbClr val="000000"/>
                </a:solidFill>
                <a:latin typeface="Times New Roman" pitchFamily="18" charset="0"/>
                <a:ea typeface="Calibri" pitchFamily="34" charset="0"/>
                <a:cs typeface="Times New Roman" pitchFamily="18" charset="0"/>
              </a:rPr>
              <a:t>{ML- Ministry of Healing  134.1 – 134.6}</a:t>
            </a:r>
          </a:p>
          <a:p>
            <a:pPr algn="ctr"/>
            <a:endParaRPr kumimoji="0" lang="en-US" sz="2000" b="1" i="1" u="none" strike="noStrike" cap="none" normalizeH="0" baseline="0" dirty="0" smtClean="0">
              <a:ln>
                <a:noFill/>
              </a:ln>
              <a:solidFill>
                <a:srgbClr val="000000"/>
              </a:solidFill>
              <a:latin typeface="Times New Roman" pitchFamily="18" charset="0"/>
              <a:ea typeface="Calibri" pitchFamily="34" charset="0"/>
              <a:cs typeface="Times New Roman" pitchFamily="18" charset="0"/>
            </a:endParaRPr>
          </a:p>
          <a:p>
            <a:pPr algn="ctr"/>
            <a:endParaRPr lang="en-US" sz="2000" dirty="0">
              <a:latin typeface="Times New Roman" pitchFamily="18" charset="0"/>
              <a:cs typeface="Times New Roman" pitchFamily="18" charset="0"/>
            </a:endParaRPr>
          </a:p>
        </p:txBody>
      </p:sp>
      <p:sp>
        <p:nvSpPr>
          <p:cNvPr id="3" name="Rectangle 2"/>
          <p:cNvSpPr/>
          <p:nvPr/>
        </p:nvSpPr>
        <p:spPr>
          <a:xfrm>
            <a:off x="878621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Frame of our Human Body </a:t>
            </a:r>
            <a:endParaRPr lang="en-US" sz="32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609601"/>
            <a:ext cx="9144000" cy="6248400"/>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1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It is truth enshrined in the soul that makes one a man of God. </a:t>
            </a:r>
          </a:p>
          <a:p>
            <a:pPr algn="ctr"/>
            <a:r>
              <a:rPr lang="en-US" sz="2000" b="1" dirty="0" smtClean="0">
                <a:solidFill>
                  <a:schemeClr val="bg1">
                    <a:lumMod val="85000"/>
                    <a:lumOff val="15000"/>
                  </a:schemeClr>
                </a:solidFill>
                <a:latin typeface="Times New Roman" pitchFamily="18" charset="0"/>
                <a:cs typeface="Times New Roman" pitchFamily="18" charset="0"/>
              </a:rPr>
              <a:t>{Our Father Cares 92.1}</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Those who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understand physiology and hygiene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will, in their ministerial labor, find it a means whereby they may enlighten others in regard to the proper and intelligent treatment of the physical, mental, and moral powers. Therefore those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who are preparing for the ministry should make a diligent study of the human organism, that they may know how to care for the body,</a:t>
            </a: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not by means of drugs, but from nature's own laboratory.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Lord will bless those who make every effort to keep themselves free from disease, and lead others to regard as sacred the health of the body as well as of the soul.</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{Review and Herald, January 14, 1902 par. 7}</a:t>
            </a:r>
          </a:p>
          <a:p>
            <a:pPr algn="ctr"/>
            <a:endParaRPr lang="en-US" sz="800" b="1" dirty="0" smtClean="0">
              <a:solidFill>
                <a:srgbClr val="7030A0"/>
              </a:solidFill>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“Know ye not that ye are the temple of God, and that the Spirit of God dwelleth in you? If any man defile the temple of God, him shall God destroy; for the temple of God is holy, which temple ye are.”</a:t>
            </a:r>
          </a:p>
          <a:p>
            <a:pPr algn="ct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Corinthians 3:16, 17).  {Ed-Education 36.3}</a:t>
            </a:r>
          </a:p>
          <a:p>
            <a:pPr algn="ctr"/>
            <a:endParaRPr lang="en-US" sz="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78621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64263"/>
            <a:ext cx="9144000" cy="6986528"/>
          </a:xfrm>
          <a:prstGeom prst="rect">
            <a:avLst/>
          </a:prstGeom>
          <a:ln>
            <a:solidFill>
              <a:schemeClr val="tx1"/>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(Ephesians 2:21-22)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1" u="none" strike="noStrike" cap="none" normalizeH="0" baseline="0" dirty="0" smtClean="0">
              <a:ln>
                <a:noFill/>
              </a:ln>
              <a:solidFill>
                <a:schemeClr val="tx1"/>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1" u="none" strike="noStrike" cap="none" normalizeH="0" baseline="0" dirty="0" smtClean="0">
              <a:ln>
                <a:noFill/>
              </a:ln>
              <a:solidFill>
                <a:schemeClr val="tx1"/>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In whom all </a:t>
            </a:r>
            <a:r>
              <a:rPr kumimoji="0" lang="en-US" sz="24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the building fitly framed together groweth unto an holy temple in the Lord</a:t>
            </a:r>
            <a:r>
              <a:rPr kumimoji="0" lang="en-US" sz="2400" b="0"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In </a:t>
            </a:r>
            <a:r>
              <a:rPr kumimoji="0" lang="en-US" sz="24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whom ye also are builded together for an habitation of God through the Spirit</a:t>
            </a: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The 206 bones</a:t>
            </a:r>
            <a:r>
              <a:rPr kumimoji="0" lang="en-US" sz="24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of the adult human body make up a working whole called the Skeleton, or skeletal system. Together, the bones of the skeleton perform many important functions, some of which shall be mentioned in details on </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(slide#4).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To summarize, the skeletal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SzTx/>
              <a:buFont typeface="Wingdings" pitchFamily="2" charset="2"/>
              <a:buChar char="Ø"/>
              <a:tabLst/>
            </a:pP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1. Provides support for the body</a:t>
            </a:r>
            <a:endParaRPr kumimoji="0" lang="en-US" sz="2000" b="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SzTx/>
              <a:buFont typeface="Wingdings" pitchFamily="2" charset="2"/>
              <a:buChar char="Ø"/>
              <a:tabLst/>
            </a:pP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2. Provides for movement, with individual bones serving as points of attachment 	for the skeletal muscles and acting as levers against which muscles </a:t>
            </a:r>
            <a:r>
              <a:rPr kumimoji="0" lang="en-US" sz="2000" b="1" i="0" u="sng" strike="noStrike" cap="none" normalizeH="0" baseline="0" dirty="0" smtClean="0">
                <a:ln>
                  <a:noFill/>
                </a:ln>
                <a:solidFill>
                  <a:schemeClr val="tx1"/>
                </a:solidFill>
                <a:latin typeface="Times New Roman" pitchFamily="18" charset="0"/>
                <a:ea typeface="Calibri" pitchFamily="34" charset="0"/>
                <a:cs typeface="Times New Roman" pitchFamily="18" charset="0"/>
              </a:rPr>
              <a:t>(</a:t>
            </a:r>
            <a:r>
              <a:rPr kumimoji="0" lang="en-US" sz="20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priest)</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can pull;</a:t>
            </a:r>
            <a:endParaRPr kumimoji="0" lang="en-US" sz="2000" b="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SzTx/>
              <a:buFont typeface="Wingdings" pitchFamily="2" charset="2"/>
              <a:buChar char="Ø"/>
              <a:tabLst/>
            </a:pP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3. Protects delicate internal structures such as the brain </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a:t>
            </a:r>
            <a:r>
              <a:rPr kumimoji="0" lang="en-US" sz="20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the ark),</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heart</a:t>
            </a:r>
          </a:p>
          <a:p>
            <a:pPr marL="0" marR="0" lvl="0" indent="0" algn="l" defTabSz="914400" rtl="0" eaLnBrk="0" fontAlgn="base" latinLnBrk="0" hangingPunct="0">
              <a:lnSpc>
                <a:spcPct val="100000"/>
              </a:lnSpc>
              <a:spcBef>
                <a:spcPct val="0"/>
              </a:spcBef>
              <a:spcAft>
                <a:spcPct val="0"/>
              </a:spcAft>
              <a:buSzTx/>
              <a:tabLst/>
            </a:pP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(Table of showbread</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lungs </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a:t>
            </a:r>
            <a:r>
              <a:rPr kumimoji="0" lang="en-US" sz="20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Candlestick)</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rgbClr val="FFFF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SzTx/>
              <a:buFont typeface="Wingdings" pitchFamily="2" charset="2"/>
              <a:buChar char="Ø"/>
              <a:tabLst/>
            </a:pPr>
            <a:r>
              <a:rPr lang="en-US" sz="2000" b="1" dirty="0">
                <a:solidFill>
                  <a:schemeClr val="tx1"/>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4. Gives rise to new red </a:t>
            </a:r>
            <a:r>
              <a:rPr kumimoji="0" lang="en-US" sz="20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(believer through the blood) </a:t>
            </a: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and white blood </a:t>
            </a:r>
            <a:r>
              <a:rPr kumimoji="0" lang="en-US" sz="20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(martyrs</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cells in its marrow, and</a:t>
            </a:r>
            <a:endParaRPr kumimoji="0" lang="en-US" sz="2000" b="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SzTx/>
              <a:buFont typeface="Wingdings" pitchFamily="2" charset="2"/>
              <a:buChar char="Ø"/>
              <a:tabLst/>
            </a:pP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5. Acts as a storehouse for minerals such as calcium and phosphorus</a:t>
            </a:r>
          </a:p>
          <a:p>
            <a:pPr marL="0" marR="0" lvl="0" indent="0" algn="l" defTabSz="914400" rtl="0" eaLnBrk="0" fontAlgn="base" latinLnBrk="0" hangingPunct="0">
              <a:lnSpc>
                <a:spcPct val="100000"/>
              </a:lnSpc>
              <a:spcBef>
                <a:spcPct val="0"/>
              </a:spcBef>
              <a:spcAft>
                <a:spcPct val="0"/>
              </a:spcAft>
              <a:buSzTx/>
              <a:tabLst/>
            </a:pPr>
            <a:r>
              <a:rPr kumimoji="0" lang="en-US" sz="20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latin typeface="Times New Roman" pitchFamily="18" charset="0"/>
                <a:ea typeface="Calibri" pitchFamily="34" charset="0"/>
                <a:cs typeface="Times New Roman" pitchFamily="18" charset="0"/>
              </a:rPr>
              <a:t>(co-dependent nutrients affecting bone health)</a:t>
            </a:r>
          </a:p>
          <a:p>
            <a:pPr marL="0" marR="0" lvl="0" indent="0" algn="l" defTabSz="914400" rtl="0" eaLnBrk="0" fontAlgn="base" latinLnBrk="0" hangingPunct="0">
              <a:lnSpc>
                <a:spcPct val="100000"/>
              </a:lnSpc>
              <a:spcBef>
                <a:spcPct val="0"/>
              </a:spcBef>
              <a:spcAft>
                <a:spcPct val="0"/>
              </a:spcAft>
              <a:buSzTx/>
              <a:tabLst/>
            </a:pPr>
            <a:endParaRPr kumimoji="0" lang="en-US" sz="2000" b="0" i="0" u="none" strike="noStrike" cap="none" normalizeH="0" baseline="0" dirty="0" smtClean="0">
              <a:ln>
                <a:noFill/>
              </a:ln>
              <a:solidFill>
                <a:srgbClr val="FFFF00"/>
              </a:solidFill>
              <a:latin typeface="Times New Roman" pitchFamily="18" charset="0"/>
              <a:cs typeface="Times New Roman" pitchFamily="18" charset="0"/>
            </a:endParaRPr>
          </a:p>
        </p:txBody>
      </p:sp>
      <p:sp>
        <p:nvSpPr>
          <p:cNvPr id="4" name="Rectangle 3"/>
          <p:cNvSpPr/>
          <p:nvPr/>
        </p:nvSpPr>
        <p:spPr>
          <a:xfrm>
            <a:off x="878621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9</a:t>
            </a:fld>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1823</TotalTime>
  <Words>3968</Words>
  <Application>Microsoft Office PowerPoint</Application>
  <PresentationFormat>On-screen Show (4:3)</PresentationFormat>
  <Paragraphs>327</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Rosa E Charles</dc:creator>
  <cp:lastModifiedBy>Joel Shofar</cp:lastModifiedBy>
  <cp:revision>41</cp:revision>
  <dcterms:created xsi:type="dcterms:W3CDTF">2014-01-12T17:52:02Z</dcterms:created>
  <dcterms:modified xsi:type="dcterms:W3CDTF">2014-02-11T19:34:34Z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