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3"/>
  </p:notesMasterIdLst>
  <p:sldIdLst>
    <p:sldId id="257" r:id="rId2"/>
    <p:sldId id="322" r:id="rId3"/>
    <p:sldId id="323" r:id="rId4"/>
    <p:sldId id="280" r:id="rId5"/>
    <p:sldId id="278" r:id="rId6"/>
    <p:sldId id="317" r:id="rId7"/>
    <p:sldId id="309" r:id="rId8"/>
    <p:sldId id="283" r:id="rId9"/>
    <p:sldId id="313" r:id="rId10"/>
    <p:sldId id="316" r:id="rId11"/>
    <p:sldId id="302" r:id="rId12"/>
    <p:sldId id="314" r:id="rId13"/>
    <p:sldId id="276" r:id="rId14"/>
    <p:sldId id="312" r:id="rId15"/>
    <p:sldId id="311" r:id="rId16"/>
    <p:sldId id="307" r:id="rId17"/>
    <p:sldId id="279" r:id="rId18"/>
    <p:sldId id="310" r:id="rId19"/>
    <p:sldId id="315" r:id="rId20"/>
    <p:sldId id="319" r:id="rId21"/>
    <p:sldId id="320" r:id="rId22"/>
    <p:sldId id="308" r:id="rId23"/>
    <p:sldId id="291" r:id="rId24"/>
    <p:sldId id="294" r:id="rId25"/>
    <p:sldId id="295" r:id="rId26"/>
    <p:sldId id="321" r:id="rId27"/>
    <p:sldId id="297" r:id="rId28"/>
    <p:sldId id="298" r:id="rId29"/>
    <p:sldId id="318" r:id="rId30"/>
    <p:sldId id="300" r:id="rId31"/>
    <p:sldId id="30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B48900"/>
    <a:srgbClr val="0000FF"/>
    <a:srgbClr val="9900FF"/>
    <a:srgbClr val="FF9999"/>
    <a:srgbClr val="FF99CC"/>
    <a:srgbClr val="6600FF"/>
    <a:srgbClr val="893BC3"/>
    <a:srgbClr val="6600CC"/>
    <a:srgbClr val="9148C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56DC5A-6561-4BDA-AB1E-F4A93284669D}" type="datetimeFigureOut">
              <a:rPr lang="en-US" smtClean="0"/>
              <a:pPr/>
              <a:t>2/11/2014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0EEBB4-23C1-4E8E-9DEF-54C58D6AE64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Header Placeholder 4"/>
          <p:cNvSpPr>
            <a:spLocks noGrp="1"/>
          </p:cNvSpPr>
          <p:nvPr>
            <p:ph type="hdr" sz="quarter" idx="1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869652B-1EED-4607-A9E6-78F56E901FFB}" type="datetimeFigureOut">
              <a:rPr lang="en-US" smtClean="0"/>
              <a:pPr/>
              <a:t>2/11/2014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1EA3E671-A07F-4C12-ABD3-B5EE94E74AF1}"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69652B-1EED-4607-A9E6-78F56E901FFB}" type="datetimeFigureOut">
              <a:rPr lang="en-US" smtClean="0"/>
              <a:pPr/>
              <a:t>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A3E671-A07F-4C12-ABD3-B5EE94E74AF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69652B-1EED-4607-A9E6-78F56E901FFB}" type="datetimeFigureOut">
              <a:rPr lang="en-US" smtClean="0"/>
              <a:pPr/>
              <a:t>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A3E671-A07F-4C12-ABD3-B5EE94E74AF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69652B-1EED-4607-A9E6-78F56E901FFB}" type="datetimeFigureOut">
              <a:rPr lang="en-US" smtClean="0"/>
              <a:pPr/>
              <a:t>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A3E671-A07F-4C12-ABD3-B5EE94E74AF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869652B-1EED-4607-A9E6-78F56E901FFB}" type="datetimeFigureOut">
              <a:rPr lang="en-US" smtClean="0"/>
              <a:pPr/>
              <a:t>2/11/2014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1EA3E671-A07F-4C12-ABD3-B5EE94E74AF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69652B-1EED-4607-A9E6-78F56E901FFB}" type="datetimeFigureOut">
              <a:rPr lang="en-US" smtClean="0"/>
              <a:pPr/>
              <a:t>2/11/2014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A3E671-A07F-4C12-ABD3-B5EE94E74AF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869652B-1EED-4607-A9E6-78F56E901FFB}" type="datetimeFigureOut">
              <a:rPr lang="en-US" smtClean="0"/>
              <a:pPr/>
              <a:t>2/11/2014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EA3E671-A07F-4C12-ABD3-B5EE94E74AF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869652B-1EED-4607-A9E6-78F56E901FFB}" type="datetimeFigureOut">
              <a:rPr lang="en-US" smtClean="0"/>
              <a:pPr/>
              <a:t>2/11/2014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EA3E671-A07F-4C12-ABD3-B5EE94E74AF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69652B-1EED-4607-A9E6-78F56E901FFB}" type="datetimeFigureOut">
              <a:rPr lang="en-US" smtClean="0"/>
              <a:pPr/>
              <a:t>2/11/2014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EA3E671-A07F-4C12-ABD3-B5EE94E74AF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69652B-1EED-4607-A9E6-78F56E901FFB}" type="datetimeFigureOut">
              <a:rPr lang="en-US" smtClean="0"/>
              <a:pPr/>
              <a:t>2/11/2014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A3E671-A07F-4C12-ABD3-B5EE94E74AF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869652B-1EED-4607-A9E6-78F56E901FFB}" type="datetimeFigureOut">
              <a:rPr lang="en-US" smtClean="0"/>
              <a:pPr/>
              <a:t>2/11/2014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A3E671-A07F-4C12-ABD3-B5EE94E74AF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869652B-1EED-4607-A9E6-78F56E901FFB}" type="datetimeFigureOut">
              <a:rPr lang="en-US" smtClean="0"/>
              <a:pPr/>
              <a:t>2/11/2014</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EA3E671-A07F-4C12-ABD3-B5EE94E74AF1}"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2" Type="http://schemas.openxmlformats.org/officeDocument/2006/relationships/hyperlink" Target="http://www.innerbody.com/image/skelfov.html"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42.jpeg"/><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839200" y="0"/>
            <a:ext cx="304800" cy="365125"/>
          </a:xfrm>
        </p:spPr>
        <p:txBody>
          <a:bodyPr/>
          <a:lstStyle/>
          <a:p>
            <a:pPr algn="ctr"/>
            <a:fld id="{877F9B8C-32C4-43F2-99B4-FFD195B4A4EB}" type="slidenum">
              <a:rPr lang="en-US" sz="1800"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1</a:t>
            </a:fld>
            <a:endParaRPr lang="en-US" sz="1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Subtitle 3"/>
          <p:cNvSpPr>
            <a:spLocks noGrp="1"/>
          </p:cNvSpPr>
          <p:nvPr>
            <p:ph type="subTitle" idx="1"/>
          </p:nvPr>
        </p:nvSpPr>
        <p:spPr>
          <a:xfrm>
            <a:off x="228600" y="228600"/>
            <a:ext cx="8686800" cy="2971800"/>
          </a:xfrm>
          <a:ln>
            <a:solidFill>
              <a:schemeClr val="tx1"/>
            </a:solidFill>
          </a:ln>
        </p:spPr>
        <p:style>
          <a:lnRef idx="0">
            <a:schemeClr val="accent5"/>
          </a:lnRef>
          <a:fillRef idx="3">
            <a:schemeClr val="accent5"/>
          </a:fillRef>
          <a:effectRef idx="3">
            <a:schemeClr val="accent5"/>
          </a:effectRef>
          <a:fontRef idx="minor">
            <a:schemeClr val="lt1"/>
          </a:fontRef>
        </p:style>
        <p:txBody>
          <a:bodyPr>
            <a:normAutofit fontScale="25000" lnSpcReduction="20000"/>
          </a:bodyPr>
          <a:lstStyle/>
          <a:p>
            <a:endParaRPr lang="en-US" sz="1800" b="1" i="1" dirty="0" smtClean="0"/>
          </a:p>
          <a:p>
            <a:r>
              <a:rPr lang="en-US" sz="14400" i="1" dirty="0" smtClean="0">
                <a:effectLst>
                  <a:outerShdw blurRad="38100" dist="38100" dir="2700000" algn="tl">
                    <a:srgbClr val="000000">
                      <a:alpha val="43137"/>
                    </a:srgbClr>
                  </a:outerShdw>
                </a:effectLst>
                <a:latin typeface="Times New Roman" pitchFamily="18" charset="0"/>
                <a:cs typeface="Times New Roman" pitchFamily="18" charset="0"/>
              </a:rPr>
              <a:t>The Sanctuary of our Body</a:t>
            </a:r>
            <a:endParaRPr lang="en-US" sz="14400"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14400" i="1" spc="-150" dirty="0" smtClean="0">
                <a:effectLst>
                  <a:outerShdw blurRad="38100" dist="38100" dir="2700000" algn="tl">
                    <a:srgbClr val="000000">
                      <a:alpha val="43137"/>
                    </a:srgbClr>
                  </a:outerShdw>
                </a:effectLst>
                <a:latin typeface="Times New Roman" pitchFamily="18" charset="0"/>
                <a:cs typeface="Times New Roman" pitchFamily="18" charset="0"/>
              </a:rPr>
              <a:t>THE THIRD TEMPLE</a:t>
            </a:r>
          </a:p>
          <a:p>
            <a:r>
              <a:rPr lang="en-US" sz="14400" i="1" spc="-150" dirty="0" smtClean="0">
                <a:effectLst>
                  <a:outerShdw blurRad="38100" dist="38100" dir="2700000" algn="tl">
                    <a:srgbClr val="000000">
                      <a:alpha val="43137"/>
                    </a:srgbClr>
                  </a:outerShdw>
                </a:effectLst>
                <a:latin typeface="Times New Roman" pitchFamily="18" charset="0"/>
                <a:cs typeface="Times New Roman" pitchFamily="18" charset="0"/>
              </a:rPr>
              <a:t>Series  3  </a:t>
            </a:r>
          </a:p>
          <a:p>
            <a:r>
              <a:rPr lang="en-US" sz="14400" i="1" spc="-150" dirty="0" smtClean="0">
                <a:effectLst>
                  <a:outerShdw blurRad="38100" dist="38100" dir="2700000" algn="tl">
                    <a:srgbClr val="000000">
                      <a:alpha val="43137"/>
                    </a:srgbClr>
                  </a:outerShdw>
                </a:effectLst>
                <a:latin typeface="Times New Roman" pitchFamily="18" charset="0"/>
                <a:cs typeface="Times New Roman" pitchFamily="18" charset="0"/>
              </a:rPr>
              <a:t>The Skeleton  System , Part 2</a:t>
            </a:r>
          </a:p>
          <a:p>
            <a:r>
              <a:rPr lang="en-US" sz="12800" i="1" spc="-150" dirty="0" smtClean="0">
                <a:effectLst>
                  <a:outerShdw blurRad="38100" dist="38100" dir="2700000" algn="tl">
                    <a:srgbClr val="000000">
                      <a:alpha val="43137"/>
                    </a:srgbClr>
                  </a:outerShdw>
                </a:effectLst>
                <a:latin typeface="Times New Roman" pitchFamily="18" charset="0"/>
                <a:cs typeface="Times New Roman" pitchFamily="18" charset="0"/>
              </a:rPr>
              <a:t>By : sister rose</a:t>
            </a:r>
            <a:endParaRPr lang="en-US" sz="12800" b="1" i="1" spc="-150"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b="1" i="1" dirty="0" smtClean="0">
                <a:effectLst>
                  <a:outerShdw blurRad="38100" dist="38100" dir="2700000" algn="tl">
                    <a:srgbClr val="000000">
                      <a:alpha val="43137"/>
                    </a:srgbClr>
                  </a:outerShdw>
                </a:effectLst>
              </a:rPr>
              <a:t> 	</a:t>
            </a:r>
          </a:p>
          <a:p>
            <a:endParaRPr lang="en-US" sz="2400" b="1" i="1" dirty="0" smtClean="0"/>
          </a:p>
          <a:p>
            <a:endParaRPr lang="en-US" b="1" i="1" dirty="0" smtClean="0"/>
          </a:p>
          <a:p>
            <a:endParaRPr lang="en-US" b="1" i="1" dirty="0" smtClean="0"/>
          </a:p>
          <a:p>
            <a:endParaRPr lang="en-US" b="1" dirty="0"/>
          </a:p>
        </p:txBody>
      </p:sp>
      <p:pic>
        <p:nvPicPr>
          <p:cNvPr id="6" name="yui_3_5_1_5_1370386989488_541" descr="http://torahtothetribes.com/wordpress/wp-content/uploads/2011/02/temple-man.jpg"/>
          <p:cNvPicPr/>
          <p:nvPr/>
        </p:nvPicPr>
        <p:blipFill>
          <a:blip r:embed="rId2" cstate="print"/>
          <a:srcRect/>
          <a:stretch>
            <a:fillRect/>
          </a:stretch>
        </p:blipFill>
        <p:spPr bwMode="auto">
          <a:xfrm>
            <a:off x="228600" y="3276600"/>
            <a:ext cx="8686800" cy="3352800"/>
          </a:xfrm>
          <a:prstGeom prst="rect">
            <a:avLst/>
          </a:prstGeom>
          <a:noFill/>
          <a:ln w="38100">
            <a:solidFill>
              <a:srgbClr val="7030A0"/>
            </a:solid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ui_3_5_1_5_1389227902052_599" descr="http://www.biblesearchers.com/hebrews/jewish/messiahtheprincetemple6_files/image020.jpg"/>
          <p:cNvPicPr/>
          <p:nvPr/>
        </p:nvPicPr>
        <p:blipFill>
          <a:blip r:embed="rId2" cstate="print">
            <a:lum bright="20000"/>
          </a:blip>
          <a:srcRect l="6780" t="2500" r="11864" b="13684"/>
          <a:stretch>
            <a:fillRect/>
          </a:stretch>
        </p:blipFill>
        <p:spPr bwMode="auto">
          <a:xfrm>
            <a:off x="381000" y="381000"/>
            <a:ext cx="8382000" cy="6096000"/>
          </a:xfrm>
          <a:prstGeom prst="rect">
            <a:avLst/>
          </a:prstGeom>
          <a:noFill/>
          <a:ln w="28575">
            <a:solidFill>
              <a:schemeClr val="tx1"/>
            </a:solidFill>
            <a:miter lim="800000"/>
            <a:headEnd/>
            <a:tailEnd/>
          </a:ln>
        </p:spPr>
      </p:pic>
      <p:sp>
        <p:nvSpPr>
          <p:cNvPr id="3" name="TextBox 2"/>
          <p:cNvSpPr txBox="1"/>
          <p:nvPr/>
        </p:nvSpPr>
        <p:spPr>
          <a:xfrm>
            <a:off x="0" y="0"/>
            <a:ext cx="9144000" cy="369332"/>
          </a:xfrm>
          <a:prstGeom prst="rect">
            <a:avLst/>
          </a:prstGeom>
          <a:solidFill>
            <a:schemeClr val="accent4">
              <a:lumMod val="60000"/>
              <a:lumOff val="40000"/>
            </a:schemeClr>
          </a:solidFill>
          <a:ln>
            <a:solidFill>
              <a:schemeClr val="tx1"/>
            </a:solidFill>
          </a:ln>
        </p:spPr>
        <p:style>
          <a:lnRef idx="0">
            <a:scrgbClr r="0" g="0" b="0"/>
          </a:lnRef>
          <a:fillRef idx="1002">
            <a:schemeClr val="lt1"/>
          </a:fillRef>
          <a:effectRef idx="0">
            <a:scrgbClr r="0" g="0" b="0"/>
          </a:effectRef>
          <a:fontRef idx="major"/>
        </p:style>
        <p:txBody>
          <a:bodyPr wrap="square" rtlCol="0">
            <a:spAutoFit/>
          </a:bodyPr>
          <a:lstStyle/>
          <a:p>
            <a:endParaRPr lang="en-US" dirty="0"/>
          </a:p>
        </p:txBody>
      </p:sp>
      <p:sp>
        <p:nvSpPr>
          <p:cNvPr id="4" name="TextBox 3"/>
          <p:cNvSpPr txBox="1"/>
          <p:nvPr/>
        </p:nvSpPr>
        <p:spPr>
          <a:xfrm>
            <a:off x="0" y="6488668"/>
            <a:ext cx="9144000" cy="369332"/>
          </a:xfrm>
          <a:prstGeom prst="rect">
            <a:avLst/>
          </a:prstGeom>
          <a:solidFill>
            <a:schemeClr val="accent4">
              <a:lumMod val="60000"/>
              <a:lumOff val="40000"/>
            </a:schemeClr>
          </a:solidFill>
          <a:ln>
            <a:solidFill>
              <a:schemeClr val="tx1"/>
            </a:solidFill>
          </a:ln>
        </p:spPr>
        <p:style>
          <a:lnRef idx="0">
            <a:scrgbClr r="0" g="0" b="0"/>
          </a:lnRef>
          <a:fillRef idx="1002">
            <a:schemeClr val="lt1"/>
          </a:fillRef>
          <a:effectRef idx="0">
            <a:scrgbClr r="0" g="0" b="0"/>
          </a:effectRef>
          <a:fontRef idx="major"/>
        </p:style>
        <p:txBody>
          <a:bodyPr wrap="square" rtlCol="0">
            <a:spAutoFit/>
          </a:bodyPr>
          <a:lstStyle/>
          <a:p>
            <a:endParaRPr lang="en-US" dirty="0"/>
          </a:p>
        </p:txBody>
      </p:sp>
      <p:sp>
        <p:nvSpPr>
          <p:cNvPr id="5" name="TextBox 4"/>
          <p:cNvSpPr txBox="1"/>
          <p:nvPr/>
        </p:nvSpPr>
        <p:spPr>
          <a:xfrm rot="16200000">
            <a:off x="-2852350" y="3244333"/>
            <a:ext cx="6096000" cy="369332"/>
          </a:xfrm>
          <a:prstGeom prst="rect">
            <a:avLst/>
          </a:prstGeom>
          <a:ln>
            <a:solidFill>
              <a:schemeClr val="tx1"/>
            </a:solidFill>
          </a:ln>
        </p:spPr>
        <p:style>
          <a:lnRef idx="0">
            <a:scrgbClr r="0" g="0" b="0"/>
          </a:lnRef>
          <a:fillRef idx="1002">
            <a:schemeClr val="lt1"/>
          </a:fillRef>
          <a:effectRef idx="0">
            <a:scrgbClr r="0" g="0" b="0"/>
          </a:effectRef>
          <a:fontRef idx="major"/>
        </p:style>
        <p:txBody>
          <a:bodyPr wrap="square" rtlCol="0">
            <a:spAutoFit/>
          </a:bodyPr>
          <a:lstStyle/>
          <a:p>
            <a:endParaRPr lang="en-US" dirty="0"/>
          </a:p>
        </p:txBody>
      </p:sp>
      <p:sp>
        <p:nvSpPr>
          <p:cNvPr id="7" name="TextBox 6"/>
          <p:cNvSpPr txBox="1"/>
          <p:nvPr/>
        </p:nvSpPr>
        <p:spPr>
          <a:xfrm rot="16200000">
            <a:off x="5900350" y="3244333"/>
            <a:ext cx="6096000" cy="369332"/>
          </a:xfrm>
          <a:prstGeom prst="rect">
            <a:avLst/>
          </a:prstGeom>
          <a:ln>
            <a:solidFill>
              <a:schemeClr val="tx1"/>
            </a:solidFill>
          </a:ln>
        </p:spPr>
        <p:style>
          <a:lnRef idx="0">
            <a:scrgbClr r="0" g="0" b="0"/>
          </a:lnRef>
          <a:fillRef idx="1002">
            <a:schemeClr val="lt1"/>
          </a:fillRef>
          <a:effectRef idx="0">
            <a:scrgbClr r="0" g="0" b="0"/>
          </a:effectRef>
          <a:fontRef idx="major"/>
        </p:style>
        <p:txBody>
          <a:bodyPr wrap="square" rtlCol="0">
            <a:spAutoFit/>
          </a:bodyPr>
          <a:lstStyle/>
          <a:p>
            <a:endParaRPr lang="en-US" dirty="0"/>
          </a:p>
        </p:txBody>
      </p:sp>
      <p:sp>
        <p:nvSpPr>
          <p:cNvPr id="9" name="Rectangle 8"/>
          <p:cNvSpPr/>
          <p:nvPr/>
        </p:nvSpPr>
        <p:spPr>
          <a:xfrm>
            <a:off x="8786210" y="0"/>
            <a:ext cx="300082" cy="369332"/>
          </a:xfrm>
          <a:prstGeom prst="rect">
            <a:avLst/>
          </a:prstGeom>
        </p:spPr>
        <p:txBody>
          <a:bodyPr wrap="none">
            <a:spAutoFit/>
          </a:bodyPr>
          <a:lstStyle/>
          <a:p>
            <a:pPr algn="ctr"/>
            <a:fld id="{877F9B8C-32C4-43F2-99B4-FFD195B4A4EB}" type="slidenum">
              <a:rPr lang="en-US" b="1" smtClean="0">
                <a:latin typeface="Times New Roman" pitchFamily="18" charset="0"/>
                <a:cs typeface="Times New Roman" pitchFamily="18" charset="0"/>
              </a:rPr>
              <a:pPr algn="ctr"/>
              <a:t>10</a:t>
            </a:fld>
            <a:endParaRPr lang="en-US" dirty="0"/>
          </a:p>
        </p:txBody>
      </p:sp>
      <p:pic>
        <p:nvPicPr>
          <p:cNvPr id="24580" name="Picture 4" descr="Crown of Life - Pictures of Jesus"/>
          <p:cNvPicPr>
            <a:picLocks noChangeAspect="1" noChangeArrowheads="1"/>
          </p:cNvPicPr>
          <p:nvPr/>
        </p:nvPicPr>
        <p:blipFill>
          <a:blip r:embed="rId3" cstate="print"/>
          <a:srcRect l="10345" t="8000" r="10345" b="69333"/>
          <a:stretch>
            <a:fillRect/>
          </a:stretch>
        </p:blipFill>
        <p:spPr bwMode="auto">
          <a:xfrm>
            <a:off x="6324600" y="381000"/>
            <a:ext cx="2438400" cy="2286000"/>
          </a:xfrm>
          <a:prstGeom prst="rect">
            <a:avLst/>
          </a:prstGeom>
          <a:noFill/>
          <a:ln w="28575">
            <a:solidFill>
              <a:srgbClr val="FFFF00"/>
            </a:solidFill>
          </a:ln>
        </p:spPr>
      </p:pic>
      <p:pic>
        <p:nvPicPr>
          <p:cNvPr id="10" name="Picture 2"/>
          <p:cNvPicPr>
            <a:picLocks noChangeAspect="1" noChangeArrowheads="1"/>
          </p:cNvPicPr>
          <p:nvPr/>
        </p:nvPicPr>
        <p:blipFill>
          <a:blip r:embed="rId4" cstate="print"/>
          <a:srcRect l="15385" t="7500" r="17308" b="8750"/>
          <a:stretch>
            <a:fillRect/>
          </a:stretch>
        </p:blipFill>
        <p:spPr bwMode="auto">
          <a:xfrm>
            <a:off x="381000" y="381000"/>
            <a:ext cx="2895600" cy="2286000"/>
          </a:xfrm>
          <a:prstGeom prst="rect">
            <a:avLst/>
          </a:prstGeom>
          <a:noFill/>
          <a:ln w="28575">
            <a:solidFill>
              <a:srgbClr val="FFFF00"/>
            </a:solidFill>
            <a:miter lim="800000"/>
            <a:headEnd/>
            <a:tailEnd/>
          </a:ln>
        </p:spPr>
      </p:pic>
      <p:sp>
        <p:nvSpPr>
          <p:cNvPr id="11" name="TextBox 10"/>
          <p:cNvSpPr txBox="1"/>
          <p:nvPr/>
        </p:nvSpPr>
        <p:spPr>
          <a:xfrm>
            <a:off x="3733800" y="6019800"/>
            <a:ext cx="1978170" cy="369332"/>
          </a:xfrm>
          <a:prstGeom prst="rect">
            <a:avLst/>
          </a:prstGeom>
        </p:spPr>
        <p:style>
          <a:lnRef idx="0">
            <a:schemeClr val="accent5"/>
          </a:lnRef>
          <a:fillRef idx="3">
            <a:schemeClr val="accent5"/>
          </a:fillRef>
          <a:effectRef idx="3">
            <a:schemeClr val="accent5"/>
          </a:effectRef>
          <a:fontRef idx="minor">
            <a:schemeClr val="lt1"/>
          </a:fontRef>
        </p:style>
        <p:txBody>
          <a:bodyPr wrap="none" rtlCol="0">
            <a:spAutoFit/>
          </a:bodyPr>
          <a:lstStyle/>
          <a:p>
            <a:r>
              <a:rPr lang="en-US" b="1" dirty="0" smtClean="0">
                <a:solidFill>
                  <a:srgbClr val="FFFF00"/>
                </a:solidFill>
                <a:latin typeface="Times New Roman" pitchFamily="18" charset="0"/>
                <a:cs typeface="Times New Roman" pitchFamily="18" charset="0"/>
              </a:rPr>
              <a:t>Solomon’s Temple</a:t>
            </a:r>
            <a:endParaRPr lang="en-US" b="1" dirty="0">
              <a:solidFill>
                <a:srgbClr val="FFFF00"/>
              </a:solidFill>
              <a:latin typeface="Times New Roman" pitchFamily="18" charset="0"/>
              <a:cs typeface="Times New Roman" pitchFamily="18" charset="0"/>
            </a:endParaRPr>
          </a:p>
        </p:txBody>
      </p:sp>
      <p:sp>
        <p:nvSpPr>
          <p:cNvPr id="13" name="TextBox 12"/>
          <p:cNvSpPr txBox="1"/>
          <p:nvPr/>
        </p:nvSpPr>
        <p:spPr>
          <a:xfrm>
            <a:off x="609600" y="2743200"/>
            <a:ext cx="2317210"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smtClean="0">
                <a:solidFill>
                  <a:srgbClr val="FFFF00"/>
                </a:solidFill>
                <a:latin typeface="Times New Roman" pitchFamily="18" charset="0"/>
                <a:cs typeface="Times New Roman" pitchFamily="18" charset="0"/>
              </a:rPr>
              <a:t>Moses' Tabernacle</a:t>
            </a:r>
            <a:endParaRPr lang="en-US" b="1" dirty="0">
              <a:solidFill>
                <a:srgbClr val="FFFF00"/>
              </a:solidFill>
              <a:latin typeface="Times New Roman" pitchFamily="18" charset="0"/>
              <a:cs typeface="Times New Roman" pitchFamily="18" charset="0"/>
            </a:endParaRPr>
          </a:p>
        </p:txBody>
      </p:sp>
      <p:sp>
        <p:nvSpPr>
          <p:cNvPr id="14" name="TextBox 13"/>
          <p:cNvSpPr txBox="1"/>
          <p:nvPr/>
        </p:nvSpPr>
        <p:spPr>
          <a:xfrm>
            <a:off x="6477000" y="2743200"/>
            <a:ext cx="2286000" cy="369332"/>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b="1" dirty="0" smtClean="0">
                <a:solidFill>
                  <a:srgbClr val="FFFF00"/>
                </a:solidFill>
                <a:latin typeface="Times New Roman" pitchFamily="18" charset="0"/>
                <a:cs typeface="Times New Roman" pitchFamily="18" charset="0"/>
              </a:rPr>
              <a:t>Jesus our Sanctuary</a:t>
            </a:r>
            <a:endParaRPr lang="en-US" b="1" dirty="0">
              <a:solidFill>
                <a:srgbClr val="FFFF00"/>
              </a:solidFill>
              <a:latin typeface="Times New Roman" pitchFamily="18" charset="0"/>
              <a:cs typeface="Times New Roman" pitchFamily="18" charset="0"/>
            </a:endParaRPr>
          </a:p>
        </p:txBody>
      </p:sp>
      <p:sp>
        <p:nvSpPr>
          <p:cNvPr id="15" name="Rectangle 14"/>
          <p:cNvSpPr/>
          <p:nvPr/>
        </p:nvSpPr>
        <p:spPr>
          <a:xfrm>
            <a:off x="1371600" y="0"/>
            <a:ext cx="1107996" cy="461665"/>
          </a:xfrm>
          <a:prstGeom prst="rect">
            <a:avLst/>
          </a:prstGeom>
        </p:spPr>
        <p:txBody>
          <a:bodyPr wrap="square">
            <a:spAutoFit/>
          </a:bodyPr>
          <a:lstStyle/>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Type 	</a:t>
            </a:r>
            <a:endParaRPr lang="en-US" sz="2400" dirty="0"/>
          </a:p>
        </p:txBody>
      </p:sp>
      <p:sp>
        <p:nvSpPr>
          <p:cNvPr id="16" name="Rectangle 15"/>
          <p:cNvSpPr/>
          <p:nvPr/>
        </p:nvSpPr>
        <p:spPr>
          <a:xfrm>
            <a:off x="3657600" y="0"/>
            <a:ext cx="2497030" cy="461665"/>
          </a:xfrm>
          <a:prstGeom prst="rect">
            <a:avLst/>
          </a:prstGeom>
        </p:spPr>
        <p:txBody>
          <a:bodyPr wrap="none">
            <a:spAutoFit/>
          </a:bodyPr>
          <a:lstStyle/>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Christ Jesus Our </a:t>
            </a:r>
            <a:endParaRPr lang="en-US" sz="2400" dirty="0"/>
          </a:p>
        </p:txBody>
      </p:sp>
      <p:sp>
        <p:nvSpPr>
          <p:cNvPr id="17" name="Rectangle 16"/>
          <p:cNvSpPr/>
          <p:nvPr/>
        </p:nvSpPr>
        <p:spPr>
          <a:xfrm>
            <a:off x="6934200" y="0"/>
            <a:ext cx="1433406" cy="461665"/>
          </a:xfrm>
          <a:prstGeom prst="rect">
            <a:avLst/>
          </a:prstGeom>
        </p:spPr>
        <p:txBody>
          <a:bodyPr wrap="none">
            <a:spAutoFit/>
          </a:bodyPr>
          <a:lstStyle/>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Anti-type</a:t>
            </a:r>
            <a:endParaRPr lang="en-US" sz="2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home.donga.ac.kr/ksyoo/department/education/grossanatomy/Doc/image/sternum.jpg"/>
          <p:cNvPicPr>
            <a:picLocks noChangeAspect="1" noChangeArrowheads="1"/>
          </p:cNvPicPr>
          <p:nvPr/>
        </p:nvPicPr>
        <p:blipFill>
          <a:blip r:embed="rId2" cstate="print"/>
          <a:srcRect/>
          <a:stretch>
            <a:fillRect/>
          </a:stretch>
        </p:blipFill>
        <p:spPr bwMode="auto">
          <a:xfrm>
            <a:off x="0" y="457200"/>
            <a:ext cx="5105400" cy="6400800"/>
          </a:xfrm>
          <a:prstGeom prst="rect">
            <a:avLst/>
          </a:prstGeom>
          <a:noFill/>
          <a:ln w="28575">
            <a:solidFill>
              <a:schemeClr val="tx1"/>
            </a:solidFill>
          </a:ln>
        </p:spPr>
      </p:pic>
      <p:pic>
        <p:nvPicPr>
          <p:cNvPr id="23556" name="Picture 4" descr="http://4.bp.blogspot.com/-yx-7lgHYnHY/TVvDaBlGK-I/AAAAAAAACGU/myWXGABQ2bc/s1600/Sternum.png"/>
          <p:cNvPicPr>
            <a:picLocks noChangeAspect="1" noChangeArrowheads="1"/>
          </p:cNvPicPr>
          <p:nvPr/>
        </p:nvPicPr>
        <p:blipFill>
          <a:blip r:embed="rId3" cstate="print"/>
          <a:srcRect/>
          <a:stretch>
            <a:fillRect/>
          </a:stretch>
        </p:blipFill>
        <p:spPr bwMode="auto">
          <a:xfrm>
            <a:off x="5076825" y="457200"/>
            <a:ext cx="4067175" cy="6400800"/>
          </a:xfrm>
          <a:prstGeom prst="rect">
            <a:avLst/>
          </a:prstGeom>
          <a:noFill/>
          <a:ln w="28575">
            <a:solidFill>
              <a:schemeClr val="tx1"/>
            </a:solidFill>
          </a:ln>
        </p:spPr>
      </p:pic>
      <p:sp>
        <p:nvSpPr>
          <p:cNvPr id="5" name="TextBox 4"/>
          <p:cNvSpPr txBox="1"/>
          <p:nvPr/>
        </p:nvSpPr>
        <p:spPr>
          <a:xfrm>
            <a:off x="4267200" y="228600"/>
            <a:ext cx="184731" cy="369332"/>
          </a:xfrm>
          <a:prstGeom prst="rect">
            <a:avLst/>
          </a:prstGeom>
          <a:noFill/>
        </p:spPr>
        <p:txBody>
          <a:bodyPr wrap="none" rtlCol="0">
            <a:spAutoFit/>
          </a:bodyPr>
          <a:lstStyle/>
          <a:p>
            <a:endParaRPr lang="en-US" dirty="0"/>
          </a:p>
        </p:txBody>
      </p:sp>
      <p:sp>
        <p:nvSpPr>
          <p:cNvPr id="6" name="TextBox 5"/>
          <p:cNvSpPr txBox="1"/>
          <p:nvPr/>
        </p:nvSpPr>
        <p:spPr>
          <a:xfrm>
            <a:off x="0" y="0"/>
            <a:ext cx="9144000" cy="461665"/>
          </a:xfrm>
          <a:prstGeom prst="rect">
            <a:avLst/>
          </a:prstGeom>
          <a:ln w="38100">
            <a:solidFill>
              <a:srgbClr val="0000FF"/>
            </a:solidFill>
          </a:ln>
        </p:spPr>
        <p:style>
          <a:lnRef idx="0">
            <a:scrgbClr r="0" g="0" b="0"/>
          </a:lnRef>
          <a:fillRef idx="1003">
            <a:schemeClr val="lt1"/>
          </a:fillRef>
          <a:effectRef idx="0">
            <a:scrgbClr r="0" g="0" b="0"/>
          </a:effectRef>
          <a:fontRef idx="major"/>
        </p:style>
        <p:txBody>
          <a:bodyPr wrap="square" rtlCol="0">
            <a:spAutoFit/>
          </a:bodyPr>
          <a:lstStyle/>
          <a:p>
            <a:pPr algn="ctr"/>
            <a:r>
              <a:rPr lang="en-US" sz="2400" b="1" dirty="0" smtClean="0">
                <a:solidFill>
                  <a:srgbClr val="0000FF"/>
                </a:solidFill>
                <a:latin typeface="Times New Roman" pitchFamily="18" charset="0"/>
                <a:cs typeface="Times New Roman" pitchFamily="18" charset="0"/>
              </a:rPr>
              <a:t>The Sternum as the Body of Christ</a:t>
            </a:r>
            <a:endParaRPr lang="en-US" sz="2400" b="1" dirty="0">
              <a:solidFill>
                <a:srgbClr val="0000FF"/>
              </a:solidFill>
              <a:latin typeface="Times New Roman" pitchFamily="18" charset="0"/>
              <a:cs typeface="Times New Roman" pitchFamily="18" charset="0"/>
            </a:endParaRPr>
          </a:p>
        </p:txBody>
      </p:sp>
      <p:sp>
        <p:nvSpPr>
          <p:cNvPr id="7" name="Rectangle 6"/>
          <p:cNvSpPr/>
          <p:nvPr/>
        </p:nvSpPr>
        <p:spPr>
          <a:xfrm>
            <a:off x="8686800" y="0"/>
            <a:ext cx="457200" cy="369332"/>
          </a:xfrm>
          <a:prstGeom prst="rect">
            <a:avLst/>
          </a:prstGeom>
        </p:spPr>
        <p:txBody>
          <a:bodyPr wrap="square">
            <a:spAutoFit/>
          </a:bodyPr>
          <a:lstStyle/>
          <a:p>
            <a:pPr algn="ctr"/>
            <a:fld id="{877F9B8C-32C4-43F2-99B4-FFD195B4A4EB}" type="slidenum">
              <a:rPr lang="en-US" b="1" smtClean="0">
                <a:latin typeface="Times New Roman" pitchFamily="18" charset="0"/>
                <a:cs typeface="Times New Roman" pitchFamily="18" charset="0"/>
              </a:rPr>
              <a:pPr algn="ctr"/>
              <a:t>11</a:t>
            </a:fld>
            <a:endParaRPr lang="en-US" dirty="0"/>
          </a:p>
        </p:txBody>
      </p:sp>
      <p:sp>
        <p:nvSpPr>
          <p:cNvPr id="10" name="TextBox 9"/>
          <p:cNvSpPr txBox="1"/>
          <p:nvPr/>
        </p:nvSpPr>
        <p:spPr>
          <a:xfrm>
            <a:off x="2133600" y="5029200"/>
            <a:ext cx="990600" cy="369332"/>
          </a:xfrm>
          <a:prstGeom prst="rect">
            <a:avLst/>
          </a:prstGeom>
          <a:noFill/>
          <a:ln w="12700">
            <a:solidFill>
              <a:schemeClr val="tx1"/>
            </a:solidFill>
          </a:ln>
        </p:spPr>
        <p:txBody>
          <a:bodyPr wrap="square" rtlCol="0">
            <a:spAutoFit/>
          </a:bodyPr>
          <a:lstStyle/>
          <a:p>
            <a:endParaRPr lang="en-US" dirty="0"/>
          </a:p>
        </p:txBody>
      </p:sp>
      <p:sp>
        <p:nvSpPr>
          <p:cNvPr id="11" name="TextBox 10"/>
          <p:cNvSpPr txBox="1"/>
          <p:nvPr/>
        </p:nvSpPr>
        <p:spPr>
          <a:xfrm>
            <a:off x="2133600" y="4648200"/>
            <a:ext cx="990600" cy="369332"/>
          </a:xfrm>
          <a:prstGeom prst="rect">
            <a:avLst/>
          </a:prstGeom>
          <a:noFill/>
          <a:ln w="12700">
            <a:solidFill>
              <a:schemeClr val="tx1"/>
            </a:solidFill>
          </a:ln>
        </p:spPr>
        <p:txBody>
          <a:bodyPr wrap="square" rtlCol="0">
            <a:spAutoFit/>
          </a:bodyPr>
          <a:lstStyle/>
          <a:p>
            <a:endParaRPr lang="en-US" dirty="0"/>
          </a:p>
        </p:txBody>
      </p:sp>
      <p:sp>
        <p:nvSpPr>
          <p:cNvPr id="12" name="TextBox 11"/>
          <p:cNvSpPr txBox="1"/>
          <p:nvPr/>
        </p:nvSpPr>
        <p:spPr>
          <a:xfrm>
            <a:off x="2133600" y="4191000"/>
            <a:ext cx="990600" cy="369332"/>
          </a:xfrm>
          <a:prstGeom prst="rect">
            <a:avLst/>
          </a:prstGeom>
          <a:noFill/>
          <a:ln w="12700">
            <a:solidFill>
              <a:schemeClr val="tx1"/>
            </a:solidFill>
          </a:ln>
        </p:spPr>
        <p:txBody>
          <a:bodyPr wrap="square" rtlCol="0">
            <a:spAutoFit/>
          </a:bodyPr>
          <a:lstStyle/>
          <a:p>
            <a:endParaRPr lang="en-US" dirty="0"/>
          </a:p>
        </p:txBody>
      </p:sp>
      <p:sp>
        <p:nvSpPr>
          <p:cNvPr id="13" name="TextBox 12"/>
          <p:cNvSpPr txBox="1"/>
          <p:nvPr/>
        </p:nvSpPr>
        <p:spPr>
          <a:xfrm>
            <a:off x="2057400" y="3581400"/>
            <a:ext cx="990600" cy="369332"/>
          </a:xfrm>
          <a:prstGeom prst="rect">
            <a:avLst/>
          </a:prstGeom>
          <a:noFill/>
          <a:ln w="12700">
            <a:solidFill>
              <a:schemeClr val="tx1"/>
            </a:solidFill>
          </a:ln>
        </p:spPr>
        <p:txBody>
          <a:bodyPr wrap="square" rtlCol="0">
            <a:spAutoFit/>
          </a:bodyPr>
          <a:lstStyle/>
          <a:p>
            <a:endParaRPr lang="en-US" dirty="0"/>
          </a:p>
        </p:txBody>
      </p:sp>
      <p:sp>
        <p:nvSpPr>
          <p:cNvPr id="14" name="TextBox 13"/>
          <p:cNvSpPr txBox="1"/>
          <p:nvPr/>
        </p:nvSpPr>
        <p:spPr>
          <a:xfrm>
            <a:off x="2057400" y="2743200"/>
            <a:ext cx="1143000" cy="369332"/>
          </a:xfrm>
          <a:prstGeom prst="rect">
            <a:avLst/>
          </a:prstGeom>
          <a:noFill/>
          <a:ln w="12700">
            <a:solidFill>
              <a:schemeClr val="tx1"/>
            </a:solidFill>
          </a:ln>
        </p:spPr>
        <p:txBody>
          <a:bodyPr wrap="square" rtlCol="0">
            <a:spAutoFit/>
          </a:bodyPr>
          <a:lstStyle/>
          <a:p>
            <a:endParaRPr lang="en-US" dirty="0"/>
          </a:p>
        </p:txBody>
      </p:sp>
      <p:sp>
        <p:nvSpPr>
          <p:cNvPr id="15" name="TextBox 14"/>
          <p:cNvSpPr txBox="1"/>
          <p:nvPr/>
        </p:nvSpPr>
        <p:spPr>
          <a:xfrm>
            <a:off x="1752600" y="2057400"/>
            <a:ext cx="990600" cy="369332"/>
          </a:xfrm>
          <a:prstGeom prst="rect">
            <a:avLst/>
          </a:prstGeom>
          <a:noFill/>
          <a:ln w="12700">
            <a:solidFill>
              <a:schemeClr val="tx1"/>
            </a:solidFill>
          </a:ln>
        </p:spPr>
        <p:txBody>
          <a:bodyPr wrap="square" rtlCol="0">
            <a:spAutoFit/>
          </a:bodyPr>
          <a:lstStyle/>
          <a:p>
            <a:endParaRPr lang="en-US" dirty="0"/>
          </a:p>
        </p:txBody>
      </p:sp>
      <p:sp>
        <p:nvSpPr>
          <p:cNvPr id="16" name="TextBox 15"/>
          <p:cNvSpPr txBox="1"/>
          <p:nvPr/>
        </p:nvSpPr>
        <p:spPr>
          <a:xfrm>
            <a:off x="2057400" y="1524000"/>
            <a:ext cx="1143000" cy="369332"/>
          </a:xfrm>
          <a:prstGeom prst="rect">
            <a:avLst/>
          </a:prstGeom>
          <a:noFill/>
          <a:ln w="12700">
            <a:solidFill>
              <a:schemeClr val="tx1"/>
            </a:solidFill>
          </a:ln>
        </p:spPr>
        <p:txBody>
          <a:bodyPr wrap="square" rtlCol="0">
            <a:spAutoFit/>
          </a:bodyPr>
          <a:lstStyle/>
          <a:p>
            <a:endParaRPr lang="en-US" dirty="0"/>
          </a:p>
        </p:txBody>
      </p:sp>
      <p:sp>
        <p:nvSpPr>
          <p:cNvPr id="17" name="TextBox 16"/>
          <p:cNvSpPr txBox="1"/>
          <p:nvPr/>
        </p:nvSpPr>
        <p:spPr>
          <a:xfrm>
            <a:off x="1752600" y="5867400"/>
            <a:ext cx="1762021" cy="369332"/>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7 His Perfection</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857999"/>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wrap="square">
            <a:spAutoFit/>
          </a:bodyPr>
          <a:lstStyle/>
          <a:p>
            <a:pPr lvl="0" algn="ctr" eaLnBrk="0" fontAlgn="base" hangingPunct="0">
              <a:spcBef>
                <a:spcPct val="0"/>
              </a:spcBef>
              <a:spcAft>
                <a:spcPct val="0"/>
              </a:spcAft>
            </a:pPr>
            <a:r>
              <a:rPr lang="en-US" sz="28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Sternum a Symbol of our Saviour’s Body </a:t>
            </a:r>
          </a:p>
          <a:p>
            <a:pPr lvl="0" algn="ctr" eaLnBrk="0" fontAlgn="base" hangingPunct="0">
              <a:spcBef>
                <a:spcPct val="0"/>
              </a:spcBef>
              <a:spcAft>
                <a:spcPct val="0"/>
              </a:spcAft>
            </a:pPr>
            <a:r>
              <a:rPr lang="en-US" dirty="0" smtClean="0">
                <a:solidFill>
                  <a:schemeClr val="bg1"/>
                </a:solidFill>
                <a:latin typeface="Times New Roman" pitchFamily="18" charset="0"/>
                <a:ea typeface="Calibri" pitchFamily="34" charset="0"/>
                <a:cs typeface="Times New Roman" pitchFamily="18" charset="0"/>
              </a:rPr>
              <a:t>(</a:t>
            </a:r>
            <a:r>
              <a:rPr lang="en-US" b="1" dirty="0" smtClean="0">
                <a:solidFill>
                  <a:schemeClr val="bg1"/>
                </a:solidFill>
                <a:latin typeface="Times New Roman" pitchFamily="18" charset="0"/>
                <a:ea typeface="Calibri" pitchFamily="34" charset="0"/>
                <a:cs typeface="Times New Roman" pitchFamily="18" charset="0"/>
              </a:rPr>
              <a:t>Number 21:9) (Zachariah 3:1-10) (John 3:14; 8:28) (Ephesians 1:14)</a:t>
            </a:r>
          </a:p>
          <a:p>
            <a:pPr lvl="0" algn="ctr" eaLnBrk="0" fontAlgn="base" hangingPunct="0">
              <a:spcBef>
                <a:spcPct val="0"/>
              </a:spcBef>
              <a:spcAft>
                <a:spcPct val="0"/>
              </a:spcAft>
            </a:pPr>
            <a:r>
              <a:rPr lang="en-US" sz="20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 am crucified with Christ: nevertheless I live; yet not I, but Christ </a:t>
            </a:r>
            <a:r>
              <a:rPr lang="en-US" sz="2000" b="1" dirty="0" err="1"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liveth</a:t>
            </a:r>
            <a:r>
              <a:rPr lang="en-US" sz="20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in me: and the life which I now live in the flesh I live by the faith of the Son of God, who loved me, and gave himself for me. </a:t>
            </a:r>
            <a:r>
              <a:rPr lang="en-US" sz="2000" b="1" dirty="0" smtClean="0">
                <a:solidFill>
                  <a:schemeClr val="bg1"/>
                </a:solidFill>
                <a:latin typeface="Times New Roman" pitchFamily="18" charset="0"/>
                <a:ea typeface="Calibri" pitchFamily="34" charset="0"/>
                <a:cs typeface="Times New Roman" pitchFamily="18" charset="0"/>
              </a:rPr>
              <a:t>(Galatians 2:20)</a:t>
            </a:r>
          </a:p>
          <a:p>
            <a:pPr lvl="0" eaLnBrk="0" fontAlgn="base" hangingPunct="0">
              <a:spcBef>
                <a:spcPct val="0"/>
              </a:spcBef>
              <a:spcAft>
                <a:spcPct val="0"/>
              </a:spcAft>
            </a:pPr>
            <a:endParaRPr lang="en-US" sz="800" dirty="0" smtClean="0">
              <a:latin typeface="Times New Roman" pitchFamily="18" charset="0"/>
              <a:cs typeface="Times New Roman" pitchFamily="18" charset="0"/>
            </a:endParaRPr>
          </a:p>
          <a:p>
            <a:pPr lvl="0" algn="ctr" eaLnBrk="0" fontAlgn="base" hangingPunct="0">
              <a:spcBef>
                <a:spcPct val="0"/>
              </a:spcBef>
              <a:spcAft>
                <a:spcPct val="0"/>
              </a:spcAft>
            </a:pPr>
            <a:r>
              <a:rPr lang="en-US"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smitten rock was a figure of Christ, and through this symbol the most precious spiritual truths are taught. As the </a:t>
            </a:r>
            <a:r>
              <a:rPr lang="en-US" b="1" u="sng"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life-giving waters flowed from the smitten rock</a:t>
            </a:r>
            <a:r>
              <a:rPr lang="en-US"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so from Christ, </a:t>
            </a:r>
            <a:r>
              <a:rPr lang="en-US" b="1" u="sng"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"smitten of God," </a:t>
            </a:r>
            <a:r>
              <a:rPr lang="en-US"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"wounded for our transgressions," "bruised for our iniquities" </a:t>
            </a:r>
            <a:r>
              <a:rPr lang="en-US" b="1" dirty="0" smtClean="0">
                <a:solidFill>
                  <a:schemeClr val="bg1"/>
                </a:solidFill>
                <a:latin typeface="Times New Roman" pitchFamily="18" charset="0"/>
                <a:ea typeface="Calibri" pitchFamily="34" charset="0"/>
                <a:cs typeface="Times New Roman" pitchFamily="18" charset="0"/>
              </a:rPr>
              <a:t>(Isaiah 53:4, 5), </a:t>
            </a:r>
            <a:r>
              <a:rPr lang="en-US"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stream of salvation flows for a lost race. As the rock had been once smitten, so Christ was to be "once offered to bear the sins of many." Hebrews 9:28. </a:t>
            </a:r>
          </a:p>
          <a:p>
            <a:pPr lvl="0" algn="ctr" eaLnBrk="0" fontAlgn="base" hangingPunct="0">
              <a:spcBef>
                <a:spcPct val="0"/>
              </a:spcBef>
              <a:spcAft>
                <a:spcPct val="0"/>
              </a:spcAft>
            </a:pPr>
            <a:r>
              <a:rPr lang="en-US"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Our Saviour was not to be sacrificed a second time; and it is only necessary for those who seek the blessings of His grace to ask in the name of Jesus, pouring forth the heart's desire in penitential prayer. Such prayer will bring before the Lord of hosts the wounds of Jesus, and then will flow forth afresh </a:t>
            </a:r>
            <a:r>
              <a:rPr lang="en-US" b="1" u="sng"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life-giving blood, symbolized by the flowing of the living water for Israel</a:t>
            </a:r>
            <a:r>
              <a:rPr lang="en-US"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b="1" dirty="0" smtClean="0">
                <a:solidFill>
                  <a:schemeClr val="bg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r>
              <a:rPr lang="en-US" b="1" dirty="0" smtClean="0">
                <a:solidFill>
                  <a:schemeClr val="bg1"/>
                </a:solidFill>
                <a:latin typeface="Times New Roman" pitchFamily="18" charset="0"/>
                <a:ea typeface="Calibri" pitchFamily="34" charset="0"/>
                <a:cs typeface="Times New Roman" pitchFamily="18" charset="0"/>
              </a:rPr>
              <a:t>Patriarch Prophets 411.3}  </a:t>
            </a:r>
          </a:p>
          <a:p>
            <a:pPr lvl="0" eaLnBrk="0" fontAlgn="base" hangingPunct="0">
              <a:spcBef>
                <a:spcPct val="0"/>
              </a:spcBef>
              <a:spcAft>
                <a:spcPct val="0"/>
              </a:spcAft>
            </a:pPr>
            <a:endParaRPr lang="en-US" sz="800" dirty="0" smtClean="0">
              <a:effectLst>
                <a:outerShdw blurRad="38100" dist="38100" dir="2700000" algn="tl">
                  <a:srgbClr val="000000">
                    <a:alpha val="43137"/>
                  </a:srgbClr>
                </a:outerShdw>
              </a:effectLst>
              <a:latin typeface="Times New Roman" pitchFamily="18" charset="0"/>
              <a:cs typeface="Times New Roman" pitchFamily="18" charset="0"/>
            </a:endParaRPr>
          </a:p>
          <a:p>
            <a:pPr lvl="0" algn="ctr" eaLnBrk="0" fontAlgn="base" hangingPunct="0">
              <a:spcBef>
                <a:spcPct val="0"/>
              </a:spcBef>
              <a:spcAft>
                <a:spcPct val="0"/>
              </a:spcAft>
            </a:pPr>
            <a:r>
              <a:rPr lang="en-US" sz="20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Ce</a:t>
            </a:r>
            <a:r>
              <a:rPr lang="en-US" sz="20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lls are produce in the bone by marrow within the spongy bone of </a:t>
            </a:r>
          </a:p>
          <a:p>
            <a:pPr lvl="0" algn="ctr" eaLnBrk="0" fontAlgn="base" hangingPunct="0">
              <a:spcBef>
                <a:spcPct val="0"/>
              </a:spcBef>
              <a:spcAft>
                <a:spcPct val="0"/>
              </a:spcAft>
            </a:pPr>
            <a:r>
              <a:rPr lang="en-US" sz="20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STERNUM: Christ Jesus the Life Giver</a:t>
            </a:r>
          </a:p>
          <a:p>
            <a:pPr lvl="0" algn="ctr" eaLnBrk="0" fontAlgn="base" hangingPunct="0">
              <a:spcBef>
                <a:spcPct val="0"/>
              </a:spcBef>
              <a:spcAft>
                <a:spcPct val="0"/>
              </a:spcAft>
            </a:pPr>
            <a:r>
              <a:rPr lang="en-US" sz="2000" b="1" dirty="0" smtClean="0">
                <a:solidFill>
                  <a:srgbClr val="FFFF00"/>
                </a:solidFill>
                <a:latin typeface="Times New Roman" pitchFamily="18" charset="0"/>
                <a:ea typeface="Calibri" pitchFamily="34" charset="0"/>
                <a:cs typeface="Times New Roman" pitchFamily="18" charset="0"/>
              </a:rPr>
              <a:t> </a:t>
            </a:r>
            <a:r>
              <a:rPr lang="en-US" b="1" dirty="0" smtClean="0">
                <a:solidFill>
                  <a:schemeClr val="bg1"/>
                </a:solidFill>
                <a:latin typeface="Times New Roman" pitchFamily="18" charset="0"/>
                <a:ea typeface="Calibri" pitchFamily="34" charset="0"/>
                <a:cs typeface="Times New Roman" pitchFamily="18" charset="0"/>
              </a:rPr>
              <a:t>(Job 2:5; 10:11, 15; 19:20; 21:24; 31:22) (Hebrew 4:12) (Gen 2:23; 29:14)</a:t>
            </a:r>
          </a:p>
          <a:p>
            <a:pPr lvl="0" algn="ctr" eaLnBrk="0" fontAlgn="base" hangingPunct="0">
              <a:spcBef>
                <a:spcPct val="0"/>
              </a:spcBef>
              <a:spcAft>
                <a:spcPct val="0"/>
              </a:spcAft>
            </a:pPr>
            <a:endParaRPr lang="en-US" sz="1400" b="1" dirty="0" smtClean="0">
              <a:solidFill>
                <a:schemeClr val="bg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r>
              <a:rPr lang="en-US" dirty="0" smtClean="0">
                <a:solidFill>
                  <a:schemeClr val="bg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If I be wicked, woe unto me; and [if] I be righteous, [yet] will I not lift up my head. [I am] full of confusion; here fore see thou mine affliction; </a:t>
            </a:r>
          </a:p>
          <a:p>
            <a:pPr lvl="0" algn="ctr" eaLnBrk="0" fontAlgn="base" hangingPunct="0">
              <a:spcBef>
                <a:spcPct val="0"/>
              </a:spcBef>
              <a:spcAft>
                <a:spcPct val="0"/>
              </a:spcAft>
            </a:pPr>
            <a:r>
              <a:rPr lang="en-US" dirty="0" smtClean="0">
                <a:solidFill>
                  <a:schemeClr val="bg1"/>
                </a:solidFill>
                <a:latin typeface="Times New Roman" pitchFamily="18" charset="0"/>
                <a:ea typeface="Calibri" pitchFamily="34" charset="0"/>
                <a:cs typeface="Times New Roman" pitchFamily="18" charset="0"/>
              </a:rPr>
              <a:t>(</a:t>
            </a:r>
            <a:r>
              <a:rPr lang="en-US" b="1" dirty="0" smtClean="0">
                <a:solidFill>
                  <a:schemeClr val="bg1"/>
                </a:solidFill>
                <a:latin typeface="Times New Roman" pitchFamily="18" charset="0"/>
                <a:ea typeface="Calibri" pitchFamily="34" charset="0"/>
                <a:cs typeface="Times New Roman" pitchFamily="18" charset="0"/>
              </a:rPr>
              <a:t>Matthew 27:50; Luke 23:46; </a:t>
            </a:r>
            <a:r>
              <a:rPr lang="en-US" b="1" dirty="0" smtClean="0">
                <a:latin typeface="Times New Roman" pitchFamily="18" charset="0"/>
                <a:ea typeface="Calibri" pitchFamily="34" charset="0"/>
                <a:cs typeface="Times New Roman" pitchFamily="18" charset="0"/>
              </a:rPr>
              <a:t> </a:t>
            </a:r>
            <a:r>
              <a:rPr lang="en-US"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develops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in three parts</a:t>
            </a:r>
            <a:r>
              <a:rPr lang="en-US" sz="2400" b="1" u="sng" dirty="0" smtClean="0">
                <a:solidFill>
                  <a:srgbClr val="FFFF00"/>
                </a:solidFill>
                <a:latin typeface="Times New Roman" pitchFamily="18" charset="0"/>
                <a:ea typeface="Calibri" pitchFamily="34" charset="0"/>
                <a:cs typeface="Times New Roman" pitchFamily="18" charset="0"/>
              </a:rPr>
              <a:t>: </a:t>
            </a:r>
            <a:r>
              <a:rPr lang="en-US" b="1" dirty="0" smtClean="0">
                <a:solidFill>
                  <a:schemeClr val="bg1"/>
                </a:solidFill>
                <a:latin typeface="Times New Roman" pitchFamily="18" charset="0"/>
                <a:ea typeface="Calibri" pitchFamily="34" charset="0"/>
                <a:cs typeface="Times New Roman" pitchFamily="18" charset="0"/>
              </a:rPr>
              <a:t>{Colossians 2:9}</a:t>
            </a:r>
            <a:endParaRPr lang="en-US" sz="16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8786210" y="0"/>
            <a:ext cx="300082" cy="369332"/>
          </a:xfrm>
          <a:prstGeom prst="rect">
            <a:avLst/>
          </a:prstGeom>
        </p:spPr>
        <p:txBody>
          <a:bodyPr wrap="none">
            <a:spAutoFit/>
          </a:bodyPr>
          <a:lstStyle/>
          <a:p>
            <a:pPr algn="ctr"/>
            <a:fld id="{877F9B8C-32C4-43F2-99B4-FFD195B4A4EB}" type="slidenum">
              <a:rPr lang="en-US" b="1" smtClean="0">
                <a:latin typeface="Times New Roman" pitchFamily="18" charset="0"/>
                <a:cs typeface="Times New Roman" pitchFamily="18" charset="0"/>
              </a:rPr>
              <a:pPr algn="ct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antranik.org/wp-content/uploads/2011/10/ribs-connect-to-vertebra.jpg"/>
          <p:cNvPicPr>
            <a:picLocks noChangeAspect="1" noChangeArrowheads="1"/>
          </p:cNvPicPr>
          <p:nvPr/>
        </p:nvPicPr>
        <p:blipFill>
          <a:blip r:embed="rId2" cstate="print"/>
          <a:srcRect/>
          <a:stretch>
            <a:fillRect/>
          </a:stretch>
        </p:blipFill>
        <p:spPr bwMode="auto">
          <a:xfrm>
            <a:off x="0" y="3200400"/>
            <a:ext cx="4343400" cy="3657600"/>
          </a:xfrm>
          <a:prstGeom prst="rect">
            <a:avLst/>
          </a:prstGeom>
          <a:noFill/>
          <a:ln w="28575">
            <a:solidFill>
              <a:srgbClr val="0000FF"/>
            </a:solidFill>
          </a:ln>
        </p:spPr>
      </p:pic>
      <p:pic>
        <p:nvPicPr>
          <p:cNvPr id="3" name="Picture 1" descr="http://web.donga.ac.kr/ksyoo/department/education/grossanatomy/Doc/image/rib-t.jpg"/>
          <p:cNvPicPr>
            <a:picLocks noChangeAspect="1" noChangeArrowheads="1"/>
          </p:cNvPicPr>
          <p:nvPr/>
        </p:nvPicPr>
        <p:blipFill>
          <a:blip r:embed="rId3" cstate="print"/>
          <a:srcRect b="6557"/>
          <a:stretch>
            <a:fillRect/>
          </a:stretch>
        </p:blipFill>
        <p:spPr bwMode="auto">
          <a:xfrm>
            <a:off x="4419600" y="3200400"/>
            <a:ext cx="4724400" cy="3657600"/>
          </a:xfrm>
          <a:prstGeom prst="rect">
            <a:avLst/>
          </a:prstGeom>
          <a:noFill/>
          <a:ln w="28575">
            <a:solidFill>
              <a:schemeClr val="tx1"/>
            </a:solidFill>
          </a:ln>
        </p:spPr>
      </p:pic>
      <p:sp>
        <p:nvSpPr>
          <p:cNvPr id="4" name="Rectangle 3"/>
          <p:cNvSpPr/>
          <p:nvPr/>
        </p:nvSpPr>
        <p:spPr>
          <a:xfrm>
            <a:off x="0" y="0"/>
            <a:ext cx="9144000" cy="3170099"/>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Ephesians 4:16</a:t>
            </a: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From whom the whole body fitly joined together and </a:t>
            </a:r>
          </a:p>
          <a:p>
            <a:pPr algn="ct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compacted by that which </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every joint supplieth</a:t>
            </a: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according to the effectual working in the </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measure of every part</a:t>
            </a:r>
            <a:r>
              <a:rPr lang="en-US" sz="20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maketh increase of the body unto the edifying of itself in love.</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But it was not the spear thrust, it was not the pain of the cross, that caused the death of Jesus. That cry, uttered "with a loud voice“</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at the moment of death, the stream of blood and water that flowed from His side, declared that He died of a broken heart. </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His heart was broken by mental anguish. He was slain by the sin of the world.  </a:t>
            </a:r>
          </a:p>
          <a:p>
            <a:pPr algn="ctr"/>
            <a:r>
              <a:rPr lang="en-US" sz="2000" b="1" dirty="0" smtClean="0">
                <a:solidFill>
                  <a:schemeClr val="bg1"/>
                </a:solidFill>
                <a:latin typeface="Times New Roman" pitchFamily="18" charset="0"/>
                <a:cs typeface="Times New Roman" pitchFamily="18" charset="0"/>
              </a:rPr>
              <a:t>(Matthew 27:50; Luke 23:46)</a:t>
            </a:r>
            <a:r>
              <a:rPr lang="en-US" sz="2000" b="1" dirty="0" smtClean="0">
                <a:solidFill>
                  <a:srgbClr val="9148C8"/>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{Desire  of  Ages 772.2} </a:t>
            </a:r>
          </a:p>
        </p:txBody>
      </p:sp>
      <p:sp>
        <p:nvSpPr>
          <p:cNvPr id="5" name="Rectangle 4"/>
          <p:cNvSpPr/>
          <p:nvPr/>
        </p:nvSpPr>
        <p:spPr>
          <a:xfrm>
            <a:off x="8754150" y="0"/>
            <a:ext cx="389850" cy="338554"/>
          </a:xfrm>
          <a:prstGeom prst="rect">
            <a:avLst/>
          </a:prstGeom>
        </p:spPr>
        <p:txBody>
          <a:bodyPr wrap="none">
            <a:spAutoFit/>
          </a:bodyPr>
          <a:lstStyle/>
          <a:p>
            <a:pPr algn="r"/>
            <a:fld id="{877F9B8C-32C4-43F2-99B4-FFD195B4A4EB}" type="slidenum">
              <a:rPr lang="en-US" sz="1600" b="1" smtClean="0">
                <a:latin typeface="Times New Roman" pitchFamily="18" charset="0"/>
                <a:cs typeface="Times New Roman" pitchFamily="18" charset="0"/>
              </a:rPr>
              <a:pPr algn="r"/>
              <a:t>13</a:t>
            </a:fld>
            <a:endParaRPr lang="en-US" sz="1600" dirty="0"/>
          </a:p>
        </p:txBody>
      </p:sp>
      <p:sp>
        <p:nvSpPr>
          <p:cNvPr id="6" name="TextBox 5"/>
          <p:cNvSpPr txBox="1"/>
          <p:nvPr/>
        </p:nvSpPr>
        <p:spPr>
          <a:xfrm>
            <a:off x="2133600" y="5334000"/>
            <a:ext cx="1093120" cy="646331"/>
          </a:xfrm>
          <a:prstGeom prst="rect">
            <a:avLst/>
          </a:prstGeom>
          <a:noFill/>
        </p:spPr>
        <p:txBody>
          <a:bodyPr wrap="none" rtlCol="0">
            <a:spAutoFit/>
          </a:bodyPr>
          <a:lstStyle/>
          <a:p>
            <a:pPr algn="ctr"/>
            <a:r>
              <a:rPr lang="en-US" b="1" dirty="0" smtClean="0">
                <a:solidFill>
                  <a:schemeClr val="bg1"/>
                </a:solidFill>
                <a:latin typeface="Times New Roman" pitchFamily="18" charset="0"/>
                <a:cs typeface="Times New Roman" pitchFamily="18" charset="0"/>
              </a:rPr>
              <a:t>12 Tribes</a:t>
            </a:r>
          </a:p>
          <a:p>
            <a:pPr algn="ctr"/>
            <a:r>
              <a:rPr lang="en-US" b="1" dirty="0" smtClean="0">
                <a:solidFill>
                  <a:schemeClr val="bg1"/>
                </a:solidFill>
                <a:latin typeface="Times New Roman" pitchFamily="18" charset="0"/>
                <a:cs typeface="Times New Roman" pitchFamily="18" charset="0"/>
              </a:rPr>
              <a:t> of Israel</a:t>
            </a:r>
            <a:endParaRPr lang="en-US"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0" y="-149139"/>
            <a:ext cx="9144000" cy="7007139"/>
          </a:xfrm>
          <a:prstGeom prst="rect">
            <a:avLst/>
          </a:prstGeom>
          <a:ln>
            <a:solidFill>
              <a:schemeClr val="tx1"/>
            </a:solidFill>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Twelve Costly Stones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Represented by the 12 Thoracic Curvature bones</a:t>
            </a: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a:t>
            </a:r>
            <a:r>
              <a:rPr kumimoji="0" lang="en-US" sz="2000" b="1" i="0" u="none" strike="noStrike" cap="none" normalizeH="0" baseline="0" dirty="0" smtClean="0">
                <a:ln>
                  <a:noFill/>
                </a:ln>
                <a:solidFill>
                  <a:schemeClr val="bg1"/>
                </a:solidFill>
                <a:latin typeface="Times New Roman" pitchFamily="18" charset="0"/>
                <a:ea typeface="Times New Roman" pitchFamily="18" charset="0"/>
                <a:cs typeface="Times New Roman" pitchFamily="18" charset="0"/>
              </a:rPr>
              <a:t>Exodus 28: 21)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One after another the foremost of the builders fell by the hand of the enemy. </a:t>
            </a:r>
            <a:r>
              <a:rPr kumimoji="0" lang="en-US" sz="2400" b="1"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Stephen was stoned; James was slain by the sword; Paul was; Peter was crucified; John was exiled. Yet the church grew.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New workers took the place of those who fell, and stone after stone was added to the building.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Thus slowly ascended the temple of the church of God. </a:t>
            </a:r>
            <a:r>
              <a:rPr kumimoji="0" lang="en-US" sz="2000" b="1" i="0" u="none" strike="noStrike" cap="none" normalizeH="0" baseline="0" dirty="0" smtClean="0">
                <a:ln>
                  <a:noFill/>
                </a:ln>
                <a:solidFill>
                  <a:schemeClr val="bg1"/>
                </a:solidFill>
                <a:latin typeface="Times New Roman" pitchFamily="18" charset="0"/>
                <a:ea typeface="Times New Roman" pitchFamily="18" charset="0"/>
                <a:cs typeface="Times New Roman" pitchFamily="18" charset="0"/>
              </a:rPr>
              <a:t>{Acts the Apostles 597.2}</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Centuries of fierce persecution followed the establishment of the Christian church, but there were never wanting </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men who counted the work of building God's temple dearer than life itself. </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Of such it is written: "Others had trial of cruel mocking and scourging, yea, moreover of bonds and imprisonment: they were stoned,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they were sawn asunder, were tempted, were slain with the sword: they wandered about in sheepskins and goatskins; being destitute, afflicted, tormented;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(of whom the world was not worthy:)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they wandered in deserts, and in mountains, and in dens and caves of the earth."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latin typeface="Times New Roman" pitchFamily="18" charset="0"/>
                <a:ea typeface="Times New Roman" pitchFamily="18" charset="0"/>
                <a:cs typeface="Times New Roman" pitchFamily="18" charset="0"/>
              </a:rPr>
              <a:t>{Acts and the Apostles 597.3} (Hebrews 11:36-38)</a:t>
            </a:r>
            <a:endParaRPr kumimoji="0" lang="en-US" sz="2000" b="1" i="0" u="none" strike="noStrike" cap="none" normalizeH="0" baseline="0" dirty="0" smtClean="0">
              <a:ln>
                <a:noFill/>
              </a:ln>
              <a:solidFill>
                <a:schemeClr val="bg1"/>
              </a:solidFill>
              <a:latin typeface="Times New Roman" pitchFamily="18" charset="0"/>
              <a:cs typeface="Times New Roman" pitchFamily="18" charset="0"/>
            </a:endParaRPr>
          </a:p>
        </p:txBody>
      </p:sp>
      <p:sp>
        <p:nvSpPr>
          <p:cNvPr id="3" name="Rectangle 2"/>
          <p:cNvSpPr/>
          <p:nvPr/>
        </p:nvSpPr>
        <p:spPr>
          <a:xfrm>
            <a:off x="8728502" y="0"/>
            <a:ext cx="415498" cy="369332"/>
          </a:xfrm>
          <a:prstGeom prst="rect">
            <a:avLst/>
          </a:prstGeom>
        </p:spPr>
        <p:txBody>
          <a:bodyPr wrap="square">
            <a:spAutoFit/>
          </a:bodyPr>
          <a:lstStyle/>
          <a:p>
            <a:fld id="{877F9B8C-32C4-43F2-99B4-FFD195B4A4EB}" type="slidenum">
              <a:rPr lang="en-US" b="1" smtClean="0">
                <a:latin typeface="Times New Roman" pitchFamily="18" charset="0"/>
                <a:cs typeface="Times New Roman" pitchFamily="18" charset="0"/>
              </a: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0" y="0"/>
            <a:ext cx="9144000" cy="6934944"/>
          </a:xfrm>
          <a:prstGeom prst="rect">
            <a:avLst/>
          </a:prstGeom>
          <a:ln>
            <a:solidFill>
              <a:schemeClr val="tx1"/>
            </a:solidFill>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12 Thoracic Curvature</a:t>
            </a:r>
            <a:r>
              <a:rPr kumimoji="0" lang="en-US" sz="2000" b="0"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Apostolic Church </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Twelve Costly Stones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New Israel (Precious stones)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Galatians 6:15-16, Romans 9:6 Ephesians 2:19-20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Representing the 12 Tribes</a:t>
            </a:r>
            <a:r>
              <a:rPr kumimoji="0" lang="en-US" sz="2000" b="1" i="0" u="none" strike="noStrike" cap="none" normalizeH="0" baseline="0" dirty="0" smtClean="0">
                <a:ln>
                  <a:noFill/>
                </a:ln>
                <a:solidFill>
                  <a:srgbClr val="0000FF"/>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(Exodus 28:10, 17-19)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(Jeremiah 5:24, Hosea 6:3, Joel 2:23) </a:t>
            </a:r>
            <a:r>
              <a:rPr kumimoji="0" lang="en-US" sz="2000" b="0"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Bind by the </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Former Rain</a:t>
            </a:r>
            <a:r>
              <a:rPr kumimoji="0" lang="en-US" sz="2000" b="0"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(Revelation 21:4)</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lay foundation on the city)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(Matthew 4:17; 10:2-5; 19:27) </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Jerusalem</a:t>
            </a:r>
            <a:r>
              <a:rPr kumimoji="0" lang="en-US" sz="2000" b="0" i="0" u="none" strike="noStrike" cap="none" normalizeH="0" baseline="0" dirty="0" smtClean="0">
                <a:ln>
                  <a:noFill/>
                </a:ln>
                <a:solidFill>
                  <a:srgbClr val="0000FF"/>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(Zechariah 8:3) (Genesis 49:1-27) </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Zion</a:t>
            </a:r>
            <a:r>
              <a:rPr kumimoji="0" lang="en-US" sz="2000" b="0" i="0" u="none" strike="noStrike" cap="none" normalizeH="0" baseline="0" dirty="0" smtClean="0">
                <a:ln>
                  <a:noFill/>
                </a:ln>
                <a:solidFill>
                  <a:srgbClr val="0000FF"/>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(Jeremiah 6:2) </a:t>
            </a:r>
            <a:r>
              <a:rPr kumimoji="0" lang="en-US" sz="2000" b="0"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Out of Zion shall come forth the Law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Lamina:</a:t>
            </a:r>
            <a:r>
              <a:rPr kumimoji="0" lang="en-US" sz="2000" b="1" i="0" u="none" strike="noStrike" cap="none" normalizeH="0" baseline="0" dirty="0" smtClean="0">
                <a:ln>
                  <a:noFill/>
                </a:ln>
                <a:solidFill>
                  <a:srgbClr val="0000FF"/>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(Mark 6:7)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he pedicles, laminae and spinous process together complete a bony vertebral arch around the vertebral for amen through which the spinal card passes.</a:t>
            </a:r>
            <a:r>
              <a:rPr kumimoji="0" lang="en-US" sz="2000" b="0"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endParaRPr kumimoji="0" lang="en-US" sz="2000" b="0"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It is </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shape like an Anchor symbolizes:  the Commission to be Fisher of Men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(Matthew 4:19-20, Mark 3:13-14)</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disciples were to go forth as Christ's witnesses, to declare to the world what they had seen and heard of Him</a:t>
            </a:r>
            <a:r>
              <a:rPr kumimoji="0" lang="en-US" sz="2000" b="0"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Their office was the most important to which human beings had ever been called, </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second only to that of Christ Himself.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They were to be workers together with God for the saving of men</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endPar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As in the Old Testament </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twelve patriarchs stood as representatives of Israel</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so </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twelve apostles stand as representatives of the gospel church</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GW Gospel Workers pg 445.4--Idem, pages 18, 19.</a:t>
            </a:r>
            <a:endParaRPr kumimoji="0" lang="en-US" sz="2000" b="0" i="0" u="none" strike="noStrike" cap="none" normalizeH="0" baseline="0" dirty="0" smtClean="0">
              <a:ln>
                <a:noFill/>
              </a:ln>
              <a:solidFill>
                <a:schemeClr val="bg1"/>
              </a:soli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disciples began to realize the nature and extent of their work. They were to proclaim to the world the wonderful truths which Christ had entrusted to them.</a:t>
            </a:r>
            <a:endPar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8754150" y="0"/>
            <a:ext cx="389850" cy="338554"/>
          </a:xfrm>
          <a:prstGeom prst="rect">
            <a:avLst/>
          </a:prstGeom>
        </p:spPr>
        <p:txBody>
          <a:bodyPr wrap="none">
            <a:spAutoFit/>
          </a:bodyPr>
          <a:lstStyle/>
          <a:p>
            <a:pPr algn="r"/>
            <a:fld id="{877F9B8C-32C4-43F2-99B4-FFD195B4A4EB}" type="slidenum">
              <a:rPr lang="en-US" sz="1600" b="1" smtClean="0">
                <a:latin typeface="Times New Roman" pitchFamily="18" charset="0"/>
                <a:cs typeface="Times New Roman" pitchFamily="18" charset="0"/>
              </a:rPr>
              <a:pPr algn="r"/>
              <a:t>15</a:t>
            </a:fld>
            <a:endParaRPr 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0" y="-141208"/>
            <a:ext cx="9144000" cy="7078861"/>
          </a:xfrm>
          <a:prstGeom prst="rect">
            <a:avLst/>
          </a:prstGeom>
          <a:ln w="28575">
            <a:solidFill>
              <a:schemeClr val="tx1"/>
            </a:solidFill>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u="sng"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u="sng" strike="noStrike" cap="none" normalizeH="0" baseline="0" dirty="0" smtClean="0">
                <a:ln>
                  <a:noFill/>
                </a:ln>
                <a:solidFill>
                  <a:srgbClr val="FFFF00"/>
                </a:solidFill>
                <a:effectLst/>
                <a:latin typeface="Times New Roman" pitchFamily="18" charset="0"/>
                <a:ea typeface="Calibri" pitchFamily="34" charset="0"/>
                <a:cs typeface="Times New Roman" pitchFamily="18" charset="0"/>
              </a:rPr>
              <a:t>The 7 Pillars of the Disciples Faith</a:t>
            </a:r>
            <a:endParaRPr kumimoji="0" lang="en-US" sz="2000" b="1" u="none" strike="noStrike" cap="none" normalizeH="0" baseline="0" dirty="0" smtClean="0">
              <a:ln>
                <a:noFill/>
              </a:ln>
              <a:solidFill>
                <a:srgbClr val="FFFF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  The events of His life,</a:t>
            </a:r>
            <a:endPar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2.  His death</a:t>
            </a:r>
            <a:endPar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3.  And resurrection,</a:t>
            </a:r>
            <a:endPar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4.  The prophecies that pointed to these events</a:t>
            </a:r>
            <a:endPar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5.  The sacredness of the law of God</a:t>
            </a:r>
            <a:endPar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6.  The mysteries of the plan of salvation</a:t>
            </a:r>
            <a:endPar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7.  The power of Jesus for the remission of sins—</a:t>
            </a:r>
            <a:r>
              <a:rPr kumimoji="0" lang="en-US"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r>
              <a:rPr kumimoji="0" lang="en-US"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Hebrew 5:10-14, 6:1-7, 7:22-28)</a:t>
            </a:r>
            <a:endParaRPr kumimoji="0" lang="en-US" b="0" i="0" u="none" strike="noStrike" cap="none" normalizeH="0" baseline="0" dirty="0" smtClean="0">
              <a:ln>
                <a:noFill/>
              </a:ln>
              <a:solidFill>
                <a:schemeClr val="bg1"/>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to all these things they were witnesses, and they were to make them known to the world. </a:t>
            </a:r>
            <a:endPar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Three fold message</a:t>
            </a:r>
            <a:endParaRPr kumimoji="0" lang="en-US" sz="2000" b="1"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  They were to proclaim the gospel of peace</a:t>
            </a:r>
            <a:endPar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2.  and salvation through repentance</a:t>
            </a:r>
            <a:endParaRPr kumimoji="0" lang="en-US"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3.  and the power of the Saviour</a:t>
            </a:r>
            <a:endParaRPr kumimoji="0" lang="en-US" sz="2000" b="0" i="0" u="none" strike="noStrike" cap="none" normalizeH="0" baseline="0" dirty="0" smtClean="0">
              <a:ln>
                <a:noFill/>
              </a:ln>
              <a:solidFill>
                <a:schemeClr val="bg1"/>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when He had said this, </a:t>
            </a:r>
            <a:r>
              <a:rPr kumimoji="0" lang="en-US"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He breathed on them, and saith unto them, Receive ye the Holy Ghost:</a:t>
            </a:r>
            <a:r>
              <a:rPr kumimoji="0" lang="en-US"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Whosesoever sins ye remit, they are remitted unto them; and whosesoever sins ye retain, they are retained." </a:t>
            </a:r>
            <a:r>
              <a:rPr kumimoji="0" lang="en-US"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Holy Spirit was not yet fully manifested; for Christ had not yet been glorified</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more abundant impartation of the Spirit did not take place till after Christ's ascension</a:t>
            </a:r>
            <a:r>
              <a:rPr kumimoji="0" lang="en-US"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Not until this was received could the disciples fulfill the commission to preach the gospel to the world.</a:t>
            </a:r>
            <a:r>
              <a:rPr kumimoji="0" lang="en-US"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But the Spirit was now given for a special purpose.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Before the disciples could fulfill their official duties in connection with the church, Christ breathed His Spirit upon them. He was committing to them a most sacred trust, and He desired to impress them with the fact that without the Holy Spirit this work could not be accomplished.  </a:t>
            </a:r>
            <a:r>
              <a:rPr kumimoji="0" lang="en-US"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{Desire of Ages 805.1-2}</a:t>
            </a:r>
            <a:r>
              <a:rPr kumimoji="0" lang="en-US" sz="8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bg1"/>
              </a:solidFill>
              <a:latin typeface="Times New Roman" pitchFamily="18" charset="0"/>
              <a:cs typeface="Times New Roman" pitchFamily="18" charset="0"/>
            </a:endParaRPr>
          </a:p>
        </p:txBody>
      </p:sp>
      <p:sp>
        <p:nvSpPr>
          <p:cNvPr id="3" name="Rectangle 2"/>
          <p:cNvSpPr/>
          <p:nvPr/>
        </p:nvSpPr>
        <p:spPr>
          <a:xfrm>
            <a:off x="8754150" y="-169277"/>
            <a:ext cx="389850" cy="338554"/>
          </a:xfrm>
          <a:prstGeom prst="rect">
            <a:avLst/>
          </a:prstGeom>
        </p:spPr>
        <p:txBody>
          <a:bodyPr wrap="none">
            <a:spAutoFit/>
          </a:bodyPr>
          <a:lstStyle/>
          <a:p>
            <a:pPr algn="r"/>
            <a:fld id="{877F9B8C-32C4-43F2-99B4-FFD195B4A4EB}" type="slidenum">
              <a:rPr lang="en-US" sz="1600" b="1" smtClean="0">
                <a:latin typeface="Times New Roman" pitchFamily="18" charset="0"/>
                <a:cs typeface="Times New Roman" pitchFamily="18" charset="0"/>
              </a:rPr>
              <a:pPr algn="r"/>
              <a:t>16</a:t>
            </a:fld>
            <a:endParaRPr 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sp.yimg.com/ib/th?id=H.4821415538919064&amp;pid=15.1"/>
          <p:cNvPicPr>
            <a:picLocks noChangeAspect="1" noChangeArrowheads="1"/>
          </p:cNvPicPr>
          <p:nvPr/>
        </p:nvPicPr>
        <p:blipFill>
          <a:blip r:embed="rId2" cstate="print"/>
          <a:srcRect l="4878" t="2941" r="4878" b="2941"/>
          <a:stretch>
            <a:fillRect/>
          </a:stretch>
        </p:blipFill>
        <p:spPr bwMode="auto">
          <a:xfrm>
            <a:off x="0" y="1600200"/>
            <a:ext cx="2971800" cy="5257800"/>
          </a:xfrm>
          <a:prstGeom prst="rect">
            <a:avLst/>
          </a:prstGeom>
          <a:noFill/>
          <a:ln w="28575">
            <a:solidFill>
              <a:schemeClr val="bg1"/>
            </a:solidFill>
          </a:ln>
        </p:spPr>
      </p:pic>
      <p:pic>
        <p:nvPicPr>
          <p:cNvPr id="8" name="Picture 2" descr="http://ts1.mm.bing.net/images/thumbnail.aspx?q=4874676697957288&amp;id=6d5511719ee366721b518c507a8e9031"/>
          <p:cNvPicPr>
            <a:picLocks noChangeAspect="1" noChangeArrowheads="1"/>
          </p:cNvPicPr>
          <p:nvPr/>
        </p:nvPicPr>
        <p:blipFill>
          <a:blip r:embed="rId3" cstate="print"/>
          <a:srcRect/>
          <a:stretch>
            <a:fillRect/>
          </a:stretch>
        </p:blipFill>
        <p:spPr bwMode="auto">
          <a:xfrm>
            <a:off x="6172200" y="1600200"/>
            <a:ext cx="2971800" cy="5257800"/>
          </a:xfrm>
          <a:prstGeom prst="rect">
            <a:avLst/>
          </a:prstGeom>
          <a:ln w="28575">
            <a:solidFill>
              <a:schemeClr val="bg1"/>
            </a:solidFill>
          </a:ln>
        </p:spPr>
        <p:style>
          <a:lnRef idx="2">
            <a:schemeClr val="accent3"/>
          </a:lnRef>
          <a:fillRef idx="1">
            <a:schemeClr val="lt1"/>
          </a:fillRef>
          <a:effectRef idx="0">
            <a:schemeClr val="accent3"/>
          </a:effectRef>
          <a:fontRef idx="minor">
            <a:schemeClr val="dk1"/>
          </a:fontRef>
        </p:style>
      </p:pic>
      <p:pic>
        <p:nvPicPr>
          <p:cNvPr id="9" name="Picture 4" descr="Image Detail"/>
          <p:cNvPicPr>
            <a:picLocks noChangeAspect="1" noChangeArrowheads="1"/>
          </p:cNvPicPr>
          <p:nvPr/>
        </p:nvPicPr>
        <p:blipFill>
          <a:blip r:embed="rId4" cstate="print"/>
          <a:srcRect/>
          <a:stretch>
            <a:fillRect/>
          </a:stretch>
        </p:blipFill>
        <p:spPr bwMode="auto">
          <a:xfrm>
            <a:off x="2971800" y="1600200"/>
            <a:ext cx="3200400" cy="5257800"/>
          </a:xfrm>
          <a:prstGeom prst="rect">
            <a:avLst/>
          </a:prstGeom>
          <a:solidFill>
            <a:schemeClr val="tx1"/>
          </a:solidFill>
          <a:ln w="28575">
            <a:solidFill>
              <a:schemeClr val="bg1"/>
            </a:solidFill>
          </a:ln>
        </p:spPr>
      </p:pic>
      <p:sp>
        <p:nvSpPr>
          <p:cNvPr id="5" name="Rectangle 4"/>
          <p:cNvSpPr/>
          <p:nvPr/>
        </p:nvSpPr>
        <p:spPr>
          <a:xfrm>
            <a:off x="0" y="0"/>
            <a:ext cx="9144000" cy="1631216"/>
          </a:xfrm>
          <a:prstGeom prst="rect">
            <a:avLst/>
          </a:prstGeom>
          <a:ln>
            <a:solidFill>
              <a:schemeClr val="tx1"/>
            </a:solidFill>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(1 King 5:17) </a:t>
            </a:r>
          </a:p>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And the king commanded, and they brought great stones, </a:t>
            </a:r>
          </a:p>
          <a:p>
            <a:pPr algn="ct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costly stones</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 [and] hewed stones, to lay the foundation of the house. </a:t>
            </a:r>
          </a:p>
          <a:p>
            <a:pPr algn="ctr"/>
            <a:endParaRPr lang="en-US" sz="24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0" name="Rectangle 9"/>
          <p:cNvSpPr/>
          <p:nvPr/>
        </p:nvSpPr>
        <p:spPr>
          <a:xfrm>
            <a:off x="8728502" y="0"/>
            <a:ext cx="415498" cy="369332"/>
          </a:xfrm>
          <a:prstGeom prst="rect">
            <a:avLst/>
          </a:prstGeom>
        </p:spPr>
        <p:txBody>
          <a:bodyPr wrap="none">
            <a:spAutoFit/>
          </a:bodyPr>
          <a:lstStyle/>
          <a:p>
            <a:fld id="{877F9B8C-32C4-43F2-99B4-FFD195B4A4EB}" type="slidenum">
              <a:rPr lang="en-US" b="1" smtClean="0">
                <a:latin typeface="Times New Roman" pitchFamily="18" charset="0"/>
                <a:cs typeface="Times New Roman" pitchFamily="18" charset="0"/>
              </a: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ChangeArrowheads="1"/>
          </p:cNvSpPr>
          <p:nvPr/>
        </p:nvSpPr>
        <p:spPr bwMode="auto">
          <a:xfrm>
            <a:off x="0" y="15175"/>
            <a:ext cx="9144000" cy="6832640"/>
          </a:xfrm>
          <a:prstGeom prst="rect">
            <a:avLst/>
          </a:prstGeom>
          <a:ln>
            <a:solidFill>
              <a:schemeClr val="tx1"/>
            </a:solidFill>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When not Connected</a:t>
            </a:r>
            <a:r>
              <a:rPr kumimoji="0" lang="en-US" sz="2400" b="1" i="0" u="none" strike="noStrike" cap="none" normalizeH="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to Christ The Living Word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Lord of the Sabbath) </a:t>
            </a:r>
          </a:p>
          <a:p>
            <a:pPr lvl="0" algn="ctr" fontAlgn="base">
              <a:spcBef>
                <a:spcPct val="0"/>
              </a:spcBef>
              <a:spcAft>
                <a:spcPct val="0"/>
              </a:spcAft>
            </a:pPr>
            <a:r>
              <a:rPr lang="en-US" sz="2000" b="1" dirty="0" smtClean="0">
                <a:solidFill>
                  <a:schemeClr val="bg1"/>
                </a:solidFill>
                <a:latin typeface="Times New Roman" pitchFamily="18" charset="0"/>
                <a:ea typeface="Calibri" pitchFamily="34" charset="0"/>
                <a:cs typeface="Times New Roman" pitchFamily="18" charset="0"/>
              </a:rPr>
              <a:t>(Roman 9:29),  </a:t>
            </a:r>
            <a:r>
              <a:rPr lang="en-US" sz="20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He is the Light of men </a:t>
            </a:r>
            <a:r>
              <a:rPr lang="en-US" sz="2000" b="1" dirty="0" smtClean="0">
                <a:solidFill>
                  <a:schemeClr val="bg1"/>
                </a:solidFill>
                <a:latin typeface="Times New Roman" pitchFamily="18" charset="0"/>
                <a:ea typeface="Calibri" pitchFamily="34" charset="0"/>
                <a:cs typeface="Times New Roman" pitchFamily="18" charset="0"/>
              </a:rPr>
              <a:t>John 1:4,9)</a:t>
            </a:r>
            <a:endParaRPr kumimoji="0" lang="en-US" sz="2000" b="1" i="0" u="sng" strike="noStrike" cap="none" normalizeH="0" dirty="0" smtClean="0">
              <a:ln>
                <a:noFill/>
              </a:ln>
              <a:solidFill>
                <a:schemeClr val="bg1"/>
              </a:solidFill>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2400" b="1" baseline="0"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We</a:t>
            </a:r>
            <a:r>
              <a:rPr lang="en-US" sz="24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become part of the group without Light. </a:t>
            </a:r>
          </a:p>
          <a:p>
            <a:pPr marL="0" marR="0" lvl="0" indent="0" algn="ctr" defTabSz="914400" rtl="0" eaLnBrk="1" fontAlgn="base" latinLnBrk="0" hangingPunct="1">
              <a:lnSpc>
                <a:spcPct val="100000"/>
              </a:lnSpc>
              <a:spcBef>
                <a:spcPct val="0"/>
              </a:spcBef>
              <a:spcAft>
                <a:spcPct val="0"/>
              </a:spcAft>
              <a:buClrTx/>
              <a:buSzTx/>
              <a:buFontTx/>
              <a:buNone/>
              <a:tabLst/>
            </a:pPr>
            <a:r>
              <a:rPr lang="en-US" sz="24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b="1" dirty="0" smtClean="0">
                <a:solidFill>
                  <a:schemeClr val="bg1"/>
                </a:solidFill>
                <a:latin typeface="Times New Roman" pitchFamily="18" charset="0"/>
                <a:ea typeface="Calibri" pitchFamily="34" charset="0"/>
                <a:cs typeface="Times New Roman" pitchFamily="18" charset="0"/>
              </a:rPr>
              <a:t>John 3:19-20</a:t>
            </a:r>
          </a:p>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And this is the condemnation, that light is come into the world, and men loved darkness rather than light, because their deeds were evil.  For every one that doeth evil hateth the light, neither cometh to the light, lest his deeds should be reproved.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5  Ribs</a:t>
            </a:r>
            <a:r>
              <a:rPr kumimoji="0" lang="en-US" sz="2400" b="0"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Vertebrochondral</a:t>
            </a:r>
            <a:r>
              <a:rPr lang="en-US" sz="2000"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Represents </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Five Foolish Virgin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(Matthew 25:2-3, 5)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3  False Ribs </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with </a:t>
            </a:r>
            <a:r>
              <a:rPr kumimoji="0" lang="en-US" sz="2000" b="1" i="0" u="none" strike="noStrike" cap="none" normalizeH="0" baseline="0" dirty="0" smtClean="0">
                <a:ln>
                  <a:noFill/>
                </a:ln>
                <a:solidFill>
                  <a:srgbClr val="FFFF00"/>
                </a:solidFill>
                <a:latin typeface="Times New Roman" pitchFamily="18" charset="0"/>
                <a:ea typeface="Calibri" pitchFamily="34" charset="0"/>
                <a:cs typeface="Times New Roman" pitchFamily="18" charset="0"/>
              </a:rPr>
              <a:t>Costal</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Cartilage: </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Represent  the </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3 Unclean Spirit </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like frog.</a:t>
            </a:r>
          </a:p>
          <a:p>
            <a:pPr lvl="0" algn="ctr" eaLnBrk="0" fontAlgn="base" hangingPunct="0">
              <a:spcBef>
                <a:spcPct val="0"/>
              </a:spcBef>
              <a:spcAft>
                <a:spcPct val="0"/>
              </a:spcAf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Christ-less no connection with Him</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400" b="0"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Lord of the Sabbath</a:t>
            </a:r>
          </a:p>
          <a:p>
            <a:pPr lvl="0" algn="ctr" eaLnBrk="0" fontAlgn="base" hangingPunct="0">
              <a:spcBef>
                <a:spcPct val="0"/>
              </a:spcBef>
              <a:spcAft>
                <a:spcPct val="0"/>
              </a:spcAft>
            </a:pP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b="1" dirty="0" smtClean="0">
                <a:solidFill>
                  <a:schemeClr val="bg1"/>
                </a:solidFill>
                <a:latin typeface="Times New Roman" pitchFamily="18" charset="0"/>
                <a:ea typeface="Calibri" pitchFamily="34" charset="0"/>
                <a:cs typeface="Times New Roman" pitchFamily="18" charset="0"/>
              </a:rPr>
              <a:t>(Revelation 16:13-14) (2 Timothy 4:3-4) (1 Kings 6:6)</a:t>
            </a:r>
          </a:p>
          <a:p>
            <a:pPr lvl="0" algn="ctr" eaLnBrk="0" fontAlgn="base" hangingPunct="0">
              <a:spcBef>
                <a:spcPct val="0"/>
              </a:spcBef>
              <a:spcAft>
                <a:spcPct val="0"/>
              </a:spcAft>
            </a:pPr>
            <a:r>
              <a:rPr lang="en-US" sz="2000" b="1" dirty="0" smtClean="0">
                <a:solidFill>
                  <a:schemeClr val="tx1"/>
                </a:solidFill>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Catholic</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ism</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Apostate Protestant</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ism</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and Spiritual</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ism</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(James 5:2-6)</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2 Floating Ribs</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without Costal Cartilage</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(Psalms 11:29; 12:15; 14:1, 16)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these are New Agers and Atheism</a:t>
            </a:r>
            <a:r>
              <a:rPr kumimoji="0" lang="en-US" sz="2000" b="0"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hang free, (disconnected </a:t>
            </a:r>
            <a:r>
              <a:rPr lang="en-US" sz="2000"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from Light) </a:t>
            </a:r>
            <a:endPar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supported by muscles</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(priest= muscles) </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not on Christ but by </a:t>
            </a:r>
          </a:p>
          <a:p>
            <a:pPr lvl="0" algn="ctr" eaLnBrk="0" fontAlgn="base" hangingPunct="0">
              <a:spcBef>
                <a:spcPct val="0"/>
              </a:spcBef>
              <a:spcAft>
                <a:spcPct val="0"/>
              </a:spcAft>
            </a:pPr>
            <a:r>
              <a:rPr kumimoji="0" lang="en-US" sz="24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man’s philosophy and their wisdom</a:t>
            </a:r>
            <a:r>
              <a:rPr kumimoji="0" lang="en-US"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p>
          <a:p>
            <a:pPr lvl="0" algn="ctr" eaLnBrk="0" fontAlgn="base" hangingPunct="0">
              <a:spcBef>
                <a:spcPct val="0"/>
              </a:spcBef>
              <a:spcAft>
                <a:spcPct val="0"/>
              </a:spcAft>
            </a:pPr>
            <a:r>
              <a:rPr kumimoji="0" lang="en-US" b="1" i="0" strike="noStrike" cap="none" normalizeH="0" baseline="0" dirty="0" smtClean="0">
                <a:ln>
                  <a:noFill/>
                </a:ln>
                <a:solidFill>
                  <a:schemeClr val="bg1"/>
                </a:solidFill>
                <a:latin typeface="Times New Roman" pitchFamily="18" charset="0"/>
                <a:ea typeface="Calibri" pitchFamily="34" charset="0"/>
                <a:cs typeface="Times New Roman" pitchFamily="18" charset="0"/>
              </a:rPr>
              <a:t>(Colossians </a:t>
            </a:r>
            <a:r>
              <a:rPr lang="en-US" b="1" dirty="0" smtClean="0">
                <a:solidFill>
                  <a:schemeClr val="bg1"/>
                </a:solidFill>
                <a:latin typeface="Times New Roman" pitchFamily="18" charset="0"/>
                <a:ea typeface="Calibri" pitchFamily="34" charset="0"/>
                <a:cs typeface="Times New Roman" pitchFamily="18" charset="0"/>
              </a:rPr>
              <a:t>2:8) Beware lest any man spoil you through philosophy and vain deceit, after the tradition of men, after the rudiments of the world, and not after Christ. </a:t>
            </a:r>
            <a:endParaRPr kumimoji="0" lang="en-US" b="0" i="0" strike="noStrike" cap="none" normalizeH="0" baseline="0" dirty="0" smtClean="0">
              <a:ln>
                <a:noFill/>
              </a:ln>
              <a:solidFill>
                <a:schemeClr val="bg1"/>
              </a:solidFill>
              <a:latin typeface="Times New Roman" pitchFamily="18" charset="0"/>
              <a:cs typeface="Times New Roman" pitchFamily="18" charset="0"/>
            </a:endParaRPr>
          </a:p>
        </p:txBody>
      </p:sp>
      <p:sp>
        <p:nvSpPr>
          <p:cNvPr id="3" name="Rectangle 2"/>
          <p:cNvSpPr/>
          <p:nvPr/>
        </p:nvSpPr>
        <p:spPr>
          <a:xfrm>
            <a:off x="8754150" y="0"/>
            <a:ext cx="389850" cy="338554"/>
          </a:xfrm>
          <a:prstGeom prst="rect">
            <a:avLst/>
          </a:prstGeom>
        </p:spPr>
        <p:txBody>
          <a:bodyPr wrap="none">
            <a:spAutoFit/>
          </a:bodyPr>
          <a:lstStyle/>
          <a:p>
            <a:pPr algn="r"/>
            <a:fld id="{877F9B8C-32C4-43F2-99B4-FFD195B4A4EB}" type="slidenum">
              <a:rPr lang="en-US" sz="1600" b="1" smtClean="0">
                <a:effectLst>
                  <a:outerShdw blurRad="38100" dist="38100" dir="2700000" algn="tl">
                    <a:srgbClr val="000000">
                      <a:alpha val="43137"/>
                    </a:srgbClr>
                  </a:outerShdw>
                </a:effectLst>
                <a:latin typeface="Times New Roman" pitchFamily="18" charset="0"/>
                <a:cs typeface="Times New Roman" pitchFamily="18" charset="0"/>
              </a:rPr>
              <a:pPr algn="r"/>
              <a:t>18</a:t>
            </a:fld>
            <a:endParaRPr lang="en-US" sz="1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2062103"/>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Frame of the Court Yard are </a:t>
            </a:r>
          </a:p>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60 Pillars= </a:t>
            </a: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20 south, 20 north, 10 west, 10 east </a:t>
            </a:r>
          </a:p>
          <a:p>
            <a:pPr algn="ctr"/>
            <a:r>
              <a:rPr lang="en-US" sz="2000" b="1" dirty="0" smtClean="0">
                <a:solidFill>
                  <a:schemeClr val="bg1"/>
                </a:solidFill>
                <a:latin typeface="Times New Roman" pitchFamily="18" charset="0"/>
                <a:cs typeface="Times New Roman" pitchFamily="18" charset="0"/>
              </a:rPr>
              <a:t>(Exodus 27:10-12) (Romans 12:1-2</a:t>
            </a:r>
            <a:r>
              <a:rPr lang="en-US" sz="2000" dirty="0" smtClean="0">
                <a:solidFill>
                  <a:schemeClr val="bg1"/>
                </a:solidFill>
                <a:latin typeface="Times New Roman" pitchFamily="18" charset="0"/>
                <a:cs typeface="Times New Roman" pitchFamily="18" charset="0"/>
              </a:rPr>
              <a:t>)</a:t>
            </a:r>
          </a:p>
          <a:p>
            <a:pPr algn="ctr"/>
            <a:endParaRPr lang="en-US" sz="8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60 Bones</a:t>
            </a:r>
            <a:r>
              <a:rPr lang="en-US" sz="24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2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a:t>
            </a:r>
            <a:r>
              <a:rPr lang="en-US" sz="2400"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Appendicular Skeleton </a:t>
            </a:r>
            <a:r>
              <a:rPr lang="en-US" sz="2000" b="1" dirty="0" smtClean="0">
                <a:solidFill>
                  <a:schemeClr val="bg1"/>
                </a:solidFill>
                <a:latin typeface="Times New Roman" pitchFamily="18" charset="0"/>
                <a:cs typeface="Times New Roman" pitchFamily="18" charset="0"/>
              </a:rPr>
              <a:t>(Revelation 1:15) </a:t>
            </a:r>
          </a:p>
          <a:p>
            <a:pPr algn="ct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Seven and a half feet high </a:t>
            </a:r>
            <a:r>
              <a:rPr lang="en-US" sz="2000" b="1" dirty="0" smtClean="0">
                <a:solidFill>
                  <a:schemeClr val="bg1"/>
                </a:solidFill>
                <a:latin typeface="Times New Roman" pitchFamily="18" charset="0"/>
                <a:cs typeface="Times New Roman" pitchFamily="18" charset="0"/>
              </a:rPr>
              <a:t>(Revelation 19:8)</a:t>
            </a:r>
          </a:p>
        </p:txBody>
      </p:sp>
      <p:pic>
        <p:nvPicPr>
          <p:cNvPr id="3" name="yui_3_5_1_5_1378279566181_716" descr="http://thepatternonline.org/wp-content/uploads/2011/12/Outer-Court-300x186.jpg"/>
          <p:cNvPicPr/>
          <p:nvPr/>
        </p:nvPicPr>
        <p:blipFill>
          <a:blip r:embed="rId2" cstate="print"/>
          <a:srcRect/>
          <a:stretch>
            <a:fillRect/>
          </a:stretch>
        </p:blipFill>
        <p:spPr bwMode="auto">
          <a:xfrm>
            <a:off x="3505200" y="2057400"/>
            <a:ext cx="5638800" cy="4800600"/>
          </a:xfrm>
          <a:prstGeom prst="rect">
            <a:avLst/>
          </a:prstGeom>
          <a:noFill/>
          <a:ln w="9525">
            <a:solidFill>
              <a:srgbClr val="0000FF"/>
            </a:solidFill>
            <a:miter lim="800000"/>
            <a:headEnd/>
            <a:tailEnd/>
          </a:ln>
        </p:spPr>
      </p:pic>
      <p:sp>
        <p:nvSpPr>
          <p:cNvPr id="4" name="Rectangle 3"/>
          <p:cNvSpPr/>
          <p:nvPr/>
        </p:nvSpPr>
        <p:spPr>
          <a:xfrm>
            <a:off x="6934200" y="3124200"/>
            <a:ext cx="569387" cy="461665"/>
          </a:xfrm>
          <a:prstGeom prst="rect">
            <a:avLst/>
          </a:prstGeom>
        </p:spPr>
        <p:txBody>
          <a:bodyPr wrap="none">
            <a:spAutoFit/>
          </a:bodyPr>
          <a:lstStyle/>
          <a:p>
            <a:r>
              <a:rPr lang="en-US" sz="24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20 </a:t>
            </a:r>
            <a:endParaRPr lang="en-US" sz="2400" dirty="0">
              <a:solidFill>
                <a:srgbClr val="0000FF"/>
              </a:solidFill>
            </a:endParaRPr>
          </a:p>
        </p:txBody>
      </p:sp>
      <p:sp>
        <p:nvSpPr>
          <p:cNvPr id="5" name="Rectangle 4"/>
          <p:cNvSpPr/>
          <p:nvPr/>
        </p:nvSpPr>
        <p:spPr>
          <a:xfrm>
            <a:off x="4648200" y="4953000"/>
            <a:ext cx="492443" cy="461665"/>
          </a:xfrm>
          <a:prstGeom prst="rect">
            <a:avLst/>
          </a:prstGeom>
        </p:spPr>
        <p:txBody>
          <a:bodyPr wrap="none">
            <a:spAutoFit/>
          </a:bodyPr>
          <a:lstStyle/>
          <a:p>
            <a:r>
              <a:rPr lang="en-US" sz="24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20</a:t>
            </a:r>
            <a:endParaRPr lang="en-US" sz="2400" dirty="0">
              <a:solidFill>
                <a:srgbClr val="0000FF"/>
              </a:solidFill>
            </a:endParaRPr>
          </a:p>
        </p:txBody>
      </p:sp>
      <p:sp>
        <p:nvSpPr>
          <p:cNvPr id="6" name="Rectangle 5"/>
          <p:cNvSpPr/>
          <p:nvPr/>
        </p:nvSpPr>
        <p:spPr>
          <a:xfrm>
            <a:off x="4191000" y="2362200"/>
            <a:ext cx="492443" cy="461665"/>
          </a:xfrm>
          <a:prstGeom prst="rect">
            <a:avLst/>
          </a:prstGeom>
        </p:spPr>
        <p:txBody>
          <a:bodyPr wrap="none">
            <a:spAutoFit/>
          </a:bodyPr>
          <a:lstStyle/>
          <a:p>
            <a:r>
              <a:rPr lang="en-US" sz="2400"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10</a:t>
            </a:r>
            <a:endParaRPr lang="en-US" sz="2400" dirty="0">
              <a:solidFill>
                <a:srgbClr val="0000FF"/>
              </a:solidFill>
            </a:endParaRPr>
          </a:p>
        </p:txBody>
      </p:sp>
      <p:sp>
        <p:nvSpPr>
          <p:cNvPr id="7" name="Rectangle 6"/>
          <p:cNvSpPr/>
          <p:nvPr/>
        </p:nvSpPr>
        <p:spPr>
          <a:xfrm>
            <a:off x="8229600" y="5943600"/>
            <a:ext cx="415498" cy="369332"/>
          </a:xfrm>
          <a:prstGeom prst="rect">
            <a:avLst/>
          </a:prstGeom>
        </p:spPr>
        <p:txBody>
          <a:bodyPr wrap="none">
            <a:spAutoFit/>
          </a:bodyPr>
          <a:lstStyle/>
          <a:p>
            <a:r>
              <a:rPr lang="en-US" b="1" dirty="0"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10</a:t>
            </a:r>
            <a:endParaRPr lang="en-US" dirty="0">
              <a:solidFill>
                <a:srgbClr val="0000FF"/>
              </a:solidFill>
            </a:endParaRPr>
          </a:p>
        </p:txBody>
      </p:sp>
      <p:sp>
        <p:nvSpPr>
          <p:cNvPr id="8" name="Rectangle 7"/>
          <p:cNvSpPr/>
          <p:nvPr/>
        </p:nvSpPr>
        <p:spPr>
          <a:xfrm>
            <a:off x="0" y="2056686"/>
            <a:ext cx="3505200" cy="4801314"/>
          </a:xfrm>
          <a:prstGeom prst="rect">
            <a:avLst/>
          </a:prstGeom>
          <a:solidFill>
            <a:schemeClr val="tx1"/>
          </a:solidFill>
          <a:ln>
            <a:solidFill>
              <a:srgbClr val="6600FF"/>
            </a:solidFill>
          </a:ln>
        </p:spPr>
        <p:txBody>
          <a:bodyPr wrap="square">
            <a:spAutoFit/>
          </a:bodyPr>
          <a:lstStyle/>
          <a:p>
            <a:pPr algn="ctr"/>
            <a:r>
              <a:rPr lang="en-US" b="1" dirty="0" smtClean="0">
                <a:solidFill>
                  <a:srgbClr val="0000FF"/>
                </a:solidFill>
                <a:latin typeface="Times New Roman" pitchFamily="18" charset="0"/>
                <a:cs typeface="Times New Roman" pitchFamily="18" charset="0"/>
              </a:rPr>
              <a:t>Exodus  27:10-12</a:t>
            </a:r>
          </a:p>
          <a:p>
            <a:pPr algn="ctr"/>
            <a:r>
              <a:rPr lang="en-US" b="1" dirty="0" smtClean="0">
                <a:solidFill>
                  <a:srgbClr val="0000FF"/>
                </a:solidFill>
                <a:latin typeface="Times New Roman" pitchFamily="18" charset="0"/>
                <a:cs typeface="Times New Roman" pitchFamily="18" charset="0"/>
              </a:rPr>
              <a:t>	</a:t>
            </a:r>
            <a:endParaRPr lang="en-US" dirty="0" smtClean="0">
              <a:solidFill>
                <a:srgbClr val="0000FF"/>
              </a:solidFill>
              <a:latin typeface="Times New Roman" pitchFamily="18" charset="0"/>
              <a:cs typeface="Times New Roman" pitchFamily="18" charset="0"/>
            </a:endParaRPr>
          </a:p>
          <a:p>
            <a:pPr algn="ctr"/>
            <a:r>
              <a:rPr lang="en-US" dirty="0" smtClean="0">
                <a:solidFill>
                  <a:srgbClr val="0000FF"/>
                </a:solidFill>
                <a:latin typeface="Times New Roman" pitchFamily="18" charset="0"/>
                <a:cs typeface="Times New Roman" pitchFamily="18" charset="0"/>
              </a:rPr>
              <a:t>10. And </a:t>
            </a:r>
            <a:r>
              <a:rPr lang="en-US" b="1" u="sng" dirty="0" smtClean="0">
                <a:solidFill>
                  <a:srgbClr val="0000FF"/>
                </a:solidFill>
                <a:latin typeface="Times New Roman" pitchFamily="18" charset="0"/>
                <a:cs typeface="Times New Roman" pitchFamily="18" charset="0"/>
              </a:rPr>
              <a:t>the twenty pillars </a:t>
            </a:r>
            <a:r>
              <a:rPr lang="en-US" dirty="0" smtClean="0">
                <a:solidFill>
                  <a:srgbClr val="0000FF"/>
                </a:solidFill>
                <a:latin typeface="Times New Roman" pitchFamily="18" charset="0"/>
                <a:cs typeface="Times New Roman" pitchFamily="18" charset="0"/>
              </a:rPr>
              <a:t>thereof and their twenty sockets [shall be of] brass; the hooks of the pillars and their fillets [shall be of] silver. </a:t>
            </a:r>
          </a:p>
          <a:p>
            <a:pPr algn="ctr"/>
            <a:r>
              <a:rPr lang="en-US" dirty="0" smtClean="0">
                <a:solidFill>
                  <a:srgbClr val="0000FF"/>
                </a:solidFill>
                <a:latin typeface="Times New Roman" pitchFamily="18" charset="0"/>
                <a:cs typeface="Times New Roman" pitchFamily="18" charset="0"/>
              </a:rPr>
              <a:t>11. And likewise for the north side in length [there shall be] hangings of an hundred [cubits] long, and his </a:t>
            </a:r>
            <a:r>
              <a:rPr lang="en-US" b="1" u="sng" dirty="0" smtClean="0">
                <a:solidFill>
                  <a:srgbClr val="0000FF"/>
                </a:solidFill>
                <a:latin typeface="Times New Roman" pitchFamily="18" charset="0"/>
                <a:cs typeface="Times New Roman" pitchFamily="18" charset="0"/>
              </a:rPr>
              <a:t>twenty pillars </a:t>
            </a:r>
            <a:r>
              <a:rPr lang="en-US" dirty="0" smtClean="0">
                <a:solidFill>
                  <a:srgbClr val="0000FF"/>
                </a:solidFill>
                <a:latin typeface="Times New Roman" pitchFamily="18" charset="0"/>
                <a:cs typeface="Times New Roman" pitchFamily="18" charset="0"/>
              </a:rPr>
              <a:t>and their twenty sockets [of] brass; the hooks of the pillars and their fillets [of] silver.  </a:t>
            </a:r>
          </a:p>
          <a:p>
            <a:pPr algn="ctr"/>
            <a:r>
              <a:rPr lang="en-US" dirty="0" smtClean="0">
                <a:solidFill>
                  <a:srgbClr val="0000FF"/>
                </a:solidFill>
                <a:latin typeface="Times New Roman" pitchFamily="18" charset="0"/>
                <a:cs typeface="Times New Roman" pitchFamily="18" charset="0"/>
              </a:rPr>
              <a:t> 12. And [for] the breadth of the court on the west side [shall be] hangings of fifty cubits: their </a:t>
            </a:r>
            <a:r>
              <a:rPr lang="en-US" b="1" u="sng" dirty="0" smtClean="0">
                <a:solidFill>
                  <a:srgbClr val="0000FF"/>
                </a:solidFill>
                <a:latin typeface="Times New Roman" pitchFamily="18" charset="0"/>
                <a:cs typeface="Times New Roman" pitchFamily="18" charset="0"/>
              </a:rPr>
              <a:t>pillars ten</a:t>
            </a:r>
            <a:r>
              <a:rPr lang="en-US" dirty="0" smtClean="0">
                <a:solidFill>
                  <a:srgbClr val="0000FF"/>
                </a:solidFill>
                <a:latin typeface="Times New Roman" pitchFamily="18" charset="0"/>
                <a:cs typeface="Times New Roman" pitchFamily="18" charset="0"/>
              </a:rPr>
              <a:t>, and their sockets ten</a:t>
            </a:r>
            <a:r>
              <a:rPr lang="en-US" dirty="0" smtClean="0">
                <a:solidFill>
                  <a:schemeClr val="bg1"/>
                </a:solidFill>
              </a:rPr>
              <a:t>. </a:t>
            </a:r>
          </a:p>
          <a:p>
            <a:pPr algn="ctr"/>
            <a:r>
              <a:rPr lang="en-US" dirty="0" smtClean="0">
                <a:solidFill>
                  <a:schemeClr val="bg1"/>
                </a:solidFill>
              </a:rPr>
              <a:t> </a:t>
            </a:r>
            <a:endParaRPr lang="en-US" dirty="0">
              <a:solidFill>
                <a:schemeClr val="bg1"/>
              </a:solidFill>
            </a:endParaRPr>
          </a:p>
        </p:txBody>
      </p:sp>
      <p:sp>
        <p:nvSpPr>
          <p:cNvPr id="9" name="Rectangle 8"/>
          <p:cNvSpPr/>
          <p:nvPr/>
        </p:nvSpPr>
        <p:spPr>
          <a:xfrm>
            <a:off x="8754150" y="0"/>
            <a:ext cx="389850" cy="338554"/>
          </a:xfrm>
          <a:prstGeom prst="rect">
            <a:avLst/>
          </a:prstGeom>
        </p:spPr>
        <p:txBody>
          <a:bodyPr wrap="none">
            <a:spAutoFit/>
          </a:bodyPr>
          <a:lstStyle/>
          <a:p>
            <a:pPr algn="r"/>
            <a:fld id="{877F9B8C-32C4-43F2-99B4-FFD195B4A4EB}" type="slidenum">
              <a:rPr lang="en-US" sz="1600" b="1" smtClean="0">
                <a:effectLst>
                  <a:outerShdw blurRad="38100" dist="38100" dir="2700000" algn="tl">
                    <a:srgbClr val="000000">
                      <a:alpha val="43137"/>
                    </a:srgbClr>
                  </a:outerShdw>
                </a:effectLst>
                <a:latin typeface="Times New Roman" pitchFamily="18" charset="0"/>
                <a:cs typeface="Times New Roman" pitchFamily="18" charset="0"/>
              </a:rPr>
              <a:pPr algn="r"/>
              <a:t>19</a:t>
            </a:fld>
            <a:endParaRPr lang="en-US" sz="1600" dirty="0">
              <a:effectLst>
                <a:outerShdw blurRad="38100" dist="38100" dir="2700000" algn="tl">
                  <a:srgbClr val="000000">
                    <a:alpha val="43137"/>
                  </a:srgbClr>
                </a:outerShdw>
              </a:effectLst>
            </a:endParaRPr>
          </a:p>
        </p:txBody>
      </p:sp>
      <p:pic>
        <p:nvPicPr>
          <p:cNvPr id="10" name="Picture 8" descr="Myotome Map Lower Limb"/>
          <p:cNvPicPr>
            <a:picLocks noChangeAspect="1" noChangeArrowheads="1"/>
          </p:cNvPicPr>
          <p:nvPr/>
        </p:nvPicPr>
        <p:blipFill>
          <a:blip r:embed="rId3" cstate="print"/>
          <a:srcRect/>
          <a:stretch>
            <a:fillRect/>
          </a:stretch>
        </p:blipFill>
        <p:spPr bwMode="auto">
          <a:xfrm rot="18791638">
            <a:off x="5565085" y="2346833"/>
            <a:ext cx="1722718" cy="4118947"/>
          </a:xfrm>
          <a:prstGeom prst="rect">
            <a:avLst/>
          </a:prstGeom>
          <a:noFill/>
        </p:spPr>
      </p:pic>
      <p:sp>
        <p:nvSpPr>
          <p:cNvPr id="11" name="Rectangle 10"/>
          <p:cNvSpPr/>
          <p:nvPr/>
        </p:nvSpPr>
        <p:spPr>
          <a:xfrm rot="18770316">
            <a:off x="5813507" y="3428699"/>
            <a:ext cx="480066" cy="11017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Delay 12"/>
          <p:cNvSpPr/>
          <p:nvPr/>
        </p:nvSpPr>
        <p:spPr>
          <a:xfrm rot="13768058">
            <a:off x="4964239" y="2899197"/>
            <a:ext cx="146562" cy="297606"/>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229600" cy="2739211"/>
          </a:xfrm>
          <a:prstGeom prst="rect">
            <a:avLst/>
          </a:prstGeom>
          <a:ln>
            <a:solidFill>
              <a:schemeClr val="tx1"/>
            </a:solidFill>
          </a:ln>
        </p:spPr>
        <p:style>
          <a:lnRef idx="0">
            <a:schemeClr val="dk1"/>
          </a:lnRef>
          <a:fillRef idx="3">
            <a:schemeClr val="dk1"/>
          </a:fillRef>
          <a:effectRef idx="3">
            <a:schemeClr val="dk1"/>
          </a:effectRef>
          <a:fontRef idx="minor">
            <a:schemeClr val="lt1"/>
          </a:fontRef>
        </p:style>
        <p:txBody>
          <a:bodyPr wrap="square">
            <a:spAutoFit/>
          </a:bodyPr>
          <a:lstStyle/>
          <a:p>
            <a:endParaRPr lang="en-US" sz="12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200" b="1" i="1" dirty="0" smtClean="0">
                <a:effectLst>
                  <a:outerShdw blurRad="38100" dist="38100" dir="2700000" algn="tl">
                    <a:srgbClr val="000000">
                      <a:alpha val="43137"/>
                    </a:srgbClr>
                  </a:outerShdw>
                </a:effectLst>
                <a:latin typeface="Times New Roman" pitchFamily="18" charset="0"/>
                <a:cs typeface="Times New Roman" pitchFamily="18" charset="0"/>
              </a:rPr>
              <a:t>We will continue with part 2 of our lesson!</a:t>
            </a:r>
          </a:p>
          <a:p>
            <a:pPr algn="ct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The Skeleton System</a:t>
            </a:r>
          </a:p>
          <a:p>
            <a:pPr algn="ct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 Operates and Functions like</a:t>
            </a:r>
          </a:p>
          <a:p>
            <a:pPr algn="ctr"/>
            <a:r>
              <a:rPr lang="en-US" sz="3200" dirty="0" smtClean="0">
                <a:effectLst>
                  <a:outerShdw blurRad="38100" dist="38100" dir="2700000" algn="tl">
                    <a:srgbClr val="000000">
                      <a:alpha val="43137"/>
                    </a:srgbClr>
                  </a:outerShdw>
                </a:effectLst>
                <a:latin typeface="Times New Roman" pitchFamily="18" charset="0"/>
                <a:cs typeface="Times New Roman" pitchFamily="18" charset="0"/>
              </a:rPr>
              <a:t>(The Tribe of Issachar)</a:t>
            </a:r>
          </a:p>
          <a:p>
            <a:pPr algn="ct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“Strong as Donkey”</a:t>
            </a:r>
          </a:p>
          <a:p>
            <a:pPr algn="ctr"/>
            <a:endParaRPr lang="en-US" sz="800" dirty="0" smtClean="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3"/>
          <p:cNvSpPr txBox="1">
            <a:spLocks/>
          </p:cNvSpPr>
          <p:nvPr/>
        </p:nvSpPr>
        <p:spPr>
          <a:xfrm>
            <a:off x="533400" y="3733800"/>
            <a:ext cx="8001000" cy="2667000"/>
          </a:xfrm>
          <a:prstGeom prst="rect">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a:normAutofit/>
          </a:bodyPr>
          <a:lstStyle/>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en-US" sz="2800" b="1" i="0"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Christ is the Sternum in our Tabernacle </a:t>
            </a:r>
          </a:p>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en-US" sz="2800" i="1"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 Am the Way The Truth And The  Life.</a:t>
            </a:r>
          </a:p>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en-US" sz="2800" i="1"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And the government shall be</a:t>
            </a:r>
          </a:p>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en-US" sz="2800" i="1"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upon his shoulder  </a:t>
            </a:r>
          </a:p>
          <a:p>
            <a:pPr marL="548640" marR="0" lvl="0" indent="-411480" algn="ctr" defTabSz="914400" rtl="0" eaLnBrk="1" fontAlgn="auto" latinLnBrk="0" hangingPunct="1">
              <a:lnSpc>
                <a:spcPct val="100000"/>
              </a:lnSpc>
              <a:spcBef>
                <a:spcPct val="20000"/>
              </a:spcBef>
              <a:spcAft>
                <a:spcPts val="0"/>
              </a:spcAft>
              <a:buClr>
                <a:schemeClr val="tx1">
                  <a:shade val="95000"/>
                </a:schemeClr>
              </a:buClr>
              <a:buSzPct val="65000"/>
              <a:tabLst/>
              <a:defRPr/>
            </a:pPr>
            <a:r>
              <a:rPr kumimoji="0" lang="en-US" sz="2400" i="1" u="none" strike="noStrike" kern="1200" cap="none" spc="0" normalizeH="0" baseline="0" noProof="0" dirty="0" smtClean="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(Isaiah 9:6 Margin)</a:t>
            </a:r>
            <a:endParaRPr kumimoji="0" lang="en-US" sz="2400" i="1"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pic>
        <p:nvPicPr>
          <p:cNvPr id="4" name="yui_3_5_1_5_1377552582384_716" descr="http://i192.photobucket.com/albums/z195/sparkletags4/Christian/godBless56.jpg"/>
          <p:cNvPicPr/>
          <p:nvPr/>
        </p:nvPicPr>
        <p:blipFill>
          <a:blip r:embed="rId2" cstate="print"/>
          <a:srcRect/>
          <a:stretch>
            <a:fillRect/>
          </a:stretch>
        </p:blipFill>
        <p:spPr bwMode="auto">
          <a:xfrm>
            <a:off x="7239000" y="5105400"/>
            <a:ext cx="1181100" cy="1123950"/>
          </a:xfrm>
          <a:prstGeom prst="rect">
            <a:avLst/>
          </a:prstGeom>
          <a:noFill/>
          <a:ln w="9525">
            <a:solidFill>
              <a:srgbClr val="6600FF"/>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b2- Lowerlimb"/>
          <p:cNvPicPr>
            <a:picLocks noChangeAspect="1" noChangeArrowheads="1"/>
          </p:cNvPicPr>
          <p:nvPr/>
        </p:nvPicPr>
        <p:blipFill>
          <a:blip r:embed="rId2" cstate="print">
            <a:lum bright="10000"/>
          </a:blip>
          <a:srcRect/>
          <a:stretch>
            <a:fillRect/>
          </a:stretch>
        </p:blipFill>
        <p:spPr bwMode="auto">
          <a:xfrm>
            <a:off x="0" y="457200"/>
            <a:ext cx="3581400" cy="2819400"/>
          </a:xfrm>
          <a:prstGeom prst="rect">
            <a:avLst/>
          </a:prstGeom>
          <a:noFill/>
          <a:ln w="28575">
            <a:solidFill>
              <a:schemeClr val="tx1"/>
            </a:solidFill>
          </a:ln>
        </p:spPr>
      </p:pic>
      <p:pic>
        <p:nvPicPr>
          <p:cNvPr id="45064" name="Picture 8" descr="Myotome Map Lower Limb"/>
          <p:cNvPicPr>
            <a:picLocks noChangeAspect="1" noChangeArrowheads="1"/>
          </p:cNvPicPr>
          <p:nvPr/>
        </p:nvPicPr>
        <p:blipFill>
          <a:blip r:embed="rId3" cstate="print"/>
          <a:srcRect/>
          <a:stretch>
            <a:fillRect/>
          </a:stretch>
        </p:blipFill>
        <p:spPr bwMode="auto">
          <a:xfrm>
            <a:off x="3505200" y="457200"/>
            <a:ext cx="5638800" cy="5791200"/>
          </a:xfrm>
          <a:prstGeom prst="rect">
            <a:avLst/>
          </a:prstGeom>
          <a:noFill/>
          <a:ln w="28575">
            <a:solidFill>
              <a:schemeClr val="tx1"/>
            </a:solidFill>
          </a:ln>
        </p:spPr>
      </p:pic>
      <p:sp>
        <p:nvSpPr>
          <p:cNvPr id="5" name="TextBox 4"/>
          <p:cNvSpPr txBox="1"/>
          <p:nvPr/>
        </p:nvSpPr>
        <p:spPr>
          <a:xfrm>
            <a:off x="5638800" y="1295400"/>
            <a:ext cx="1752600" cy="1477328"/>
          </a:xfrm>
          <a:prstGeom prst="rect">
            <a:avLst/>
          </a:prstGeom>
          <a:noFill/>
          <a:ln w="28575">
            <a:solidFill>
              <a:srgbClr val="B48900"/>
            </a:solidFill>
          </a:ln>
        </p:spPr>
        <p:txBody>
          <a:bodyPr wrap="square" rtlCol="0">
            <a:spAutoFit/>
          </a:bodyPr>
          <a:lstStyle/>
          <a:p>
            <a:pPr algn="ctr"/>
            <a:r>
              <a:rPr lang="en-US" b="1" dirty="0" smtClean="0">
                <a:solidFill>
                  <a:schemeClr val="bg1"/>
                </a:solidFill>
                <a:latin typeface="Times New Roman" pitchFamily="18" charset="0"/>
                <a:cs typeface="Times New Roman" pitchFamily="18" charset="0"/>
              </a:rPr>
              <a:t>Holy Place</a:t>
            </a:r>
          </a:p>
          <a:p>
            <a:pPr algn="ctr"/>
            <a:endParaRPr lang="en-US"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dirty="0" smtClean="0"/>
          </a:p>
          <a:p>
            <a:endParaRPr lang="en-US" dirty="0" smtClean="0"/>
          </a:p>
          <a:p>
            <a:endParaRPr lang="en-US" dirty="0"/>
          </a:p>
        </p:txBody>
      </p:sp>
      <p:sp>
        <p:nvSpPr>
          <p:cNvPr id="10" name="Flowchart: Delay 9"/>
          <p:cNvSpPr/>
          <p:nvPr/>
        </p:nvSpPr>
        <p:spPr>
          <a:xfrm rot="16200000">
            <a:off x="6400800" y="304800"/>
            <a:ext cx="228600" cy="685800"/>
          </a:xfrm>
          <a:prstGeom prst="flowChartDelay">
            <a:avLst/>
          </a:prstGeom>
          <a:solidFill>
            <a:srgbClr val="FF9999"/>
          </a:solidFill>
          <a:ln>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0" y="0"/>
            <a:ext cx="9144000" cy="461665"/>
          </a:xfrm>
          <a:prstGeom prst="rect">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2400" b="1" dirty="0" smtClean="0">
                <a:effectLst>
                  <a:outerShdw blurRad="38100" dist="38100" dir="2700000" algn="tl">
                    <a:srgbClr val="000000">
                      <a:alpha val="43137"/>
                    </a:srgbClr>
                  </a:outerShdw>
                </a:effectLst>
                <a:latin typeface="Times New Roman" pitchFamily="18" charset="0"/>
                <a:cs typeface="Times New Roman" pitchFamily="18" charset="0"/>
              </a:rPr>
              <a:t>The Boards made  Pillars around the Courtyard </a:t>
            </a:r>
            <a:endParaRPr lang="en-US" sz="24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3581400" y="533400"/>
            <a:ext cx="5410200" cy="5715000"/>
          </a:xfrm>
          <a:prstGeom prst="rect">
            <a:avLst/>
          </a:prstGeom>
          <a:noFill/>
          <a:ln w="38100">
            <a:solidFill>
              <a:srgbClr val="FF6699"/>
            </a:solidFill>
          </a:ln>
        </p:spPr>
        <p:txBody>
          <a:bodyPr wrap="square" rtlCol="0">
            <a:spAutoFit/>
          </a:bodyPr>
          <a:lstStyle/>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smtClean="0">
              <a:solidFill>
                <a:schemeClr val="bg1"/>
              </a:solidFill>
              <a:effectLst>
                <a:outerShdw blurRad="38100" dist="38100" dir="2700000" algn="tl">
                  <a:srgbClr val="000000">
                    <a:alpha val="43137"/>
                  </a:srgbClr>
                </a:outerShdw>
              </a:effectLst>
            </a:endParaRPr>
          </a:p>
          <a:p>
            <a:pPr algn="ctr"/>
            <a:r>
              <a:rPr lang="en-US" sz="1600" b="1" dirty="0" smtClean="0">
                <a:solidFill>
                  <a:schemeClr val="bg1"/>
                </a:solidFill>
                <a:latin typeface="Times New Roman" pitchFamily="18" charset="0"/>
                <a:cs typeface="Times New Roman" pitchFamily="18" charset="0"/>
              </a:rPr>
              <a:t>      Courtyard</a:t>
            </a:r>
          </a:p>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smtClean="0">
              <a:solidFill>
                <a:schemeClr val="bg1"/>
              </a:solidFill>
              <a:effectLst>
                <a:outerShdw blurRad="38100" dist="38100" dir="2700000" algn="tl">
                  <a:srgbClr val="000000">
                    <a:alpha val="43137"/>
                  </a:srgbClr>
                </a:outerShdw>
              </a:effectLst>
            </a:endParaRPr>
          </a:p>
          <a:p>
            <a:pPr algn="ctr"/>
            <a:endParaRPr lang="en-US" b="1" dirty="0">
              <a:solidFill>
                <a:schemeClr val="bg1"/>
              </a:solidFill>
              <a:effectLst>
                <a:outerShdw blurRad="38100" dist="38100" dir="2700000" algn="tl">
                  <a:srgbClr val="000000">
                    <a:alpha val="43137"/>
                  </a:srgbClr>
                </a:outerShdw>
              </a:effectLst>
            </a:endParaRPr>
          </a:p>
        </p:txBody>
      </p:sp>
      <p:sp>
        <p:nvSpPr>
          <p:cNvPr id="11" name="TextBox 10"/>
          <p:cNvSpPr txBox="1"/>
          <p:nvPr/>
        </p:nvSpPr>
        <p:spPr>
          <a:xfrm>
            <a:off x="4419600" y="5562600"/>
            <a:ext cx="473206" cy="369332"/>
          </a:xfrm>
          <a:prstGeom prst="rect">
            <a:avLst/>
          </a:prstGeom>
          <a:ln/>
        </p:spPr>
        <p:style>
          <a:lnRef idx="3">
            <a:schemeClr val="lt1"/>
          </a:lnRef>
          <a:fillRef idx="1">
            <a:schemeClr val="dk1"/>
          </a:fillRef>
          <a:effectRef idx="1">
            <a:schemeClr val="dk1"/>
          </a:effectRef>
          <a:fontRef idx="minor">
            <a:schemeClr val="lt1"/>
          </a:fontRef>
        </p:style>
        <p:txBody>
          <a:bodyPr wrap="none" rtlCol="0">
            <a:spAutoFit/>
          </a:bodyPr>
          <a:lstStyle/>
          <a:p>
            <a:pPr algn="ctr"/>
            <a:r>
              <a:rPr lang="en-US" b="1" dirty="0" smtClean="0">
                <a:latin typeface="Times New Roman" pitchFamily="18" charset="0"/>
                <a:cs typeface="Times New Roman" pitchFamily="18" charset="0"/>
              </a:rPr>
              <a:t>10</a:t>
            </a:r>
            <a:r>
              <a:rPr lang="en-US" dirty="0" smtClean="0"/>
              <a:t> </a:t>
            </a:r>
            <a:endParaRPr lang="en-US" b="1" dirty="0">
              <a:latin typeface="Times New Roman" pitchFamily="18" charset="0"/>
              <a:cs typeface="Times New Roman" pitchFamily="18" charset="0"/>
            </a:endParaRPr>
          </a:p>
        </p:txBody>
      </p:sp>
      <p:sp>
        <p:nvSpPr>
          <p:cNvPr id="12" name="Rectangle 11"/>
          <p:cNvSpPr/>
          <p:nvPr/>
        </p:nvSpPr>
        <p:spPr>
          <a:xfrm>
            <a:off x="7162800" y="609600"/>
            <a:ext cx="473206" cy="369332"/>
          </a:xfrm>
          <a:prstGeom prst="rect">
            <a:avLst/>
          </a:prstGeom>
          <a:ln/>
        </p:spPr>
        <p:style>
          <a:lnRef idx="3">
            <a:schemeClr val="lt1"/>
          </a:lnRef>
          <a:fillRef idx="1">
            <a:schemeClr val="dk1"/>
          </a:fillRef>
          <a:effectRef idx="1">
            <a:schemeClr val="dk1"/>
          </a:effectRef>
          <a:fontRef idx="minor">
            <a:schemeClr val="lt1"/>
          </a:fontRef>
        </p:style>
        <p:txBody>
          <a:bodyPr wrap="none">
            <a:spAutoFit/>
          </a:bodyPr>
          <a:lstStyle/>
          <a:p>
            <a:pPr algn="ctr"/>
            <a:r>
              <a:rPr lang="en-US" b="1" dirty="0" smtClean="0">
                <a:solidFill>
                  <a:schemeClr val="tx1"/>
                </a:solidFill>
                <a:latin typeface="Times New Roman" pitchFamily="18" charset="0"/>
                <a:cs typeface="Times New Roman" pitchFamily="18" charset="0"/>
              </a:rPr>
              <a:t>10</a:t>
            </a:r>
            <a:r>
              <a:rPr lang="en-US" dirty="0" smtClean="0">
                <a:solidFill>
                  <a:schemeClr val="tx1"/>
                </a:solidFill>
              </a:rPr>
              <a:t> </a:t>
            </a:r>
            <a:endParaRPr lang="en-US" b="1" dirty="0">
              <a:solidFill>
                <a:schemeClr val="tx1"/>
              </a:solidFill>
              <a:latin typeface="Times New Roman" pitchFamily="18" charset="0"/>
              <a:cs typeface="Times New Roman" pitchFamily="18" charset="0"/>
            </a:endParaRPr>
          </a:p>
        </p:txBody>
      </p:sp>
      <p:sp>
        <p:nvSpPr>
          <p:cNvPr id="13" name="Rectangle 12"/>
          <p:cNvSpPr/>
          <p:nvPr/>
        </p:nvSpPr>
        <p:spPr>
          <a:xfrm>
            <a:off x="3886200" y="3810000"/>
            <a:ext cx="473206" cy="369332"/>
          </a:xfrm>
          <a:prstGeom prst="rect">
            <a:avLst/>
          </a:prstGeom>
          <a:ln/>
        </p:spPr>
        <p:style>
          <a:lnRef idx="3">
            <a:schemeClr val="lt1"/>
          </a:lnRef>
          <a:fillRef idx="1">
            <a:schemeClr val="dk1"/>
          </a:fillRef>
          <a:effectRef idx="1">
            <a:schemeClr val="dk1"/>
          </a:effectRef>
          <a:fontRef idx="minor">
            <a:schemeClr val="lt1"/>
          </a:fontRef>
        </p:style>
        <p:txBody>
          <a:bodyPr wrap="none">
            <a:spAutoFit/>
          </a:bodyPr>
          <a:lstStyle/>
          <a:p>
            <a:pPr algn="ctr"/>
            <a:r>
              <a:rPr lang="en-US" b="1" dirty="0" smtClean="0">
                <a:latin typeface="Times New Roman" pitchFamily="18" charset="0"/>
                <a:cs typeface="Times New Roman" pitchFamily="18" charset="0"/>
              </a:rPr>
              <a:t>10</a:t>
            </a:r>
            <a:r>
              <a:rPr lang="en-US" dirty="0" smtClean="0"/>
              <a:t> </a:t>
            </a:r>
            <a:endParaRPr lang="en-US" b="1" dirty="0">
              <a:latin typeface="Times New Roman" pitchFamily="18" charset="0"/>
              <a:cs typeface="Times New Roman" pitchFamily="18" charset="0"/>
            </a:endParaRPr>
          </a:p>
        </p:txBody>
      </p:sp>
      <p:sp>
        <p:nvSpPr>
          <p:cNvPr id="14" name="Rectangle 13"/>
          <p:cNvSpPr/>
          <p:nvPr/>
        </p:nvSpPr>
        <p:spPr>
          <a:xfrm>
            <a:off x="4572000" y="4419600"/>
            <a:ext cx="300082" cy="369332"/>
          </a:xfrm>
          <a:prstGeom prst="rect">
            <a:avLst/>
          </a:prstGeom>
          <a:ln/>
        </p:spPr>
        <p:style>
          <a:lnRef idx="3">
            <a:schemeClr val="lt1"/>
          </a:lnRef>
          <a:fillRef idx="1">
            <a:schemeClr val="dk1"/>
          </a:fillRef>
          <a:effectRef idx="1">
            <a:schemeClr val="dk1"/>
          </a:effectRef>
          <a:fontRef idx="minor">
            <a:schemeClr val="lt1"/>
          </a:fontRef>
        </p:style>
        <p:txBody>
          <a:bodyPr wrap="none">
            <a:spAutoFit/>
          </a:bodyPr>
          <a:lstStyle/>
          <a:p>
            <a:r>
              <a:rPr lang="en-US" b="1" dirty="0" smtClean="0">
                <a:latin typeface="Times New Roman" pitchFamily="18" charset="0"/>
                <a:cs typeface="Times New Roman" pitchFamily="18" charset="0"/>
              </a:rPr>
              <a:t>5</a:t>
            </a:r>
            <a:endParaRPr lang="en-US" b="1" dirty="0">
              <a:latin typeface="Times New Roman" pitchFamily="18" charset="0"/>
              <a:cs typeface="Times New Roman" pitchFamily="18" charset="0"/>
            </a:endParaRPr>
          </a:p>
        </p:txBody>
      </p:sp>
      <p:sp>
        <p:nvSpPr>
          <p:cNvPr id="15" name="Rectangle 14"/>
          <p:cNvSpPr/>
          <p:nvPr/>
        </p:nvSpPr>
        <p:spPr>
          <a:xfrm>
            <a:off x="3886200" y="2590800"/>
            <a:ext cx="300082" cy="369332"/>
          </a:xfrm>
          <a:prstGeom prst="rect">
            <a:avLst/>
          </a:prstGeom>
          <a:ln/>
        </p:spPr>
        <p:style>
          <a:lnRef idx="3">
            <a:schemeClr val="lt1"/>
          </a:lnRef>
          <a:fillRef idx="1">
            <a:schemeClr val="dk1"/>
          </a:fillRef>
          <a:effectRef idx="1">
            <a:schemeClr val="dk1"/>
          </a:effectRef>
          <a:fontRef idx="minor">
            <a:schemeClr val="lt1"/>
          </a:fontRef>
        </p:style>
        <p:txBody>
          <a:bodyPr wrap="none">
            <a:spAutoFit/>
          </a:bodyPr>
          <a:lstStyle/>
          <a:p>
            <a:r>
              <a:rPr lang="en-US" b="1" dirty="0" smtClean="0">
                <a:latin typeface="Times New Roman" pitchFamily="18" charset="0"/>
                <a:cs typeface="Times New Roman" pitchFamily="18" charset="0"/>
              </a:rPr>
              <a:t>5</a:t>
            </a:r>
            <a:endParaRPr lang="en-US" b="1" dirty="0">
              <a:latin typeface="Times New Roman" pitchFamily="18" charset="0"/>
              <a:cs typeface="Times New Roman" pitchFamily="18" charset="0"/>
            </a:endParaRPr>
          </a:p>
        </p:txBody>
      </p:sp>
      <p:sp>
        <p:nvSpPr>
          <p:cNvPr id="16" name="Rectangle 15"/>
          <p:cNvSpPr/>
          <p:nvPr/>
        </p:nvSpPr>
        <p:spPr>
          <a:xfrm>
            <a:off x="838200" y="2286000"/>
            <a:ext cx="300082"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b="1" dirty="0" smtClean="0">
                <a:solidFill>
                  <a:schemeClr val="tx1"/>
                </a:solidFill>
                <a:latin typeface="Times New Roman" pitchFamily="18" charset="0"/>
                <a:cs typeface="Times New Roman" pitchFamily="18" charset="0"/>
              </a:rPr>
              <a:t>5</a:t>
            </a:r>
            <a:endParaRPr lang="en-US" dirty="0">
              <a:solidFill>
                <a:schemeClr val="tx1"/>
              </a:solidFill>
            </a:endParaRPr>
          </a:p>
        </p:txBody>
      </p:sp>
      <p:sp>
        <p:nvSpPr>
          <p:cNvPr id="17" name="Rectangle 16"/>
          <p:cNvSpPr/>
          <p:nvPr/>
        </p:nvSpPr>
        <p:spPr>
          <a:xfrm>
            <a:off x="533400" y="2667000"/>
            <a:ext cx="300082" cy="369332"/>
          </a:xfrm>
          <a:prstGeom prst="rect">
            <a:avLst/>
          </a:prstGeom>
        </p:spPr>
        <p:style>
          <a:lnRef idx="3">
            <a:schemeClr val="lt1"/>
          </a:lnRef>
          <a:fillRef idx="1">
            <a:schemeClr val="dk1"/>
          </a:fillRef>
          <a:effectRef idx="1">
            <a:schemeClr val="dk1"/>
          </a:effectRef>
          <a:fontRef idx="minor">
            <a:schemeClr val="lt1"/>
          </a:fontRef>
        </p:style>
        <p:txBody>
          <a:bodyPr wrap="none">
            <a:spAutoFit/>
          </a:bodyPr>
          <a:lstStyle/>
          <a:p>
            <a:r>
              <a:rPr lang="en-US" b="1" dirty="0" smtClean="0">
                <a:latin typeface="Times New Roman" pitchFamily="18" charset="0"/>
                <a:cs typeface="Times New Roman" pitchFamily="18" charset="0"/>
              </a:rPr>
              <a:t>5</a:t>
            </a:r>
            <a:endParaRPr lang="en-US" dirty="0"/>
          </a:p>
        </p:txBody>
      </p:sp>
      <p:sp>
        <p:nvSpPr>
          <p:cNvPr id="18" name="Rectangle 17"/>
          <p:cNvSpPr/>
          <p:nvPr/>
        </p:nvSpPr>
        <p:spPr>
          <a:xfrm>
            <a:off x="1219200" y="1752600"/>
            <a:ext cx="228600" cy="369332"/>
          </a:xfrm>
          <a:prstGeom prst="rect">
            <a:avLst/>
          </a:prstGeom>
          <a:ln>
            <a:solidFill>
              <a:srgbClr val="FF6699"/>
            </a:solidFill>
          </a:ln>
        </p:spPr>
        <p:txBody>
          <a:bodyPr wrap="square">
            <a:spAutoFit/>
          </a:bodyPr>
          <a:lstStyle/>
          <a:p>
            <a:r>
              <a:rPr lang="en-US" b="1" u="sng" dirty="0" smtClean="0">
                <a:solidFill>
                  <a:srgbClr val="FF6699"/>
                </a:solidFill>
                <a:latin typeface="Times New Roman" pitchFamily="18" charset="0"/>
                <a:cs typeface="Times New Roman" pitchFamily="18" charset="0"/>
              </a:rPr>
              <a:t>1</a:t>
            </a:r>
            <a:endParaRPr lang="en-US" u="sng" dirty="0">
              <a:solidFill>
                <a:srgbClr val="FF6699"/>
              </a:solidFill>
            </a:endParaRPr>
          </a:p>
        </p:txBody>
      </p:sp>
      <p:sp>
        <p:nvSpPr>
          <p:cNvPr id="19" name="Rectangle 18"/>
          <p:cNvSpPr/>
          <p:nvPr/>
        </p:nvSpPr>
        <p:spPr>
          <a:xfrm>
            <a:off x="533400" y="1295400"/>
            <a:ext cx="300082" cy="369332"/>
          </a:xfrm>
          <a:prstGeom prst="rect">
            <a:avLst/>
          </a:prstGeom>
          <a:ln>
            <a:solidFill>
              <a:srgbClr val="FF6699"/>
            </a:solidFill>
          </a:ln>
        </p:spPr>
        <p:txBody>
          <a:bodyPr wrap="square">
            <a:spAutoFit/>
          </a:bodyPr>
          <a:lstStyle/>
          <a:p>
            <a:pPr algn="r"/>
            <a:r>
              <a:rPr lang="en-US" b="1" u="sng" dirty="0" smtClean="0">
                <a:solidFill>
                  <a:srgbClr val="FF6699"/>
                </a:solidFill>
                <a:latin typeface="Times New Roman" pitchFamily="18" charset="0"/>
                <a:cs typeface="Times New Roman" pitchFamily="18" charset="0"/>
              </a:rPr>
              <a:t>3</a:t>
            </a:r>
            <a:endParaRPr lang="en-US" u="sng" dirty="0">
              <a:solidFill>
                <a:srgbClr val="FF6699"/>
              </a:solidFill>
            </a:endParaRPr>
          </a:p>
        </p:txBody>
      </p:sp>
      <p:sp>
        <p:nvSpPr>
          <p:cNvPr id="20" name="Rectangle 19"/>
          <p:cNvSpPr/>
          <p:nvPr/>
        </p:nvSpPr>
        <p:spPr>
          <a:xfrm>
            <a:off x="2514600" y="1828800"/>
            <a:ext cx="304800" cy="369332"/>
          </a:xfrm>
          <a:prstGeom prst="rect">
            <a:avLst/>
          </a:prstGeom>
          <a:ln>
            <a:solidFill>
              <a:srgbClr val="FF6699"/>
            </a:solidFill>
          </a:ln>
        </p:spPr>
        <p:txBody>
          <a:bodyPr wrap="square">
            <a:spAutoFit/>
          </a:bodyPr>
          <a:lstStyle/>
          <a:p>
            <a:pPr algn="r"/>
            <a:r>
              <a:rPr lang="en-US" b="1" u="sng" dirty="0" smtClean="0">
                <a:solidFill>
                  <a:srgbClr val="FF6699"/>
                </a:solidFill>
                <a:latin typeface="Times New Roman" pitchFamily="18" charset="0"/>
                <a:cs typeface="Times New Roman" pitchFamily="18" charset="0"/>
              </a:rPr>
              <a:t>2</a:t>
            </a:r>
            <a:endParaRPr lang="en-US" u="sng" dirty="0">
              <a:solidFill>
                <a:srgbClr val="FF6699"/>
              </a:solidFill>
            </a:endParaRPr>
          </a:p>
        </p:txBody>
      </p:sp>
      <p:sp>
        <p:nvSpPr>
          <p:cNvPr id="21" name="Rectangle 20"/>
          <p:cNvSpPr/>
          <p:nvPr/>
        </p:nvSpPr>
        <p:spPr>
          <a:xfrm>
            <a:off x="3048000" y="990600"/>
            <a:ext cx="304800" cy="369332"/>
          </a:xfrm>
          <a:prstGeom prst="rect">
            <a:avLst/>
          </a:prstGeom>
          <a:ln>
            <a:solidFill>
              <a:srgbClr val="FF6699"/>
            </a:solidFill>
          </a:ln>
        </p:spPr>
        <p:txBody>
          <a:bodyPr wrap="square">
            <a:spAutoFit/>
          </a:bodyPr>
          <a:lstStyle/>
          <a:p>
            <a:r>
              <a:rPr lang="en-US" b="1" u="sng" dirty="0" smtClean="0">
                <a:solidFill>
                  <a:srgbClr val="FF6699"/>
                </a:solidFill>
                <a:latin typeface="Times New Roman" pitchFamily="18" charset="0"/>
                <a:cs typeface="Times New Roman" pitchFamily="18" charset="0"/>
              </a:rPr>
              <a:t>4</a:t>
            </a:r>
            <a:endParaRPr lang="en-US" u="sng" dirty="0">
              <a:solidFill>
                <a:srgbClr val="FF6699"/>
              </a:solidFill>
            </a:endParaRPr>
          </a:p>
        </p:txBody>
      </p:sp>
      <p:sp>
        <p:nvSpPr>
          <p:cNvPr id="22" name="Rectangle 21"/>
          <p:cNvSpPr/>
          <p:nvPr/>
        </p:nvSpPr>
        <p:spPr>
          <a:xfrm>
            <a:off x="685800" y="685800"/>
            <a:ext cx="304800" cy="369332"/>
          </a:xfrm>
          <a:prstGeom prst="rect">
            <a:avLst/>
          </a:prstGeom>
          <a:ln>
            <a:solidFill>
              <a:srgbClr val="FF6699"/>
            </a:solidFill>
          </a:ln>
        </p:spPr>
        <p:txBody>
          <a:bodyPr wrap="square">
            <a:spAutoFit/>
          </a:bodyPr>
          <a:lstStyle/>
          <a:p>
            <a:r>
              <a:rPr lang="en-US" b="1" u="sng" dirty="0" smtClean="0">
                <a:solidFill>
                  <a:srgbClr val="FF6699"/>
                </a:solidFill>
                <a:latin typeface="Times New Roman" pitchFamily="18" charset="0"/>
                <a:cs typeface="Times New Roman" pitchFamily="18" charset="0"/>
              </a:rPr>
              <a:t>5</a:t>
            </a:r>
            <a:endParaRPr lang="en-US" u="sng" dirty="0">
              <a:solidFill>
                <a:srgbClr val="FF6699"/>
              </a:solidFill>
            </a:endParaRPr>
          </a:p>
        </p:txBody>
      </p:sp>
      <p:pic>
        <p:nvPicPr>
          <p:cNvPr id="23" name="Picture 4" descr="Lower Limb Bones | Lower Extremity Bones | Appendicular Skeleton ..."/>
          <p:cNvPicPr>
            <a:picLocks noChangeAspect="1" noChangeArrowheads="1"/>
          </p:cNvPicPr>
          <p:nvPr/>
        </p:nvPicPr>
        <p:blipFill>
          <a:blip r:embed="rId4" cstate="print">
            <a:lum bright="10000"/>
          </a:blip>
          <a:srcRect b="16883"/>
          <a:stretch>
            <a:fillRect/>
          </a:stretch>
        </p:blipFill>
        <p:spPr bwMode="auto">
          <a:xfrm>
            <a:off x="0" y="3276600"/>
            <a:ext cx="3505200" cy="3048000"/>
          </a:xfrm>
          <a:prstGeom prst="rect">
            <a:avLst/>
          </a:prstGeom>
          <a:noFill/>
          <a:ln w="28575">
            <a:solidFill>
              <a:schemeClr val="tx1"/>
            </a:solidFill>
          </a:ln>
        </p:spPr>
      </p:pic>
      <p:sp>
        <p:nvSpPr>
          <p:cNvPr id="24" name="Rectangle 23"/>
          <p:cNvSpPr/>
          <p:nvPr/>
        </p:nvSpPr>
        <p:spPr>
          <a:xfrm>
            <a:off x="1676400" y="5867400"/>
            <a:ext cx="762000" cy="369332"/>
          </a:xfrm>
          <a:prstGeom prst="rect">
            <a:avLst/>
          </a:prstGeom>
          <a:ln>
            <a:solidFill>
              <a:srgbClr val="FF6699"/>
            </a:solidFill>
          </a:ln>
        </p:spPr>
        <p:txBody>
          <a:bodyPr wrap="square">
            <a:spAutoFit/>
          </a:bodyPr>
          <a:lstStyle/>
          <a:p>
            <a:pPr algn="r"/>
            <a:r>
              <a:rPr lang="en-US" b="1" u="sng" dirty="0" smtClean="0">
                <a:solidFill>
                  <a:srgbClr val="FF6699"/>
                </a:solidFill>
                <a:latin typeface="Times New Roman" pitchFamily="18" charset="0"/>
                <a:cs typeface="Times New Roman" pitchFamily="18" charset="0"/>
              </a:rPr>
              <a:t>1</a:t>
            </a:r>
            <a:endParaRPr lang="en-US" u="sng" dirty="0">
              <a:solidFill>
                <a:srgbClr val="FF6699"/>
              </a:solidFill>
            </a:endParaRPr>
          </a:p>
        </p:txBody>
      </p:sp>
      <p:sp>
        <p:nvSpPr>
          <p:cNvPr id="25" name="Rectangle 24"/>
          <p:cNvSpPr/>
          <p:nvPr/>
        </p:nvSpPr>
        <p:spPr>
          <a:xfrm>
            <a:off x="1828800" y="5410200"/>
            <a:ext cx="609600" cy="369332"/>
          </a:xfrm>
          <a:prstGeom prst="rect">
            <a:avLst/>
          </a:prstGeom>
          <a:ln>
            <a:solidFill>
              <a:srgbClr val="FF6699"/>
            </a:solidFill>
          </a:ln>
        </p:spPr>
        <p:txBody>
          <a:bodyPr wrap="square">
            <a:spAutoFit/>
          </a:bodyPr>
          <a:lstStyle/>
          <a:p>
            <a:pPr algn="r"/>
            <a:r>
              <a:rPr lang="en-US" b="1" u="sng" dirty="0" smtClean="0">
                <a:solidFill>
                  <a:srgbClr val="FF6699"/>
                </a:solidFill>
                <a:latin typeface="Times New Roman" pitchFamily="18" charset="0"/>
                <a:cs typeface="Times New Roman" pitchFamily="18" charset="0"/>
              </a:rPr>
              <a:t>2</a:t>
            </a:r>
            <a:endParaRPr lang="en-US" u="sng" dirty="0">
              <a:solidFill>
                <a:srgbClr val="FF6699"/>
              </a:solidFill>
            </a:endParaRPr>
          </a:p>
        </p:txBody>
      </p:sp>
      <p:sp>
        <p:nvSpPr>
          <p:cNvPr id="26" name="Rectangle 25"/>
          <p:cNvSpPr/>
          <p:nvPr/>
        </p:nvSpPr>
        <p:spPr>
          <a:xfrm>
            <a:off x="1752600" y="4876800"/>
            <a:ext cx="685800" cy="369332"/>
          </a:xfrm>
          <a:prstGeom prst="rect">
            <a:avLst/>
          </a:prstGeom>
          <a:ln>
            <a:solidFill>
              <a:srgbClr val="FF6699"/>
            </a:solidFill>
          </a:ln>
        </p:spPr>
        <p:txBody>
          <a:bodyPr wrap="square">
            <a:spAutoFit/>
          </a:bodyPr>
          <a:lstStyle/>
          <a:p>
            <a:pPr algn="r"/>
            <a:r>
              <a:rPr lang="en-US" b="1" u="sng" dirty="0" smtClean="0">
                <a:solidFill>
                  <a:srgbClr val="FF6699"/>
                </a:solidFill>
                <a:latin typeface="Times New Roman" pitchFamily="18" charset="0"/>
                <a:cs typeface="Times New Roman" pitchFamily="18" charset="0"/>
              </a:rPr>
              <a:t>3</a:t>
            </a:r>
            <a:endParaRPr lang="en-US" u="sng" dirty="0">
              <a:solidFill>
                <a:srgbClr val="FF6699"/>
              </a:solidFill>
            </a:endParaRPr>
          </a:p>
        </p:txBody>
      </p:sp>
      <p:sp>
        <p:nvSpPr>
          <p:cNvPr id="27" name="Rectangle 26"/>
          <p:cNvSpPr/>
          <p:nvPr/>
        </p:nvSpPr>
        <p:spPr>
          <a:xfrm>
            <a:off x="1600200" y="4114800"/>
            <a:ext cx="533400" cy="369332"/>
          </a:xfrm>
          <a:prstGeom prst="rect">
            <a:avLst/>
          </a:prstGeom>
          <a:ln>
            <a:solidFill>
              <a:srgbClr val="FF6699"/>
            </a:solidFill>
          </a:ln>
        </p:spPr>
        <p:txBody>
          <a:bodyPr wrap="square">
            <a:spAutoFit/>
          </a:bodyPr>
          <a:lstStyle/>
          <a:p>
            <a:pPr algn="r"/>
            <a:r>
              <a:rPr lang="en-US" b="1" u="sng" dirty="0" smtClean="0">
                <a:solidFill>
                  <a:srgbClr val="FF6699"/>
                </a:solidFill>
                <a:latin typeface="Times New Roman" pitchFamily="18" charset="0"/>
                <a:cs typeface="Times New Roman" pitchFamily="18" charset="0"/>
              </a:rPr>
              <a:t>4</a:t>
            </a:r>
            <a:endParaRPr lang="en-US" u="sng" dirty="0">
              <a:solidFill>
                <a:srgbClr val="FF6699"/>
              </a:solidFill>
            </a:endParaRPr>
          </a:p>
        </p:txBody>
      </p:sp>
      <p:sp>
        <p:nvSpPr>
          <p:cNvPr id="28" name="Rectangle 27"/>
          <p:cNvSpPr/>
          <p:nvPr/>
        </p:nvSpPr>
        <p:spPr>
          <a:xfrm>
            <a:off x="1371600" y="3429000"/>
            <a:ext cx="533400" cy="369332"/>
          </a:xfrm>
          <a:prstGeom prst="rect">
            <a:avLst/>
          </a:prstGeom>
          <a:ln>
            <a:solidFill>
              <a:srgbClr val="FF6699"/>
            </a:solidFill>
          </a:ln>
        </p:spPr>
        <p:txBody>
          <a:bodyPr wrap="square">
            <a:spAutoFit/>
          </a:bodyPr>
          <a:lstStyle/>
          <a:p>
            <a:r>
              <a:rPr lang="en-US" b="1" u="sng" dirty="0" smtClean="0">
                <a:solidFill>
                  <a:srgbClr val="FF6699"/>
                </a:solidFill>
                <a:latin typeface="Times New Roman" pitchFamily="18" charset="0"/>
                <a:cs typeface="Times New Roman" pitchFamily="18" charset="0"/>
              </a:rPr>
              <a:t>5</a:t>
            </a:r>
            <a:endParaRPr lang="en-US" u="sng" dirty="0">
              <a:solidFill>
                <a:srgbClr val="FF6699"/>
              </a:solidFill>
            </a:endParaRPr>
          </a:p>
        </p:txBody>
      </p:sp>
      <p:pic>
        <p:nvPicPr>
          <p:cNvPr id="14338" name="Picture 2" descr="Copyright © 2005. Mishkan Ministries. All rights reserved."/>
          <p:cNvPicPr>
            <a:picLocks noChangeAspect="1" noChangeArrowheads="1"/>
          </p:cNvPicPr>
          <p:nvPr/>
        </p:nvPicPr>
        <p:blipFill>
          <a:blip r:embed="rId5" cstate="print"/>
          <a:srcRect/>
          <a:stretch>
            <a:fillRect/>
          </a:stretch>
        </p:blipFill>
        <p:spPr bwMode="auto">
          <a:xfrm>
            <a:off x="7391400" y="4038600"/>
            <a:ext cx="1447800" cy="1676400"/>
          </a:xfrm>
          <a:prstGeom prst="rect">
            <a:avLst/>
          </a:prstGeom>
          <a:noFill/>
          <a:ln w="28575">
            <a:solidFill>
              <a:srgbClr val="FF6699"/>
            </a:solidFill>
          </a:ln>
        </p:spPr>
      </p:pic>
      <p:sp>
        <p:nvSpPr>
          <p:cNvPr id="29" name="Rectangle 28"/>
          <p:cNvSpPr/>
          <p:nvPr/>
        </p:nvSpPr>
        <p:spPr>
          <a:xfrm>
            <a:off x="7543800" y="5334000"/>
            <a:ext cx="1318849" cy="369332"/>
          </a:xfrm>
          <a:prstGeom prst="rect">
            <a:avLst/>
          </a:prstGeom>
        </p:spPr>
        <p:txBody>
          <a:bodyPr wrap="square">
            <a:spAutoFit/>
          </a:bodyPr>
          <a:lstStyle/>
          <a:p>
            <a:pPr algn="ctr"/>
            <a:r>
              <a:rPr lang="en-US" b="1" dirty="0" smtClean="0">
                <a:solidFill>
                  <a:schemeClr val="bg1"/>
                </a:solidFill>
                <a:latin typeface="Times New Roman" pitchFamily="18" charset="0"/>
                <a:cs typeface="Times New Roman" pitchFamily="18" charset="0"/>
              </a:rPr>
              <a:t>Holy Place</a:t>
            </a:r>
          </a:p>
        </p:txBody>
      </p:sp>
      <p:cxnSp>
        <p:nvCxnSpPr>
          <p:cNvPr id="31" name="Straight Connector 30"/>
          <p:cNvCxnSpPr>
            <a:endCxn id="12" idx="1"/>
          </p:cNvCxnSpPr>
          <p:nvPr/>
        </p:nvCxnSpPr>
        <p:spPr>
          <a:xfrm>
            <a:off x="6858000" y="685800"/>
            <a:ext cx="304800" cy="108466"/>
          </a:xfrm>
          <a:prstGeom prst="line">
            <a:avLst/>
          </a:prstGeom>
          <a:ln>
            <a:solidFill>
              <a:srgbClr val="FF6699"/>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8741326" y="0"/>
            <a:ext cx="389850" cy="338554"/>
          </a:xfrm>
          <a:prstGeom prst="rect">
            <a:avLst/>
          </a:prstGeom>
        </p:spPr>
        <p:txBody>
          <a:bodyPr wrap="none">
            <a:spAutoFit/>
          </a:bodyPr>
          <a:lstStyle/>
          <a:p>
            <a:pPr algn="ctr"/>
            <a:fld id="{877F9B8C-32C4-43F2-99B4-FFD195B4A4EB}" type="slidenum">
              <a:rPr lang="en-US" sz="1600" b="1" smtClean="0">
                <a:effectLst>
                  <a:outerShdw blurRad="38100" dist="38100" dir="2700000" algn="tl">
                    <a:srgbClr val="000000">
                      <a:alpha val="43137"/>
                    </a:srgbClr>
                  </a:outerShdw>
                </a:effectLst>
                <a:latin typeface="Times New Roman" pitchFamily="18" charset="0"/>
                <a:cs typeface="Times New Roman" pitchFamily="18" charset="0"/>
              </a:rPr>
              <a:pPr algn="ctr"/>
              <a:t>20</a:t>
            </a:fld>
            <a:endParaRPr lang="en-US" sz="1600" dirty="0">
              <a:effectLst>
                <a:outerShdw blurRad="38100" dist="38100" dir="2700000" algn="tl">
                  <a:srgbClr val="000000">
                    <a:alpha val="43137"/>
                  </a:srgbClr>
                </a:outerShdw>
              </a:effectLst>
            </a:endParaRPr>
          </a:p>
        </p:txBody>
      </p:sp>
      <p:sp>
        <p:nvSpPr>
          <p:cNvPr id="33" name="TextBox 32"/>
          <p:cNvSpPr txBox="1"/>
          <p:nvPr/>
        </p:nvSpPr>
        <p:spPr>
          <a:xfrm>
            <a:off x="0" y="6248400"/>
            <a:ext cx="9144000" cy="646331"/>
          </a:xfrm>
          <a:prstGeom prst="rect">
            <a:avLst/>
          </a:prstGeom>
          <a:ln>
            <a:solidFill>
              <a:schemeClr val="tx1"/>
            </a:solidFill>
          </a:ln>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The central core of long bones is a hollow cylinder lined with spongy bone, and this cavity is filled with a soft, fatty connective tissue called </a:t>
            </a:r>
            <a:r>
              <a:rPr lang="en-US"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Yellow bone marrow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66801"/>
            <a:ext cx="9144000" cy="6095999"/>
          </a:xfrm>
          <a:prstGeom prst="rect">
            <a:avLst/>
          </a:prstGeom>
          <a:ln>
            <a:solidFill>
              <a:srgbClr val="0000FF"/>
            </a:solidFill>
          </a:ln>
        </p:spPr>
        <p:style>
          <a:lnRef idx="2">
            <a:schemeClr val="dk1"/>
          </a:lnRef>
          <a:fillRef idx="1">
            <a:schemeClr val="lt1"/>
          </a:fillRef>
          <a:effectRef idx="0">
            <a:schemeClr val="dk1"/>
          </a:effectRef>
          <a:fontRef idx="minor">
            <a:schemeClr val="dk1"/>
          </a:fontRef>
        </p:style>
        <p:txBody>
          <a:bodyPr wrap="square">
            <a:spAutoFit/>
          </a:bodyPr>
          <a:lstStyle/>
          <a:p>
            <a:pPr algn="ctr"/>
            <a:endParaRPr lang="en-US" sz="1600" b="1" dirty="0" smtClean="0">
              <a:solidFill>
                <a:srgbClr val="2B0AB6"/>
              </a:solidFill>
            </a:endParaRPr>
          </a:p>
          <a:p>
            <a:pPr algn="ctr"/>
            <a:r>
              <a:rPr lang="en-US" sz="2000" b="1" dirty="0" smtClean="0">
                <a:solidFill>
                  <a:srgbClr val="2B0AB6"/>
                </a:solidFill>
                <a:latin typeface="Times New Roman" pitchFamily="18" charset="0"/>
                <a:cs typeface="Times New Roman" pitchFamily="18" charset="0"/>
              </a:rPr>
              <a:t>The work of Christ is illustrated by the parable of the marriage of the king's son. All the guests, both bad and good are gathered at the marriage; but when the king comes in to examine the guests, all are ejected except those who are clothed with the  wedding garment of Christ's righteousness</a:t>
            </a:r>
            <a:r>
              <a:rPr lang="en-US" sz="2000" dirty="0" smtClean="0">
                <a:solidFill>
                  <a:srgbClr val="2B0AB6"/>
                </a:solidFill>
                <a:latin typeface="Times New Roman" pitchFamily="18" charset="0"/>
                <a:cs typeface="Times New Roman" pitchFamily="18" charset="0"/>
              </a:rPr>
              <a:t>.  </a:t>
            </a:r>
          </a:p>
          <a:p>
            <a:pPr algn="ctr"/>
            <a:r>
              <a:rPr lang="en-US" sz="2000" b="1" dirty="0" smtClean="0">
                <a:solidFill>
                  <a:schemeClr val="bg1"/>
                </a:solidFill>
                <a:latin typeface="Times New Roman" pitchFamily="18" charset="0"/>
                <a:cs typeface="Times New Roman" pitchFamily="18" charset="0"/>
              </a:rPr>
              <a:t>(Revelation 3:18)</a:t>
            </a:r>
          </a:p>
          <a:p>
            <a:pPr algn="ctr"/>
            <a:r>
              <a:rPr lang="en-US" sz="2000" dirty="0" smtClean="0">
                <a:solidFill>
                  <a:srgbClr val="2B0AB6"/>
                </a:solidFill>
                <a:latin typeface="Times New Roman" pitchFamily="18" charset="0"/>
                <a:cs typeface="Times New Roman" pitchFamily="18" charset="0"/>
              </a:rPr>
              <a:t> </a:t>
            </a:r>
            <a:r>
              <a:rPr lang="en-US" sz="2000" b="1" dirty="0" smtClean="0">
                <a:solidFill>
                  <a:srgbClr val="2B0AB6"/>
                </a:solidFill>
                <a:latin typeface="Times New Roman" pitchFamily="18" charset="0"/>
                <a:cs typeface="Times New Roman" pitchFamily="18" charset="0"/>
              </a:rPr>
              <a:t>"Many are called, but few are chosen.”</a:t>
            </a:r>
          </a:p>
          <a:p>
            <a:pPr algn="ctr"/>
            <a:r>
              <a:rPr lang="en-US" sz="2000" b="1" dirty="0" smtClean="0">
                <a:solidFill>
                  <a:schemeClr val="bg1"/>
                </a:solidFill>
                <a:latin typeface="Times New Roman" pitchFamily="18" charset="0"/>
                <a:cs typeface="Times New Roman" pitchFamily="18" charset="0"/>
              </a:rPr>
              <a:t> (Matthew 22:1-14) {1914 SNH, The Cross and Its Shadow 31.1}</a:t>
            </a:r>
          </a:p>
          <a:p>
            <a:pPr algn="ctr"/>
            <a:endParaRPr lang="en-US" sz="2000" b="1" dirty="0" smtClean="0">
              <a:solidFill>
                <a:schemeClr val="bg1"/>
              </a:solidFill>
              <a:latin typeface="Times New Roman" pitchFamily="18" charset="0"/>
              <a:cs typeface="Times New Roman" pitchFamily="18" charset="0"/>
            </a:endParaRPr>
          </a:p>
          <a:p>
            <a:pPr algn="ctr"/>
            <a:r>
              <a:rPr lang="en-US" sz="2000" b="1" dirty="0" smtClean="0">
                <a:solidFill>
                  <a:srgbClr val="2B0AB6"/>
                </a:solidFill>
                <a:latin typeface="Times New Roman" pitchFamily="18" charset="0"/>
                <a:cs typeface="Times New Roman" pitchFamily="18" charset="0"/>
              </a:rPr>
              <a:t>The tabernacle was surrounded by a court one hundred cubits long and fifty cubits wide. This court was enclosed by curtains of fine twined linen hung from Pillars of brass. The pillars were trimmed with chapiters and fillets of silver, and the curtains were suspended from silver hooks. The court formed an oblong, and was placed with its longest sides toward the north and south and the ends toward the east and west. The door, or entrance, of twenty cubits width, was in the center of the east end of the court. The curtains forming the door of the court were of "blue, and purple, and scarlet, and fine twined linen wrought with needlework," and were suspended from four pillars of brass, trimmed with silver. </a:t>
            </a:r>
          </a:p>
          <a:p>
            <a:pPr algn="ctr"/>
            <a:r>
              <a:rPr lang="en-US" sz="2000" b="1" dirty="0" smtClean="0">
                <a:solidFill>
                  <a:schemeClr val="bg1"/>
                </a:solidFill>
                <a:latin typeface="Times New Roman" pitchFamily="18" charset="0"/>
                <a:cs typeface="Times New Roman" pitchFamily="18" charset="0"/>
              </a:rPr>
              <a:t>(Exodus 27:9-18) {1914 SNH, The Cross and Its Shadow  173.1}</a:t>
            </a:r>
          </a:p>
          <a:p>
            <a:pPr algn="ctr"/>
            <a:endParaRPr lang="en-US" sz="800" b="1" dirty="0">
              <a:solidFill>
                <a:schemeClr val="bg1"/>
              </a:solidFill>
              <a:latin typeface="Times New Roman" pitchFamily="18" charset="0"/>
              <a:cs typeface="Times New Roman" pitchFamily="18" charset="0"/>
            </a:endParaRPr>
          </a:p>
        </p:txBody>
      </p:sp>
      <p:sp>
        <p:nvSpPr>
          <p:cNvPr id="6" name="Rectangle 5"/>
          <p:cNvSpPr/>
          <p:nvPr/>
        </p:nvSpPr>
        <p:spPr>
          <a:xfrm>
            <a:off x="0" y="0"/>
            <a:ext cx="9144000" cy="1077218"/>
          </a:xfrm>
          <a:prstGeom prst="rect">
            <a:avLst/>
          </a:prstGeom>
          <a:ln>
            <a:solidFill>
              <a:schemeClr val="tx1"/>
            </a:solidFill>
          </a:ln>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The Fine Twined Linen </a:t>
            </a:r>
            <a:b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3200" b="1" dirty="0" smtClean="0">
                <a:effectLst>
                  <a:outerShdw blurRad="38100" dist="38100" dir="2700000" algn="tl">
                    <a:srgbClr val="000000">
                      <a:alpha val="43137"/>
                    </a:srgbClr>
                  </a:outerShdw>
                </a:effectLst>
                <a:latin typeface="Times New Roman" pitchFamily="18" charset="0"/>
                <a:cs typeface="Times New Roman" pitchFamily="18" charset="0"/>
              </a:rPr>
              <a:t>Christ Righteousness our Wedding Garment</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Slide Number Placeholder 4"/>
          <p:cNvSpPr>
            <a:spLocks noGrp="1"/>
          </p:cNvSpPr>
          <p:nvPr>
            <p:ph type="sldNum" sz="quarter" idx="12"/>
          </p:nvPr>
        </p:nvSpPr>
        <p:spPr>
          <a:xfrm>
            <a:off x="8839200" y="0"/>
            <a:ext cx="304800" cy="365125"/>
          </a:xfrm>
        </p:spPr>
        <p:txBody>
          <a:bodyPr/>
          <a:lstStyle/>
          <a:p>
            <a:pPr algn="ctr"/>
            <a:fld id="{877F9B8C-32C4-43F2-99B4-FFD195B4A4EB}" type="slidenum">
              <a:rPr lang="en-US" b="1"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pPr algn="ctr"/>
              <a:t>21</a:t>
            </a:fld>
            <a:endPar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advClick="0" advTm="11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0" y="0"/>
            <a:ext cx="9144000" cy="2431435"/>
          </a:xfrm>
          <a:prstGeom prst="rect">
            <a:avLst/>
          </a:prstGeom>
          <a:ln w="28575">
            <a:solidFill>
              <a:schemeClr val="tx1"/>
            </a:solidFill>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Great Stones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10= 5 Lumbar Curvature + 5 Sacrum</a:t>
            </a:r>
            <a:r>
              <a:rPr kumimoji="0" lang="en-US" sz="2400" b="0"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Patriarchs and Prophets</a:t>
            </a:r>
            <a:endPar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James 5:7)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bound by </a:t>
            </a:r>
            <a:r>
              <a:rPr kumimoji="0" lang="en-US" sz="2400" b="0"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a:t>
            </a:r>
            <a:r>
              <a:rPr kumimoji="0" lang="en-US" sz="24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Early Rain</a:t>
            </a:r>
            <a:r>
              <a:rPr kumimoji="0" lang="en-US" sz="2400" b="0"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setting of His Government the Prophecy of the Promise Messiah.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(Daniels 9:24-25)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4 Coccyx Bones</a:t>
            </a:r>
            <a:r>
              <a:rPr kumimoji="0" lang="en-US" sz="2400" b="0"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Horns</a:t>
            </a:r>
            <a:r>
              <a:rPr kumimoji="0" lang="en-US" sz="2400" b="0"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on the Altar of Scarifies </a:t>
            </a:r>
            <a:r>
              <a:rPr kumimoji="0" lang="en-US"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(Ezekiel 10:11-14)</a:t>
            </a:r>
            <a:endParaRPr kumimoji="0" lang="en-US" b="1" i="0" u="none" strike="noStrike" cap="none" normalizeH="0" baseline="0" dirty="0" smtClean="0">
              <a:ln>
                <a:noFill/>
              </a:ln>
              <a:solidFill>
                <a:schemeClr val="bg1"/>
              </a:solidFill>
              <a:latin typeface="Times New Roman" pitchFamily="18" charset="0"/>
              <a:cs typeface="Times New Roman" pitchFamily="18" charset="0"/>
            </a:endParaRPr>
          </a:p>
        </p:txBody>
      </p:sp>
      <p:pic>
        <p:nvPicPr>
          <p:cNvPr id="3" name="Picture 2" descr="http://ts1.mm.bing.net/th?id=H.5063943593396792&amp;pid=15.1"/>
          <p:cNvPicPr>
            <a:picLocks noChangeAspect="1" noChangeArrowheads="1"/>
          </p:cNvPicPr>
          <p:nvPr/>
        </p:nvPicPr>
        <p:blipFill>
          <a:blip r:embed="rId2" cstate="print">
            <a:lum bright="10000"/>
          </a:blip>
          <a:srcRect t="5819" r="1724" b="8662"/>
          <a:stretch>
            <a:fillRect/>
          </a:stretch>
        </p:blipFill>
        <p:spPr bwMode="auto">
          <a:xfrm>
            <a:off x="0" y="2438400"/>
            <a:ext cx="6172200" cy="4419600"/>
          </a:xfrm>
          <a:prstGeom prst="rect">
            <a:avLst/>
          </a:prstGeom>
          <a:noFill/>
          <a:ln>
            <a:solidFill>
              <a:srgbClr val="0000FF"/>
            </a:solidFill>
          </a:ln>
        </p:spPr>
      </p:pic>
      <p:pic>
        <p:nvPicPr>
          <p:cNvPr id="4" name="Picture 2" descr="http://ts4.mm.bing.net/images/thumbnail.aspx?q=4586265358764783&amp;id=62b8128be1cf01ce9f1b5d236d499af1&amp;index=newexp"/>
          <p:cNvPicPr>
            <a:picLocks noChangeAspect="1" noChangeArrowheads="1"/>
          </p:cNvPicPr>
          <p:nvPr/>
        </p:nvPicPr>
        <p:blipFill>
          <a:blip r:embed="rId3" cstate="print"/>
          <a:srcRect/>
          <a:stretch>
            <a:fillRect/>
          </a:stretch>
        </p:blipFill>
        <p:spPr bwMode="auto">
          <a:xfrm>
            <a:off x="1447800" y="5638800"/>
            <a:ext cx="3657600" cy="1219200"/>
          </a:xfrm>
          <a:prstGeom prst="rect">
            <a:avLst/>
          </a:prstGeom>
          <a:ln w="28575">
            <a:solidFill>
              <a:srgbClr val="FFFF00"/>
            </a:solidFill>
          </a:ln>
        </p:spPr>
        <p:style>
          <a:lnRef idx="2">
            <a:schemeClr val="accent3"/>
          </a:lnRef>
          <a:fillRef idx="1">
            <a:schemeClr val="lt1"/>
          </a:fillRef>
          <a:effectRef idx="0">
            <a:schemeClr val="accent3"/>
          </a:effectRef>
          <a:fontRef idx="minor">
            <a:schemeClr val="dk1"/>
          </a:fontRef>
        </p:style>
      </p:pic>
      <p:sp>
        <p:nvSpPr>
          <p:cNvPr id="5" name="Rectangle 4"/>
          <p:cNvSpPr/>
          <p:nvPr/>
        </p:nvSpPr>
        <p:spPr>
          <a:xfrm>
            <a:off x="8728502" y="0"/>
            <a:ext cx="415498" cy="369332"/>
          </a:xfrm>
          <a:prstGeom prst="rect">
            <a:avLst/>
          </a:prstGeom>
        </p:spPr>
        <p:txBody>
          <a:bodyPr wrap="none">
            <a:spAutoFit/>
          </a:bodyPr>
          <a:lstStyle/>
          <a:p>
            <a:fld id="{877F9B8C-32C4-43F2-99B4-FFD195B4A4EB}" type="slidenum">
              <a:rPr lang="en-US" b="1" smtClean="0">
                <a:latin typeface="Times New Roman" pitchFamily="18" charset="0"/>
                <a:cs typeface="Times New Roman" pitchFamily="18" charset="0"/>
              </a:rPr>
              <a:pPr/>
              <a:t>22</a:t>
            </a:fld>
            <a:endParaRPr lang="en-US" dirty="0"/>
          </a:p>
        </p:txBody>
      </p:sp>
      <p:pic>
        <p:nvPicPr>
          <p:cNvPr id="12290" name="Picture 2" descr="the brazen altar"/>
          <p:cNvPicPr>
            <a:picLocks noChangeAspect="1" noChangeArrowheads="1"/>
          </p:cNvPicPr>
          <p:nvPr/>
        </p:nvPicPr>
        <p:blipFill>
          <a:blip r:embed="rId4" cstate="print"/>
          <a:srcRect/>
          <a:stretch>
            <a:fillRect/>
          </a:stretch>
        </p:blipFill>
        <p:spPr bwMode="auto">
          <a:xfrm>
            <a:off x="6172200" y="2438400"/>
            <a:ext cx="2971800" cy="4419600"/>
          </a:xfrm>
          <a:prstGeom prst="rect">
            <a:avLst/>
          </a:prstGeom>
          <a:noFill/>
          <a:ln>
            <a:solidFill>
              <a:srgbClr val="0000FF"/>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877F9B8C-32C4-43F2-99B4-FFD195B4A4EB}" type="slidenum">
              <a:rPr lang="en-US" smtClean="0">
                <a:solidFill>
                  <a:schemeClr val="bg1"/>
                </a:solidFill>
              </a:rPr>
              <a:pPr/>
              <a:t>23</a:t>
            </a:fld>
            <a:endParaRPr lang="en-US" dirty="0">
              <a:solidFill>
                <a:schemeClr val="bg1"/>
              </a:solidFill>
            </a:endParaRPr>
          </a:p>
        </p:txBody>
      </p:sp>
      <p:pic>
        <p:nvPicPr>
          <p:cNvPr id="21" name="yui_3_5_1_5_1365839607688_625" descr="http://www.bible-history.com/art/baltar9.jpg"/>
          <p:cNvPicPr/>
          <p:nvPr/>
        </p:nvPicPr>
        <p:blipFill>
          <a:blip r:embed="rId2" cstate="print"/>
          <a:srcRect/>
          <a:stretch>
            <a:fillRect/>
          </a:stretch>
        </p:blipFill>
        <p:spPr bwMode="auto">
          <a:xfrm>
            <a:off x="4572000" y="2362200"/>
            <a:ext cx="4572000" cy="4495800"/>
          </a:xfrm>
          <a:prstGeom prst="rect">
            <a:avLst/>
          </a:prstGeom>
          <a:noFill/>
          <a:ln w="28575">
            <a:solidFill>
              <a:schemeClr val="tx1"/>
            </a:solidFill>
            <a:miter lim="800000"/>
            <a:headEnd/>
            <a:tailEnd/>
          </a:ln>
        </p:spPr>
      </p:pic>
      <p:sp>
        <p:nvSpPr>
          <p:cNvPr id="23" name="TextBox 22"/>
          <p:cNvSpPr txBox="1"/>
          <p:nvPr/>
        </p:nvSpPr>
        <p:spPr>
          <a:xfrm>
            <a:off x="7315200" y="6096000"/>
            <a:ext cx="1676400" cy="338554"/>
          </a:xfrm>
          <a:prstGeom prst="rect">
            <a:avLst/>
          </a:prstGeom>
          <a:ln>
            <a:solidFill>
              <a:srgbClr val="D09E00"/>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b="1" i="1" dirty="0" smtClean="0">
                <a:solidFill>
                  <a:srgbClr val="D09E00"/>
                </a:solidFill>
                <a:latin typeface="Times New Roman" pitchFamily="18" charset="0"/>
                <a:cs typeface="Times New Roman" pitchFamily="18" charset="0"/>
              </a:rPr>
              <a:t>Exodus 38: 1-7</a:t>
            </a:r>
            <a:endParaRPr lang="en-US" sz="1600" b="1" i="1" dirty="0">
              <a:solidFill>
                <a:srgbClr val="D09E00"/>
              </a:solidFill>
              <a:latin typeface="Times New Roman" pitchFamily="18" charset="0"/>
              <a:cs typeface="Times New Roman" pitchFamily="18" charset="0"/>
            </a:endParaRPr>
          </a:p>
        </p:txBody>
      </p:sp>
      <p:pic>
        <p:nvPicPr>
          <p:cNvPr id="25" name="Picture 4" descr="http://ts4.mm.bing.net/th?id=H.4529778569249615&amp;pid=15.1"/>
          <p:cNvPicPr>
            <a:picLocks noChangeAspect="1" noChangeArrowheads="1"/>
          </p:cNvPicPr>
          <p:nvPr/>
        </p:nvPicPr>
        <p:blipFill>
          <a:blip r:embed="rId3" cstate="print"/>
          <a:srcRect/>
          <a:stretch>
            <a:fillRect/>
          </a:stretch>
        </p:blipFill>
        <p:spPr bwMode="auto">
          <a:xfrm>
            <a:off x="0" y="2362200"/>
            <a:ext cx="4572000" cy="4495800"/>
          </a:xfrm>
          <a:prstGeom prst="rect">
            <a:avLst/>
          </a:prstGeom>
          <a:noFill/>
          <a:ln w="28575">
            <a:solidFill>
              <a:schemeClr val="tx1"/>
            </a:solidFill>
          </a:ln>
        </p:spPr>
      </p:pic>
      <p:sp>
        <p:nvSpPr>
          <p:cNvPr id="9" name="Rectangle 8"/>
          <p:cNvSpPr/>
          <p:nvPr/>
        </p:nvSpPr>
        <p:spPr>
          <a:xfrm>
            <a:off x="0" y="609600"/>
            <a:ext cx="4572000" cy="1754326"/>
          </a:xfrm>
          <a:prstGeom prst="rect">
            <a:avLst/>
          </a:prstGeom>
          <a:solidFill>
            <a:schemeClr val="tx1"/>
          </a:solidFill>
          <a:ln w="28575">
            <a:solidFill>
              <a:srgbClr val="D09E00"/>
            </a:solidFill>
          </a:ln>
        </p:spPr>
        <p:txBody>
          <a:bodyPr>
            <a:spAutoFit/>
          </a:bodyPr>
          <a:lstStyle/>
          <a:p>
            <a:pPr algn="ctr"/>
            <a:r>
              <a:rPr lang="en-US" b="1" dirty="0" smtClean="0">
                <a:solidFill>
                  <a:srgbClr val="B48900"/>
                </a:solidFill>
                <a:latin typeface="Times New Roman" pitchFamily="18" charset="0"/>
                <a:cs typeface="Times New Roman" pitchFamily="18" charset="0"/>
              </a:rPr>
              <a:t>The altar was a hollow box, five cubits square and three cubits high, made of boards of acacia wood on each corner. </a:t>
            </a:r>
          </a:p>
          <a:p>
            <a:pPr algn="ctr"/>
            <a:r>
              <a:rPr lang="en-US" b="1" dirty="0" smtClean="0">
                <a:solidFill>
                  <a:srgbClr val="B48900"/>
                </a:solidFill>
                <a:latin typeface="Times New Roman" pitchFamily="18" charset="0"/>
                <a:cs typeface="Times New Roman" pitchFamily="18" charset="0"/>
              </a:rPr>
              <a:t>A network of brass in the center held the fire and draft for it, allowed the ashes to fall beneath. {1914 SNH, CIS 174.2}</a:t>
            </a:r>
            <a:endParaRPr lang="en-US" b="1" dirty="0">
              <a:solidFill>
                <a:srgbClr val="B48900"/>
              </a:solidFill>
              <a:latin typeface="Times New Roman" pitchFamily="18" charset="0"/>
              <a:cs typeface="Times New Roman" pitchFamily="18" charset="0"/>
            </a:endParaRPr>
          </a:p>
        </p:txBody>
      </p:sp>
      <p:sp>
        <p:nvSpPr>
          <p:cNvPr id="10" name="Rectangle 9"/>
          <p:cNvSpPr/>
          <p:nvPr/>
        </p:nvSpPr>
        <p:spPr>
          <a:xfrm>
            <a:off x="4572000" y="609600"/>
            <a:ext cx="4572000" cy="1754326"/>
          </a:xfrm>
          <a:prstGeom prst="rect">
            <a:avLst/>
          </a:prstGeom>
          <a:solidFill>
            <a:schemeClr val="tx1"/>
          </a:solidFill>
          <a:ln w="28575">
            <a:solidFill>
              <a:srgbClr val="D09E00"/>
            </a:solidFill>
          </a:ln>
        </p:spPr>
        <p:txBody>
          <a:bodyPr>
            <a:spAutoFit/>
          </a:bodyPr>
          <a:lstStyle/>
          <a:p>
            <a:pPr algn="ctr"/>
            <a:r>
              <a:rPr lang="en-US" b="1" dirty="0" smtClean="0">
                <a:solidFill>
                  <a:srgbClr val="B48900"/>
                </a:solidFill>
                <a:latin typeface="Times New Roman" pitchFamily="18" charset="0"/>
                <a:cs typeface="Times New Roman" pitchFamily="18" charset="0"/>
              </a:rPr>
              <a:t>All burnt-offerings of the sanctuary were burned upon the brazen altar. The fire was kindled by the Lord Himself,  and was kept burning continually. It was never to go out. The fire which destroy all sin from the earth </a:t>
            </a:r>
          </a:p>
          <a:p>
            <a:pPr algn="ctr"/>
            <a:r>
              <a:rPr lang="en-US" b="1" dirty="0" smtClean="0">
                <a:solidFill>
                  <a:srgbClr val="B48900"/>
                </a:solidFill>
                <a:latin typeface="Times New Roman" pitchFamily="18" charset="0"/>
                <a:cs typeface="Times New Roman" pitchFamily="18" charset="0"/>
              </a:rPr>
              <a:t>{1914 SNH, CIS 174.3} </a:t>
            </a:r>
            <a:endParaRPr lang="en-US" b="1" dirty="0">
              <a:solidFill>
                <a:srgbClr val="B48900"/>
              </a:solidFill>
              <a:latin typeface="Times New Roman" pitchFamily="18" charset="0"/>
              <a:cs typeface="Times New Roman" pitchFamily="18" charset="0"/>
            </a:endParaRPr>
          </a:p>
        </p:txBody>
      </p:sp>
      <p:sp>
        <p:nvSpPr>
          <p:cNvPr id="11" name="Rectangle 10"/>
          <p:cNvSpPr/>
          <p:nvPr/>
        </p:nvSpPr>
        <p:spPr>
          <a:xfrm>
            <a:off x="0" y="0"/>
            <a:ext cx="9144000" cy="584775"/>
          </a:xfrm>
          <a:prstGeom prst="rect">
            <a:avLst/>
          </a:prstGeom>
          <a:solidFill>
            <a:schemeClr val="tx1"/>
          </a:solidFill>
          <a:ln w="38100">
            <a:solidFill>
              <a:srgbClr val="D09E00"/>
            </a:solidFill>
          </a:ln>
        </p:spPr>
        <p:txBody>
          <a:bodyPr wrap="square">
            <a:spAutoFit/>
          </a:bodyPr>
          <a:lstStyle/>
          <a:p>
            <a:pPr algn="ctr"/>
            <a:r>
              <a:rPr lang="en-US" sz="3200" b="1" dirty="0" smtClean="0">
                <a:solidFill>
                  <a:srgbClr val="B48900"/>
                </a:solidFill>
                <a:latin typeface="Times New Roman" pitchFamily="18" charset="0"/>
                <a:cs typeface="Times New Roman" pitchFamily="18" charset="0"/>
              </a:rPr>
              <a:t>The Brazen Altar </a:t>
            </a:r>
            <a:endParaRPr lang="en-US" sz="3200" dirty="0">
              <a:solidFill>
                <a:srgbClr val="B48900"/>
              </a:solidFill>
              <a:latin typeface="Times New Roman" pitchFamily="18" charset="0"/>
              <a:cs typeface="Times New Roman" pitchFamily="18" charset="0"/>
            </a:endParaRPr>
          </a:p>
        </p:txBody>
      </p:sp>
      <p:sp>
        <p:nvSpPr>
          <p:cNvPr id="12" name="Rectangle 11"/>
          <p:cNvSpPr/>
          <p:nvPr/>
        </p:nvSpPr>
        <p:spPr>
          <a:xfrm>
            <a:off x="8728502" y="0"/>
            <a:ext cx="389850" cy="338554"/>
          </a:xfrm>
          <a:prstGeom prst="rect">
            <a:avLst/>
          </a:prstGeom>
        </p:spPr>
        <p:txBody>
          <a:bodyPr wrap="none">
            <a:spAutoFit/>
          </a:bodyPr>
          <a:lstStyle/>
          <a:p>
            <a:pPr algn="r"/>
            <a:fld id="{877F9B8C-32C4-43F2-99B4-FFD195B4A4EB}" type="slidenum">
              <a:rPr lang="en-US" sz="1600" b="1" smtClean="0">
                <a:solidFill>
                  <a:srgbClr val="B48900"/>
                </a:solidFill>
                <a:latin typeface="Times New Roman" pitchFamily="18" charset="0"/>
                <a:cs typeface="Times New Roman" pitchFamily="18" charset="0"/>
              </a:rPr>
              <a:pPr algn="r"/>
              <a:t>23</a:t>
            </a:fld>
            <a:endParaRPr lang="en-US" sz="1600" dirty="0">
              <a:solidFill>
                <a:srgbClr val="B48900"/>
              </a:solidFill>
            </a:endParaRPr>
          </a:p>
        </p:txBody>
      </p:sp>
      <p:sp>
        <p:nvSpPr>
          <p:cNvPr id="13" name="Rectangle 12"/>
          <p:cNvSpPr/>
          <p:nvPr/>
        </p:nvSpPr>
        <p:spPr>
          <a:xfrm>
            <a:off x="2819400" y="2438400"/>
            <a:ext cx="1710725" cy="369332"/>
          </a:xfrm>
          <a:prstGeom prst="rect">
            <a:avLst/>
          </a:prstGeom>
        </p:spPr>
        <p:txBody>
          <a:bodyPr wrap="none">
            <a:spAutoFit/>
          </a:bodyPr>
          <a:lstStyle/>
          <a:p>
            <a:pPr algn="ctr"/>
            <a:r>
              <a:rPr lang="en-US" b="1" dirty="0" smtClean="0">
                <a:solidFill>
                  <a:srgbClr val="D09E00"/>
                </a:solidFill>
                <a:latin typeface="Times New Roman" pitchFamily="18" charset="0"/>
                <a:cs typeface="Times New Roman" pitchFamily="18" charset="0"/>
              </a:rPr>
              <a:t>Hebrews 13:10</a:t>
            </a:r>
            <a:endParaRPr lang="en-US" b="1" dirty="0">
              <a:solidFill>
                <a:srgbClr val="D09E00"/>
              </a:solidFill>
              <a:latin typeface="Times New Roman" pitchFamily="18" charset="0"/>
              <a:cs typeface="Times New Roman" pitchFamily="18" charset="0"/>
            </a:endParaRPr>
          </a:p>
        </p:txBody>
      </p:sp>
      <p:sp>
        <p:nvSpPr>
          <p:cNvPr id="14" name="Rectangle 13"/>
          <p:cNvSpPr/>
          <p:nvPr/>
        </p:nvSpPr>
        <p:spPr>
          <a:xfrm>
            <a:off x="4648200" y="2362200"/>
            <a:ext cx="2550698" cy="369332"/>
          </a:xfrm>
          <a:prstGeom prst="rect">
            <a:avLst/>
          </a:prstGeom>
        </p:spPr>
        <p:txBody>
          <a:bodyPr wrap="none">
            <a:spAutoFit/>
          </a:bodyPr>
          <a:lstStyle/>
          <a:p>
            <a:pPr algn="ctr"/>
            <a:r>
              <a:rPr lang="en-US" b="1" dirty="0" smtClean="0">
                <a:solidFill>
                  <a:srgbClr val="D09E00"/>
                </a:solidFill>
                <a:latin typeface="Times New Roman" pitchFamily="18" charset="0"/>
                <a:cs typeface="Times New Roman" pitchFamily="18" charset="0"/>
              </a:rPr>
              <a:t>Leviticus 9:24, 16:15-22</a:t>
            </a:r>
            <a:endParaRPr lang="en-US" b="1" dirty="0">
              <a:solidFill>
                <a:srgbClr val="D09E00"/>
              </a:solidFill>
              <a:latin typeface="Times New Roman" pitchFamily="18" charset="0"/>
              <a:cs typeface="Times New Roman" pitchFamily="18" charset="0"/>
            </a:endParaRPr>
          </a:p>
        </p:txBody>
      </p:sp>
    </p:spTree>
  </p:cSld>
  <p:clrMapOvr>
    <a:masterClrMapping/>
  </p:clrMapOvr>
  <p:transition advClick="0" advTm="11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ts4.mm.bing.net/images/thumbnail.aspx?q=4741872039235183&amp;id=f75176636b1630f7898d070b192b5023"/>
          <p:cNvPicPr>
            <a:picLocks noChangeAspect="1" noChangeArrowheads="1"/>
          </p:cNvPicPr>
          <p:nvPr/>
        </p:nvPicPr>
        <p:blipFill>
          <a:blip r:embed="rId2" cstate="print">
            <a:lum bright="10000"/>
          </a:blip>
          <a:srcRect b="11864"/>
          <a:stretch>
            <a:fillRect/>
          </a:stretch>
        </p:blipFill>
        <p:spPr bwMode="auto">
          <a:xfrm>
            <a:off x="0" y="0"/>
            <a:ext cx="5943600" cy="3962400"/>
          </a:xfrm>
          <a:prstGeom prst="rect">
            <a:avLst/>
          </a:prstGeom>
          <a:ln>
            <a:solidFill>
              <a:srgbClr val="B48900"/>
            </a:solidFill>
          </a:ln>
        </p:spPr>
        <p:style>
          <a:lnRef idx="2">
            <a:schemeClr val="accent2"/>
          </a:lnRef>
          <a:fillRef idx="1">
            <a:schemeClr val="lt1"/>
          </a:fillRef>
          <a:effectRef idx="0">
            <a:schemeClr val="accent2"/>
          </a:effectRef>
          <a:fontRef idx="minor">
            <a:schemeClr val="dk1"/>
          </a:fontRef>
        </p:style>
      </p:pic>
      <p:sp>
        <p:nvSpPr>
          <p:cNvPr id="6" name="TextBox 5"/>
          <p:cNvSpPr txBox="1"/>
          <p:nvPr/>
        </p:nvSpPr>
        <p:spPr>
          <a:xfrm>
            <a:off x="0" y="3962400"/>
            <a:ext cx="5943600" cy="369332"/>
          </a:xfrm>
          <a:prstGeom prst="rect">
            <a:avLst/>
          </a:prstGeom>
          <a:ln>
            <a:solidFill>
              <a:srgbClr val="D09E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solidFill>
                  <a:srgbClr val="B48900"/>
                </a:solidFill>
                <a:latin typeface="Times New Roman" pitchFamily="18" charset="0"/>
                <a:cs typeface="Times New Roman" pitchFamily="18" charset="0"/>
              </a:rPr>
              <a:t>The Organs  that  are burned  as a  sweet savor to the Lord</a:t>
            </a:r>
            <a:endParaRPr lang="en-US" b="1" dirty="0">
              <a:solidFill>
                <a:srgbClr val="B48900"/>
              </a:solidFill>
              <a:latin typeface="Times New Roman" pitchFamily="18" charset="0"/>
              <a:cs typeface="Times New Roman" pitchFamily="18" charset="0"/>
            </a:endParaRPr>
          </a:p>
        </p:txBody>
      </p:sp>
      <p:cxnSp>
        <p:nvCxnSpPr>
          <p:cNvPr id="9" name="Straight Arrow Connector 8"/>
          <p:cNvCxnSpPr/>
          <p:nvPr/>
        </p:nvCxnSpPr>
        <p:spPr>
          <a:xfrm flipV="1">
            <a:off x="1295400" y="3429000"/>
            <a:ext cx="838200" cy="609600"/>
          </a:xfrm>
          <a:prstGeom prst="straightConnector1">
            <a:avLst/>
          </a:prstGeom>
          <a:ln w="28575">
            <a:solidFill>
              <a:schemeClr val="bg1"/>
            </a:solidFill>
            <a:tailEnd type="arrow"/>
          </a:ln>
        </p:spPr>
        <p:style>
          <a:lnRef idx="3">
            <a:schemeClr val="accent3"/>
          </a:lnRef>
          <a:fillRef idx="0">
            <a:schemeClr val="accent3"/>
          </a:fillRef>
          <a:effectRef idx="2">
            <a:schemeClr val="accent3"/>
          </a:effectRef>
          <a:fontRef idx="minor">
            <a:schemeClr val="tx1"/>
          </a:fontRef>
        </p:style>
      </p:cxnSp>
      <p:sp>
        <p:nvSpPr>
          <p:cNvPr id="13" name="Rectangle 12"/>
          <p:cNvSpPr/>
          <p:nvPr/>
        </p:nvSpPr>
        <p:spPr>
          <a:xfrm>
            <a:off x="5943600" y="0"/>
            <a:ext cx="3200400" cy="4308872"/>
          </a:xfrm>
          <a:prstGeom prst="rect">
            <a:avLst/>
          </a:prstGeom>
          <a:solidFill>
            <a:schemeClr val="tx1"/>
          </a:solidFill>
          <a:ln w="38100">
            <a:solidFill>
              <a:srgbClr val="D09E00"/>
            </a:solidFill>
          </a:ln>
        </p:spPr>
        <p:txBody>
          <a:bodyPr wrap="square">
            <a:spAutoFit/>
          </a:bodyPr>
          <a:lstStyle/>
          <a:p>
            <a:pPr algn="ctr"/>
            <a:endParaRPr lang="en-US" sz="2000" b="1" dirty="0" smtClean="0">
              <a:solidFill>
                <a:schemeClr val="bg1"/>
              </a:solidFill>
            </a:endParaRPr>
          </a:p>
          <a:p>
            <a:pPr algn="ctr"/>
            <a:r>
              <a:rPr lang="en-US" sz="2000" b="1" dirty="0" smtClean="0">
                <a:solidFill>
                  <a:srgbClr val="B48900"/>
                </a:solidFill>
                <a:latin typeface="Times New Roman" pitchFamily="18" charset="0"/>
                <a:cs typeface="Times New Roman" pitchFamily="18" charset="0"/>
              </a:rPr>
              <a:t>Exodus 29:22 </a:t>
            </a:r>
          </a:p>
          <a:p>
            <a:pPr algn="ctr"/>
            <a:endParaRPr lang="en-US" sz="2000" b="1" dirty="0" smtClean="0">
              <a:solidFill>
                <a:srgbClr val="B48900"/>
              </a:solidFill>
              <a:latin typeface="Times New Roman" pitchFamily="18" charset="0"/>
              <a:cs typeface="Times New Roman" pitchFamily="18" charset="0"/>
            </a:endParaRPr>
          </a:p>
          <a:p>
            <a:pPr algn="ctr"/>
            <a:r>
              <a:rPr lang="en-US" sz="2000" b="1" dirty="0" smtClean="0">
                <a:solidFill>
                  <a:srgbClr val="B48900"/>
                </a:solidFill>
                <a:latin typeface="Times New Roman" pitchFamily="18" charset="0"/>
                <a:cs typeface="Times New Roman" pitchFamily="18" charset="0"/>
              </a:rPr>
              <a:t> Also thou shalt take of the ram </a:t>
            </a:r>
            <a:r>
              <a:rPr lang="en-US" sz="2000" b="1" u="sng" dirty="0" smtClean="0">
                <a:solidFill>
                  <a:srgbClr val="B48900"/>
                </a:solidFill>
                <a:latin typeface="Times New Roman" pitchFamily="18" charset="0"/>
                <a:cs typeface="Times New Roman" pitchFamily="18" charset="0"/>
              </a:rPr>
              <a:t>the fat </a:t>
            </a:r>
            <a:r>
              <a:rPr lang="en-US" sz="2000" b="1" dirty="0" smtClean="0">
                <a:solidFill>
                  <a:srgbClr val="B48900"/>
                </a:solidFill>
                <a:latin typeface="Times New Roman" pitchFamily="18" charset="0"/>
                <a:cs typeface="Times New Roman" pitchFamily="18" charset="0"/>
              </a:rPr>
              <a:t>and </a:t>
            </a:r>
            <a:r>
              <a:rPr lang="en-US" sz="2000" b="1" u="sng" dirty="0" smtClean="0">
                <a:solidFill>
                  <a:srgbClr val="B48900"/>
                </a:solidFill>
                <a:latin typeface="Times New Roman" pitchFamily="18" charset="0"/>
                <a:cs typeface="Times New Roman" pitchFamily="18" charset="0"/>
              </a:rPr>
              <a:t>the rump</a:t>
            </a:r>
            <a:r>
              <a:rPr lang="en-US" sz="2000" b="1" dirty="0" smtClean="0">
                <a:solidFill>
                  <a:srgbClr val="B48900"/>
                </a:solidFill>
                <a:latin typeface="Times New Roman" pitchFamily="18" charset="0"/>
                <a:cs typeface="Times New Roman" pitchFamily="18" charset="0"/>
              </a:rPr>
              <a:t>, </a:t>
            </a:r>
            <a:r>
              <a:rPr lang="en-US" sz="2000" b="1" u="sng" dirty="0" smtClean="0">
                <a:solidFill>
                  <a:srgbClr val="B48900"/>
                </a:solidFill>
                <a:latin typeface="Times New Roman" pitchFamily="18" charset="0"/>
                <a:cs typeface="Times New Roman" pitchFamily="18" charset="0"/>
              </a:rPr>
              <a:t>and the fat that covereth the inwards</a:t>
            </a:r>
            <a:r>
              <a:rPr lang="en-US" sz="2000" b="1" dirty="0" smtClean="0">
                <a:solidFill>
                  <a:srgbClr val="B48900"/>
                </a:solidFill>
                <a:latin typeface="Times New Roman" pitchFamily="18" charset="0"/>
                <a:cs typeface="Times New Roman" pitchFamily="18" charset="0"/>
              </a:rPr>
              <a:t>, and </a:t>
            </a:r>
            <a:r>
              <a:rPr lang="en-US" sz="2000" b="1" u="sng" dirty="0" smtClean="0">
                <a:solidFill>
                  <a:srgbClr val="B48900"/>
                </a:solidFill>
                <a:latin typeface="Times New Roman" pitchFamily="18" charset="0"/>
                <a:cs typeface="Times New Roman" pitchFamily="18" charset="0"/>
              </a:rPr>
              <a:t>the caul </a:t>
            </a:r>
            <a:r>
              <a:rPr lang="en-US" sz="2000" b="1" dirty="0" smtClean="0">
                <a:solidFill>
                  <a:srgbClr val="B48900"/>
                </a:solidFill>
                <a:latin typeface="Times New Roman" pitchFamily="18" charset="0"/>
                <a:cs typeface="Times New Roman" pitchFamily="18" charset="0"/>
              </a:rPr>
              <a:t>[above] </a:t>
            </a:r>
            <a:r>
              <a:rPr lang="en-US" sz="2000" b="1" u="sng" dirty="0" smtClean="0">
                <a:solidFill>
                  <a:srgbClr val="B48900"/>
                </a:solidFill>
                <a:latin typeface="Times New Roman" pitchFamily="18" charset="0"/>
                <a:cs typeface="Times New Roman" pitchFamily="18" charset="0"/>
              </a:rPr>
              <a:t>the liver</a:t>
            </a:r>
            <a:r>
              <a:rPr lang="en-US" sz="2000" b="1" dirty="0" smtClean="0">
                <a:solidFill>
                  <a:srgbClr val="B48900"/>
                </a:solidFill>
                <a:latin typeface="Times New Roman" pitchFamily="18" charset="0"/>
                <a:cs typeface="Times New Roman" pitchFamily="18" charset="0"/>
              </a:rPr>
              <a:t>, and the </a:t>
            </a:r>
            <a:r>
              <a:rPr lang="en-US" sz="2000" b="1" u="sng" dirty="0" smtClean="0">
                <a:solidFill>
                  <a:srgbClr val="B48900"/>
                </a:solidFill>
                <a:latin typeface="Times New Roman" pitchFamily="18" charset="0"/>
                <a:cs typeface="Times New Roman" pitchFamily="18" charset="0"/>
              </a:rPr>
              <a:t>two kidneys</a:t>
            </a:r>
            <a:r>
              <a:rPr lang="en-US" sz="2000" b="1" dirty="0" smtClean="0">
                <a:solidFill>
                  <a:srgbClr val="B48900"/>
                </a:solidFill>
                <a:latin typeface="Times New Roman" pitchFamily="18" charset="0"/>
                <a:cs typeface="Times New Roman" pitchFamily="18" charset="0"/>
              </a:rPr>
              <a:t>, and the fat that [is] upon them, and the right shoulder; for it [is] a </a:t>
            </a:r>
            <a:r>
              <a:rPr lang="en-US" sz="2000" b="1" u="sng" dirty="0" smtClean="0">
                <a:solidFill>
                  <a:srgbClr val="B48900"/>
                </a:solidFill>
                <a:latin typeface="Times New Roman" pitchFamily="18" charset="0"/>
                <a:cs typeface="Times New Roman" pitchFamily="18" charset="0"/>
              </a:rPr>
              <a:t>ram of consecration: </a:t>
            </a:r>
          </a:p>
          <a:p>
            <a:pPr algn="ctr"/>
            <a:endParaRPr lang="en-US" sz="2000" b="1" dirty="0" smtClean="0">
              <a:solidFill>
                <a:schemeClr val="bg1"/>
              </a:solidFill>
            </a:endParaRPr>
          </a:p>
          <a:p>
            <a:pPr algn="ctr"/>
            <a:endParaRPr lang="en-US" sz="1400" b="1" dirty="0" smtClean="0">
              <a:solidFill>
                <a:schemeClr val="bg1"/>
              </a:solidFill>
            </a:endParaRPr>
          </a:p>
        </p:txBody>
      </p:sp>
      <p:pic>
        <p:nvPicPr>
          <p:cNvPr id="11" name="yui_3_5_1_5_1378416502996_697" descr="http://cotnlivingwell.org.uk/wp-content/uploads/2011/05/tabernacle7enlargement.jpg"/>
          <p:cNvPicPr/>
          <p:nvPr/>
        </p:nvPicPr>
        <p:blipFill>
          <a:blip r:embed="rId3" cstate="print"/>
          <a:srcRect/>
          <a:stretch>
            <a:fillRect/>
          </a:stretch>
        </p:blipFill>
        <p:spPr bwMode="auto">
          <a:xfrm>
            <a:off x="0" y="4343400"/>
            <a:ext cx="5943600" cy="2514600"/>
          </a:xfrm>
          <a:prstGeom prst="rect">
            <a:avLst/>
          </a:prstGeom>
          <a:noFill/>
          <a:ln w="28575">
            <a:solidFill>
              <a:srgbClr val="B48900"/>
            </a:solidFill>
            <a:miter lim="800000"/>
            <a:headEnd/>
            <a:tailEnd/>
          </a:ln>
        </p:spPr>
      </p:pic>
      <p:sp>
        <p:nvSpPr>
          <p:cNvPr id="12" name="TextBox 11"/>
          <p:cNvSpPr txBox="1"/>
          <p:nvPr/>
        </p:nvSpPr>
        <p:spPr>
          <a:xfrm>
            <a:off x="3429000" y="3505200"/>
            <a:ext cx="1495794" cy="338554"/>
          </a:xfrm>
          <a:prstGeom prst="rect">
            <a:avLst/>
          </a:prstGeom>
          <a:ln>
            <a:solidFill>
              <a:srgbClr val="B48900"/>
            </a:solid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US" sz="1600" b="1" dirty="0" smtClean="0">
                <a:solidFill>
                  <a:srgbClr val="B48900"/>
                </a:solidFill>
                <a:latin typeface="Times New Roman" pitchFamily="18" charset="0"/>
                <a:cs typeface="Times New Roman" pitchFamily="18" charset="0"/>
              </a:rPr>
              <a:t>Upon the Altar</a:t>
            </a:r>
            <a:endParaRPr lang="en-US" sz="1600" b="1" dirty="0">
              <a:solidFill>
                <a:srgbClr val="B48900"/>
              </a:solidFill>
              <a:latin typeface="Times New Roman" pitchFamily="18" charset="0"/>
              <a:cs typeface="Times New Roman" pitchFamily="18" charset="0"/>
            </a:endParaRPr>
          </a:p>
        </p:txBody>
      </p:sp>
      <p:sp>
        <p:nvSpPr>
          <p:cNvPr id="14" name="Rectangle 13"/>
          <p:cNvSpPr/>
          <p:nvPr/>
        </p:nvSpPr>
        <p:spPr>
          <a:xfrm>
            <a:off x="8728502" y="0"/>
            <a:ext cx="389850" cy="338554"/>
          </a:xfrm>
          <a:prstGeom prst="rect">
            <a:avLst/>
          </a:prstGeom>
        </p:spPr>
        <p:txBody>
          <a:bodyPr wrap="none">
            <a:spAutoFit/>
          </a:bodyPr>
          <a:lstStyle/>
          <a:p>
            <a:fld id="{877F9B8C-32C4-43F2-99B4-FFD195B4A4EB}" type="slidenum">
              <a:rPr lang="en-US" sz="1600" b="1" smtClean="0">
                <a:solidFill>
                  <a:srgbClr val="B48900"/>
                </a:solidFill>
                <a:latin typeface="Times New Roman" pitchFamily="18" charset="0"/>
                <a:cs typeface="Times New Roman" pitchFamily="18" charset="0"/>
              </a:rPr>
              <a:pPr/>
              <a:t>24</a:t>
            </a:fld>
            <a:endParaRPr lang="en-US" sz="1600" dirty="0">
              <a:solidFill>
                <a:srgbClr val="B48900"/>
              </a:solidFill>
            </a:endParaRPr>
          </a:p>
        </p:txBody>
      </p:sp>
      <p:pic>
        <p:nvPicPr>
          <p:cNvPr id="10242" name="Picture 2" descr="The Tabernacle of Moses"/>
          <p:cNvPicPr>
            <a:picLocks noChangeAspect="1" noChangeArrowheads="1"/>
          </p:cNvPicPr>
          <p:nvPr/>
        </p:nvPicPr>
        <p:blipFill>
          <a:blip r:embed="rId4" cstate="print"/>
          <a:srcRect/>
          <a:stretch>
            <a:fillRect/>
          </a:stretch>
        </p:blipFill>
        <p:spPr bwMode="auto">
          <a:xfrm>
            <a:off x="5943600" y="4343400"/>
            <a:ext cx="3200400" cy="2514600"/>
          </a:xfrm>
          <a:prstGeom prst="rect">
            <a:avLst/>
          </a:prstGeom>
          <a:noFill/>
          <a:ln w="28575">
            <a:solidFill>
              <a:schemeClr val="tx1"/>
            </a:solid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Lower Limb Bones | Lower Extremity Bones | Appendicular Skeleton ..."/>
          <p:cNvPicPr>
            <a:picLocks noChangeAspect="1" noChangeArrowheads="1"/>
          </p:cNvPicPr>
          <p:nvPr/>
        </p:nvPicPr>
        <p:blipFill>
          <a:blip r:embed="rId2" cstate="print">
            <a:lum bright="10000"/>
          </a:blip>
          <a:srcRect b="16883"/>
          <a:stretch>
            <a:fillRect/>
          </a:stretch>
        </p:blipFill>
        <p:spPr bwMode="auto">
          <a:xfrm>
            <a:off x="0" y="990600"/>
            <a:ext cx="2438400" cy="5181600"/>
          </a:xfrm>
          <a:prstGeom prst="rect">
            <a:avLst/>
          </a:prstGeom>
          <a:noFill/>
          <a:ln w="19050">
            <a:solidFill>
              <a:srgbClr val="B48900"/>
            </a:solidFill>
          </a:ln>
        </p:spPr>
      </p:pic>
      <p:sp>
        <p:nvSpPr>
          <p:cNvPr id="11" name="TextBox 10"/>
          <p:cNvSpPr txBox="1"/>
          <p:nvPr/>
        </p:nvSpPr>
        <p:spPr>
          <a:xfrm>
            <a:off x="0" y="2743200"/>
            <a:ext cx="914400" cy="369332"/>
          </a:xfrm>
          <a:prstGeom prst="rect">
            <a:avLst/>
          </a:prstGeom>
          <a:noFill/>
          <a:ln>
            <a:solidFill>
              <a:srgbClr val="B48900"/>
            </a:solidFill>
          </a:ln>
        </p:spPr>
        <p:txBody>
          <a:bodyPr wrap="square" rtlCol="0">
            <a:spAutoFit/>
          </a:bodyPr>
          <a:lstStyle/>
          <a:p>
            <a:endParaRPr lang="en-US" dirty="0"/>
          </a:p>
        </p:txBody>
      </p:sp>
      <p:sp>
        <p:nvSpPr>
          <p:cNvPr id="13" name="TextBox 12"/>
          <p:cNvSpPr txBox="1"/>
          <p:nvPr/>
        </p:nvSpPr>
        <p:spPr>
          <a:xfrm>
            <a:off x="0" y="4038600"/>
            <a:ext cx="914400" cy="369332"/>
          </a:xfrm>
          <a:prstGeom prst="rect">
            <a:avLst/>
          </a:prstGeom>
          <a:noFill/>
          <a:ln>
            <a:solidFill>
              <a:srgbClr val="B48900"/>
            </a:solidFill>
          </a:ln>
        </p:spPr>
        <p:txBody>
          <a:bodyPr wrap="square" rtlCol="0">
            <a:spAutoFit/>
          </a:bodyPr>
          <a:lstStyle/>
          <a:p>
            <a:endParaRPr lang="en-US" dirty="0"/>
          </a:p>
        </p:txBody>
      </p:sp>
      <p:sp>
        <p:nvSpPr>
          <p:cNvPr id="14" name="TextBox 13"/>
          <p:cNvSpPr txBox="1"/>
          <p:nvPr/>
        </p:nvSpPr>
        <p:spPr>
          <a:xfrm>
            <a:off x="0" y="4876800"/>
            <a:ext cx="914400" cy="369332"/>
          </a:xfrm>
          <a:prstGeom prst="rect">
            <a:avLst/>
          </a:prstGeom>
          <a:noFill/>
          <a:ln>
            <a:solidFill>
              <a:srgbClr val="B48900"/>
            </a:solidFill>
          </a:ln>
        </p:spPr>
        <p:txBody>
          <a:bodyPr wrap="square" rtlCol="0">
            <a:spAutoFit/>
          </a:bodyPr>
          <a:lstStyle/>
          <a:p>
            <a:endParaRPr lang="en-US" dirty="0"/>
          </a:p>
        </p:txBody>
      </p:sp>
      <p:sp>
        <p:nvSpPr>
          <p:cNvPr id="15" name="TextBox 14"/>
          <p:cNvSpPr txBox="1"/>
          <p:nvPr/>
        </p:nvSpPr>
        <p:spPr>
          <a:xfrm>
            <a:off x="0" y="5486400"/>
            <a:ext cx="914400" cy="369332"/>
          </a:xfrm>
          <a:prstGeom prst="rect">
            <a:avLst/>
          </a:prstGeom>
          <a:noFill/>
          <a:ln>
            <a:solidFill>
              <a:srgbClr val="B48900"/>
            </a:solidFill>
          </a:ln>
        </p:spPr>
        <p:txBody>
          <a:bodyPr wrap="square" rtlCol="0">
            <a:spAutoFit/>
          </a:bodyPr>
          <a:lstStyle/>
          <a:p>
            <a:endParaRPr lang="en-US" dirty="0"/>
          </a:p>
        </p:txBody>
      </p:sp>
      <p:sp>
        <p:nvSpPr>
          <p:cNvPr id="16" name="TextBox 15"/>
          <p:cNvSpPr txBox="1"/>
          <p:nvPr/>
        </p:nvSpPr>
        <p:spPr>
          <a:xfrm>
            <a:off x="0" y="1143000"/>
            <a:ext cx="914400" cy="369332"/>
          </a:xfrm>
          <a:prstGeom prst="rect">
            <a:avLst/>
          </a:prstGeom>
          <a:noFill/>
          <a:ln>
            <a:solidFill>
              <a:srgbClr val="B48900"/>
            </a:solidFill>
          </a:ln>
        </p:spPr>
        <p:txBody>
          <a:bodyPr wrap="square" rtlCol="0">
            <a:spAutoFit/>
          </a:bodyPr>
          <a:lstStyle/>
          <a:p>
            <a:endParaRPr lang="en-US" dirty="0"/>
          </a:p>
        </p:txBody>
      </p:sp>
      <p:pic>
        <p:nvPicPr>
          <p:cNvPr id="17" name="Picture 3" descr="http://www.rci.rutgers.edu/~uzwiak/AnatPhys/APFallLect10_files/image020.jpg"/>
          <p:cNvPicPr>
            <a:picLocks noChangeAspect="1" noChangeArrowheads="1"/>
          </p:cNvPicPr>
          <p:nvPr/>
        </p:nvPicPr>
        <p:blipFill>
          <a:blip r:embed="rId3" cstate="print"/>
          <a:srcRect t="3334"/>
          <a:stretch>
            <a:fillRect/>
          </a:stretch>
        </p:blipFill>
        <p:spPr bwMode="auto">
          <a:xfrm>
            <a:off x="2438400" y="990600"/>
            <a:ext cx="6705600" cy="5181600"/>
          </a:xfrm>
          <a:prstGeom prst="rect">
            <a:avLst/>
          </a:prstGeom>
          <a:noFill/>
          <a:ln w="12700">
            <a:solidFill>
              <a:srgbClr val="B48900"/>
            </a:solidFill>
          </a:ln>
        </p:spPr>
      </p:pic>
      <p:sp>
        <p:nvSpPr>
          <p:cNvPr id="18" name="Rectangle 17"/>
          <p:cNvSpPr/>
          <p:nvPr/>
        </p:nvSpPr>
        <p:spPr>
          <a:xfrm>
            <a:off x="0" y="0"/>
            <a:ext cx="9144000" cy="1015663"/>
          </a:xfrm>
          <a:prstGeom prst="rect">
            <a:avLst/>
          </a:prstGeom>
          <a:solidFill>
            <a:schemeClr val="tx1"/>
          </a:solidFill>
          <a:ln>
            <a:solidFill>
              <a:srgbClr val="B48900"/>
            </a:solidFill>
          </a:ln>
        </p:spPr>
        <p:txBody>
          <a:bodyPr wrap="square">
            <a:spAutoFit/>
          </a:bodyPr>
          <a:lstStyle/>
          <a:p>
            <a:pPr algn="ctr"/>
            <a:r>
              <a:rPr lang="en-US" sz="2000" b="1" dirty="0" smtClean="0">
                <a:solidFill>
                  <a:srgbClr val="B48900"/>
                </a:solidFill>
                <a:latin typeface="Times New Roman" pitchFamily="18" charset="0"/>
                <a:cs typeface="Times New Roman" pitchFamily="18" charset="0"/>
              </a:rPr>
              <a:t>(Exodus 27:1) </a:t>
            </a:r>
          </a:p>
          <a:p>
            <a:pPr algn="ctr"/>
            <a:r>
              <a:rPr lang="en-US" sz="2000" b="1" dirty="0" smtClean="0">
                <a:solidFill>
                  <a:srgbClr val="B48900"/>
                </a:solidFill>
                <a:latin typeface="Times New Roman" pitchFamily="18" charset="0"/>
                <a:cs typeface="Times New Roman" pitchFamily="18" charset="0"/>
              </a:rPr>
              <a:t> And thou shalt make an altar [of] shittim wood, </a:t>
            </a:r>
            <a:r>
              <a:rPr lang="en-US" sz="2000" b="1" u="sng" dirty="0" smtClean="0">
                <a:solidFill>
                  <a:srgbClr val="B48900"/>
                </a:solidFill>
                <a:latin typeface="Times New Roman" pitchFamily="18" charset="0"/>
                <a:cs typeface="Times New Roman" pitchFamily="18" charset="0"/>
              </a:rPr>
              <a:t>five cubits long, and five cubits broad; </a:t>
            </a:r>
            <a:r>
              <a:rPr lang="en-US" sz="2000" b="1" dirty="0" smtClean="0">
                <a:solidFill>
                  <a:srgbClr val="B48900"/>
                </a:solidFill>
                <a:latin typeface="Times New Roman" pitchFamily="18" charset="0"/>
                <a:cs typeface="Times New Roman" pitchFamily="18" charset="0"/>
              </a:rPr>
              <a:t>the altar shall be foursquare: and the height thereof [shall be] three cubits.</a:t>
            </a:r>
            <a:endParaRPr lang="en-US" sz="2000" b="1" dirty="0">
              <a:solidFill>
                <a:srgbClr val="B48900"/>
              </a:solidFill>
              <a:latin typeface="Times New Roman" pitchFamily="18" charset="0"/>
              <a:cs typeface="Times New Roman" pitchFamily="18" charset="0"/>
            </a:endParaRPr>
          </a:p>
        </p:txBody>
      </p:sp>
      <p:pic>
        <p:nvPicPr>
          <p:cNvPr id="19" name="Picture 2" descr="http://ts1.mm.bing.net/th?id=H.4940076759974908&amp;pid=15.1"/>
          <p:cNvPicPr>
            <a:picLocks noChangeAspect="1" noChangeArrowheads="1"/>
          </p:cNvPicPr>
          <p:nvPr/>
        </p:nvPicPr>
        <p:blipFill>
          <a:blip r:embed="rId4" cstate="print"/>
          <a:srcRect t="3556" r="6667"/>
          <a:stretch>
            <a:fillRect/>
          </a:stretch>
        </p:blipFill>
        <p:spPr bwMode="auto">
          <a:xfrm>
            <a:off x="2514600" y="4800600"/>
            <a:ext cx="2667000" cy="1219200"/>
          </a:xfrm>
          <a:prstGeom prst="rect">
            <a:avLst/>
          </a:prstGeom>
          <a:noFill/>
          <a:ln w="38100">
            <a:solidFill>
              <a:srgbClr val="B48900"/>
            </a:solidFill>
          </a:ln>
        </p:spPr>
      </p:pic>
      <p:sp>
        <p:nvSpPr>
          <p:cNvPr id="20" name="TextBox 19"/>
          <p:cNvSpPr txBox="1"/>
          <p:nvPr/>
        </p:nvSpPr>
        <p:spPr>
          <a:xfrm>
            <a:off x="4267200" y="1295400"/>
            <a:ext cx="1295400" cy="369332"/>
          </a:xfrm>
          <a:prstGeom prst="rect">
            <a:avLst/>
          </a:prstGeom>
          <a:noFill/>
          <a:ln w="28575">
            <a:solidFill>
              <a:srgbClr val="B48900"/>
            </a:solidFill>
          </a:ln>
        </p:spPr>
        <p:txBody>
          <a:bodyPr wrap="square" rtlCol="0">
            <a:spAutoFit/>
          </a:bodyPr>
          <a:lstStyle/>
          <a:p>
            <a:endParaRPr lang="en-US" dirty="0"/>
          </a:p>
        </p:txBody>
      </p:sp>
      <p:sp>
        <p:nvSpPr>
          <p:cNvPr id="22" name="Rectangle 21"/>
          <p:cNvSpPr/>
          <p:nvPr/>
        </p:nvSpPr>
        <p:spPr>
          <a:xfrm>
            <a:off x="8754150" y="0"/>
            <a:ext cx="389850" cy="338554"/>
          </a:xfrm>
          <a:prstGeom prst="rect">
            <a:avLst/>
          </a:prstGeom>
        </p:spPr>
        <p:txBody>
          <a:bodyPr wrap="none">
            <a:spAutoFit/>
          </a:bodyPr>
          <a:lstStyle/>
          <a:p>
            <a:pPr algn="r"/>
            <a:fld id="{877F9B8C-32C4-43F2-99B4-FFD195B4A4EB}" type="slidenum">
              <a:rPr lang="en-US" sz="1600" b="1" smtClean="0">
                <a:solidFill>
                  <a:srgbClr val="B48900"/>
                </a:solidFill>
                <a:latin typeface="Times New Roman" pitchFamily="18" charset="0"/>
                <a:cs typeface="Times New Roman" pitchFamily="18" charset="0"/>
              </a:rPr>
              <a:pPr algn="r"/>
              <a:t>25</a:t>
            </a:fld>
            <a:endParaRPr lang="en-US" sz="1600" dirty="0">
              <a:solidFill>
                <a:srgbClr val="B48900"/>
              </a:solidFill>
            </a:endParaRPr>
          </a:p>
        </p:txBody>
      </p:sp>
      <p:sp>
        <p:nvSpPr>
          <p:cNvPr id="23" name="Rectangle 22"/>
          <p:cNvSpPr/>
          <p:nvPr/>
        </p:nvSpPr>
        <p:spPr>
          <a:xfrm>
            <a:off x="0" y="6172200"/>
            <a:ext cx="9144000" cy="685800"/>
          </a:xfrm>
          <a:prstGeom prst="rect">
            <a:avLst/>
          </a:prstGeom>
          <a:solidFill>
            <a:schemeClr val="bg1"/>
          </a:solidFill>
          <a:ln>
            <a:solidFill>
              <a:srgbClr val="CC99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i="1" dirty="0" smtClean="0">
                <a:solidFill>
                  <a:srgbClr val="D09E00"/>
                </a:solidFill>
              </a:rPr>
              <a:t> </a:t>
            </a:r>
            <a:r>
              <a:rPr lang="en-US" b="1" dirty="0" smtClean="0">
                <a:solidFill>
                  <a:srgbClr val="D09E00"/>
                </a:solidFill>
                <a:latin typeface="Times New Roman" pitchFamily="18" charset="0"/>
                <a:cs typeface="Times New Roman" pitchFamily="18" charset="0"/>
              </a:rPr>
              <a:t>(Exodus 40:6-7, 10, 29; 29:37; 27:1-8) (Leviticus 1:2-9,13, 17; 4:7,18, 25, 30; 6:13; 9:24)</a:t>
            </a:r>
          </a:p>
          <a:p>
            <a:pPr algn="ctr"/>
            <a:r>
              <a:rPr lang="en-US" b="1" dirty="0" smtClean="0">
                <a:solidFill>
                  <a:srgbClr val="D09E00"/>
                </a:solidFill>
                <a:latin typeface="Times New Roman" pitchFamily="18" charset="0"/>
                <a:cs typeface="Times New Roman" pitchFamily="18" charset="0"/>
              </a:rPr>
              <a:t> (Genesis 2:22-25) (Revelation 1:15) (John 6:45</a:t>
            </a:r>
            <a:r>
              <a:rPr lang="en-US" b="1" dirty="0" smtClean="0">
                <a:solidFill>
                  <a:srgbClr val="D09E00"/>
                </a:solidFill>
              </a:rPr>
              <a:t>) </a:t>
            </a:r>
            <a:endParaRPr lang="en-US" dirty="0" smtClean="0">
              <a:solidFill>
                <a:srgbClr val="D09E00"/>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9144000" cy="6858000"/>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US" sz="4000" b="1" i="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Sacrum</a:t>
            </a: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sacrum is a large triangular bone at the base of the lower spine.</a:t>
            </a: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The sacrum is a strong bone and rarely fractures. The five vertebrae that make up the sacrum are separated in early life, but gradually become fused together between the eighteenth and thirtieth years. The coccyx, or tail bone, is attached by ligaments to the margins of the sacral hiatus</a:t>
            </a: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(opening at the tip of the sacrum).</a:t>
            </a:r>
          </a:p>
          <a:p>
            <a:pPr algn="ctr"/>
            <a:r>
              <a:rPr lang="en-US" sz="2000" b="1" dirty="0" smtClean="0">
                <a:solidFill>
                  <a:schemeClr val="bg1"/>
                </a:solidFill>
                <a:latin typeface="Times New Roman" pitchFamily="18" charset="0"/>
                <a:cs typeface="Times New Roman" pitchFamily="18" charset="0"/>
              </a:rPr>
              <a:t> </a:t>
            </a:r>
            <a:r>
              <a:rPr lang="en-US" sz="2000" b="1" dirty="0" smtClean="0">
                <a:solidFill>
                  <a:schemeClr val="bg2">
                    <a:lumMod val="75000"/>
                  </a:schemeClr>
                </a:solidFill>
                <a:latin typeface="Times New Roman" pitchFamily="18" charset="0"/>
                <a:cs typeface="Times New Roman" pitchFamily="18" charset="0"/>
                <a:hlinkClick r:id="rId2"/>
              </a:rPr>
              <a:t>http://www.innerbody.com/image/skelfov.html</a:t>
            </a:r>
            <a:endParaRPr lang="en-US" sz="2000" b="1" dirty="0" smtClean="0">
              <a:solidFill>
                <a:schemeClr val="bg2">
                  <a:lumMod val="75000"/>
                </a:schemeClr>
              </a:solidFill>
              <a:latin typeface="Times New Roman" pitchFamily="18" charset="0"/>
              <a:cs typeface="Times New Roman" pitchFamily="18" charset="0"/>
            </a:endParaRPr>
          </a:p>
          <a:p>
            <a:pPr algn="ctr"/>
            <a:endParaRPr lang="en-US" sz="1200" b="1" dirty="0" smtClean="0">
              <a:solidFill>
                <a:schemeClr val="bg2">
                  <a:lumMod val="75000"/>
                </a:schemeClr>
              </a:solidFill>
              <a:latin typeface="Times New Roman" pitchFamily="18" charset="0"/>
              <a:cs typeface="Times New Roman" pitchFamily="18" charset="0"/>
            </a:endParaRP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No part of the sanctuary or of the court was made according to the plans of men; but every part was fashioned after the divine model. When the Lord had given Moses the directions in regard to making the brazen altar, He added,</a:t>
            </a: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"As it was showed thee in the mount, so shall they make it.“ </a:t>
            </a:r>
          </a:p>
          <a:p>
            <a:pPr algn="ctr"/>
            <a:r>
              <a:rPr lang="en-US" sz="2000" b="1" dirty="0" smtClean="0">
                <a:solidFill>
                  <a:schemeClr val="bg1"/>
                </a:solidFill>
                <a:latin typeface="Times New Roman" pitchFamily="18" charset="0"/>
                <a:cs typeface="Times New Roman" pitchFamily="18" charset="0"/>
              </a:rPr>
              <a:t>(Exodus 27:8)</a:t>
            </a: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altar was a hollow box, five cubits square and three cubits high, made of boards of acacia wood. There was a horn of the same wood on each corner. </a:t>
            </a: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 network of brass in the center held the fire and gave draft for it, and allowed the ashes to fall beneath. The entire altar with the horns was all overlaid with brass. </a:t>
            </a: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It was "an altar most holy: whatsoever toucheth the altar shall be holy,“</a:t>
            </a: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was the divine decree. </a:t>
            </a:r>
          </a:p>
          <a:p>
            <a:pPr algn="ctr"/>
            <a:r>
              <a:rPr lang="en-US" sz="2000" b="1" dirty="0" smtClean="0">
                <a:solidFill>
                  <a:schemeClr val="bg1"/>
                </a:solidFill>
                <a:latin typeface="Times New Roman" pitchFamily="18" charset="0"/>
                <a:cs typeface="Times New Roman" pitchFamily="18" charset="0"/>
              </a:rPr>
              <a:t> {1914 SNH, The Cross and Its Shadow 174.1-2}</a:t>
            </a:r>
          </a:p>
        </p:txBody>
      </p:sp>
      <p:sp>
        <p:nvSpPr>
          <p:cNvPr id="6" name="Rectangle 5"/>
          <p:cNvSpPr/>
          <p:nvPr/>
        </p:nvSpPr>
        <p:spPr>
          <a:xfrm>
            <a:off x="8728502" y="0"/>
            <a:ext cx="415498" cy="369332"/>
          </a:xfrm>
          <a:prstGeom prst="rect">
            <a:avLst/>
          </a:prstGeom>
        </p:spPr>
        <p:txBody>
          <a:bodyPr wrap="none">
            <a:spAutoFit/>
          </a:bodyPr>
          <a:lstStyle/>
          <a:p>
            <a:fld id="{877F9B8C-32C4-43F2-99B4-FFD195B4A4EB}" type="slidenum">
              <a:rPr lang="en-US" b="1" smtClean="0">
                <a:effectLst>
                  <a:outerShdw blurRad="38100" dist="38100" dir="2700000" algn="tl">
                    <a:srgbClr val="000000">
                      <a:alpha val="43137"/>
                    </a:srgbClr>
                  </a:outerShdw>
                </a:effectLst>
                <a:latin typeface="Times New Roman" pitchFamily="18" charset="0"/>
                <a:cs typeface="Times New Roman" pitchFamily="18" charset="0"/>
              </a:rPr>
              <a:pPr/>
              <a:t>26</a:t>
            </a:fld>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advClick="0" advTm="1100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63417"/>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wrap="square">
            <a:spAutoFit/>
          </a:bodyPr>
          <a:lstStyle/>
          <a:p>
            <a:pPr algn="ctr"/>
            <a:endParaRPr lang="en-US" sz="2000" b="1" dirty="0" smtClean="0">
              <a:solidFill>
                <a:srgbClr val="FFFF00"/>
              </a:solidFill>
            </a:endParaRP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All burnt-offerings of the sanctuary were burned upon the brazen altar. The fire was kindled by the Lord Himself,  and was kept burning continually. It was never to go out. The fire which destroys all sin from the earth, like the fire on the brazen a1tar, will come down from God out of heaven, and will not be quenched as long as there is any sin to be consumed. </a:t>
            </a:r>
          </a:p>
          <a:p>
            <a:pPr algn="ctr"/>
            <a:r>
              <a:rPr lang="en-US" sz="2000" b="1" dirty="0" smtClean="0">
                <a:solidFill>
                  <a:schemeClr val="bg1"/>
                </a:solidFill>
                <a:latin typeface="Times New Roman" pitchFamily="18" charset="0"/>
                <a:cs typeface="Times New Roman" pitchFamily="18" charset="0"/>
              </a:rPr>
              <a:t>(Leviticus 9:24; 6:13) (Revelation 20:9; Mark 9:43-48)(Exodus 27:1-8)</a:t>
            </a:r>
          </a:p>
          <a:p>
            <a:pPr algn="ctr"/>
            <a:r>
              <a:rPr lang="en-US" sz="2000" b="1" dirty="0" smtClean="0">
                <a:solidFill>
                  <a:schemeClr val="bg1"/>
                </a:solidFill>
                <a:latin typeface="Times New Roman" pitchFamily="18" charset="0"/>
                <a:cs typeface="Times New Roman" pitchFamily="18" charset="0"/>
              </a:rPr>
              <a:t>  {1914 SNH, The Cross and Its Shadow 174.3}</a:t>
            </a:r>
          </a:p>
          <a:p>
            <a:pPr algn="ctr"/>
            <a:r>
              <a:rPr lang="en-US" sz="2000" b="1" dirty="0" smtClean="0">
                <a:solidFill>
                  <a:srgbClr val="9148C8"/>
                </a:solidFill>
                <a:latin typeface="Times New Roman" pitchFamily="18" charset="0"/>
                <a:cs typeface="Times New Roman" pitchFamily="18" charset="0"/>
              </a:rPr>
              <a:t> </a:t>
            </a: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It consumed that which typified sin; and as the fires were continually burning,</a:t>
            </a: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it has been called "the altar of continual atonement." Sin separates man from God,  and all sin must be put away before the sinner can be at-one-ment with God. Therefore the work done upon this altar was a symbol of the final destruction of sin, which will be necessary before the redeemed can enjoy their eternal inheritance. </a:t>
            </a:r>
            <a:r>
              <a:rPr lang="en-US" sz="2000" b="1" dirty="0" smtClean="0">
                <a:solidFill>
                  <a:schemeClr val="bg1"/>
                </a:solidFill>
                <a:latin typeface="Times New Roman" pitchFamily="18" charset="0"/>
                <a:cs typeface="Times New Roman" pitchFamily="18" charset="0"/>
              </a:rPr>
              <a:t>(Isaiah 59:2)</a:t>
            </a:r>
          </a:p>
          <a:p>
            <a:pPr algn="ctr"/>
            <a:endParaRPr lang="en-US" sz="2000" b="1" dirty="0" smtClean="0">
              <a:solidFill>
                <a:srgbClr val="9148C8"/>
              </a:solidFill>
              <a:latin typeface="Times New Roman" pitchFamily="18" charset="0"/>
              <a:cs typeface="Times New Roman" pitchFamily="18" charset="0"/>
            </a:endParaRP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Paul referred to this altar as a type of Christ. All the work connected with the altar of burnt-offering typified the work connected with the destruction of sin, a work which Christ alone can do. The Father has delivered into the hands of His Son the final destruction of sin and sinners. </a:t>
            </a:r>
          </a:p>
          <a:p>
            <a:pPr algn="ctr"/>
            <a:r>
              <a:rPr lang="en-US" sz="2000" b="1" dirty="0" smtClean="0">
                <a:solidFill>
                  <a:schemeClr val="bg1"/>
                </a:solidFill>
                <a:latin typeface="Times New Roman" pitchFamily="18" charset="0"/>
                <a:cs typeface="Times New Roman" pitchFamily="18" charset="0"/>
              </a:rPr>
              <a:t>(Hebrews 13:10) (Psalms 2:7-9) </a:t>
            </a:r>
          </a:p>
          <a:p>
            <a:pPr algn="ctr"/>
            <a:r>
              <a:rPr lang="en-US" sz="2000" b="1" dirty="0" smtClean="0">
                <a:solidFill>
                  <a:schemeClr val="bg1"/>
                </a:solidFill>
                <a:latin typeface="Times New Roman" pitchFamily="18" charset="0"/>
                <a:cs typeface="Times New Roman" pitchFamily="18" charset="0"/>
              </a:rPr>
              <a:t>{1914 SNH, The Cross and Its Shadow 175.1-2}</a:t>
            </a:r>
            <a:endParaRPr lang="en-US" sz="2000" b="1" dirty="0">
              <a:solidFill>
                <a:schemeClr val="bg1"/>
              </a:solidFill>
              <a:latin typeface="Times New Roman" pitchFamily="18" charset="0"/>
              <a:cs typeface="Times New Roman" pitchFamily="18" charset="0"/>
            </a:endParaRPr>
          </a:p>
        </p:txBody>
      </p:sp>
      <p:sp>
        <p:nvSpPr>
          <p:cNvPr id="4" name="Rectangle 3"/>
          <p:cNvSpPr/>
          <p:nvPr/>
        </p:nvSpPr>
        <p:spPr>
          <a:xfrm>
            <a:off x="8728502" y="0"/>
            <a:ext cx="389850" cy="338554"/>
          </a:xfrm>
          <a:prstGeom prst="rect">
            <a:avLst/>
          </a:prstGeom>
        </p:spPr>
        <p:txBody>
          <a:bodyPr wrap="none">
            <a:spAutoFit/>
          </a:bodyPr>
          <a:lstStyle/>
          <a:p>
            <a:pPr algn="r"/>
            <a:fld id="{877F9B8C-32C4-43F2-99B4-FFD195B4A4EB}" type="slidenum">
              <a:rPr lang="en-US" sz="1600" b="1" smtClean="0">
                <a:effectLst>
                  <a:outerShdw blurRad="38100" dist="38100" dir="2700000" algn="tl">
                    <a:srgbClr val="000000">
                      <a:alpha val="43137"/>
                    </a:srgbClr>
                  </a:outerShdw>
                </a:effectLst>
                <a:latin typeface="Times New Roman" pitchFamily="18" charset="0"/>
                <a:cs typeface="Times New Roman" pitchFamily="18" charset="0"/>
              </a:rPr>
              <a:pPr algn="r"/>
              <a:t>27</a:t>
            </a:fld>
            <a:endParaRPr lang="en-US" sz="1600"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077218"/>
          </a:xfrm>
          <a:prstGeom prst="rect">
            <a:avLst/>
          </a:prstGeom>
          <a:solidFill>
            <a:schemeClr val="tx1"/>
          </a:solidFill>
          <a:ln w="28575">
            <a:solidFill>
              <a:srgbClr val="B48900"/>
            </a:solidFill>
          </a:ln>
        </p:spPr>
        <p:txBody>
          <a:bodyPr wrap="square">
            <a:spAutoFit/>
          </a:bodyPr>
          <a:lstStyle/>
          <a:p>
            <a:pPr algn="ctr"/>
            <a:r>
              <a:rPr lang="en-US" sz="3200" b="1" dirty="0" smtClean="0">
                <a:solidFill>
                  <a:srgbClr val="B48900"/>
                </a:solidFill>
                <a:latin typeface="Times New Roman" pitchFamily="18" charset="0"/>
                <a:cs typeface="Times New Roman" pitchFamily="18" charset="0"/>
              </a:rPr>
              <a:t>The Gate to Justification</a:t>
            </a:r>
            <a:br>
              <a:rPr lang="en-US" sz="3200" b="1" dirty="0" smtClean="0">
                <a:solidFill>
                  <a:srgbClr val="B48900"/>
                </a:solidFill>
                <a:latin typeface="Times New Roman" pitchFamily="18" charset="0"/>
                <a:cs typeface="Times New Roman" pitchFamily="18" charset="0"/>
              </a:rPr>
            </a:br>
            <a:r>
              <a:rPr lang="en-US" sz="3200" b="1" dirty="0" smtClean="0">
                <a:solidFill>
                  <a:srgbClr val="B48900"/>
                </a:solidFill>
                <a:latin typeface="Times New Roman" pitchFamily="18" charset="0"/>
                <a:cs typeface="Times New Roman" pitchFamily="18" charset="0"/>
              </a:rPr>
              <a:t>The Way to Mercy at the Feet of Jesus</a:t>
            </a:r>
            <a:endParaRPr lang="en-US" sz="3200" dirty="0">
              <a:solidFill>
                <a:srgbClr val="B48900"/>
              </a:solidFill>
              <a:latin typeface="Times New Roman" pitchFamily="18" charset="0"/>
              <a:cs typeface="Times New Roman" pitchFamily="18" charset="0"/>
            </a:endParaRPr>
          </a:p>
        </p:txBody>
      </p:sp>
      <p:sp>
        <p:nvSpPr>
          <p:cNvPr id="9" name="Rectangle 8"/>
          <p:cNvSpPr/>
          <p:nvPr/>
        </p:nvSpPr>
        <p:spPr>
          <a:xfrm>
            <a:off x="0" y="1066800"/>
            <a:ext cx="4572000" cy="2590800"/>
          </a:xfrm>
          <a:prstGeom prst="rect">
            <a:avLst/>
          </a:prstGeom>
          <a:solidFill>
            <a:schemeClr val="tx1"/>
          </a:solidFill>
          <a:ln w="19050">
            <a:solidFill>
              <a:srgbClr val="B48900"/>
            </a:solidFill>
          </a:ln>
        </p:spPr>
        <p:txBody>
          <a:bodyPr wrap="square">
            <a:spAutoFit/>
          </a:bodyPr>
          <a:lstStyle/>
          <a:p>
            <a:pPr algn="ctr"/>
            <a:endParaRPr lang="en-US" sz="1200" dirty="0" smtClean="0">
              <a:solidFill>
                <a:srgbClr val="D09E00"/>
              </a:solidFill>
              <a:latin typeface="Times New Roman" pitchFamily="18" charset="0"/>
              <a:cs typeface="Times New Roman" pitchFamily="18" charset="0"/>
            </a:endParaRPr>
          </a:p>
          <a:p>
            <a:pPr algn="ctr"/>
            <a:r>
              <a:rPr lang="en-US" sz="2400" dirty="0" smtClean="0">
                <a:solidFill>
                  <a:srgbClr val="B48900"/>
                </a:solidFill>
                <a:latin typeface="Times New Roman" pitchFamily="18" charset="0"/>
                <a:cs typeface="Times New Roman" pitchFamily="18" charset="0"/>
              </a:rPr>
              <a:t>Blessed [is] the man that heareth me, watching daily at </a:t>
            </a:r>
            <a:r>
              <a:rPr lang="en-US" sz="2400" u="sng" dirty="0" smtClean="0">
                <a:solidFill>
                  <a:srgbClr val="C00000"/>
                </a:solidFill>
                <a:latin typeface="Times New Roman" pitchFamily="18" charset="0"/>
                <a:cs typeface="Times New Roman" pitchFamily="18" charset="0"/>
              </a:rPr>
              <a:t>my Gates</a:t>
            </a:r>
            <a:r>
              <a:rPr lang="en-US" sz="2400" dirty="0" smtClean="0">
                <a:solidFill>
                  <a:srgbClr val="C00000"/>
                </a:solidFill>
                <a:latin typeface="Times New Roman" pitchFamily="18" charset="0"/>
                <a:cs typeface="Times New Roman" pitchFamily="18" charset="0"/>
              </a:rPr>
              <a:t>,</a:t>
            </a:r>
            <a:r>
              <a:rPr lang="en-US" sz="2400" dirty="0" smtClean="0">
                <a:solidFill>
                  <a:schemeClr val="bg1"/>
                </a:solidFill>
                <a:latin typeface="Times New Roman" pitchFamily="18" charset="0"/>
                <a:cs typeface="Times New Roman" pitchFamily="18" charset="0"/>
              </a:rPr>
              <a:t> </a:t>
            </a:r>
            <a:r>
              <a:rPr lang="en-US" sz="2400" dirty="0" smtClean="0">
                <a:solidFill>
                  <a:srgbClr val="B48900"/>
                </a:solidFill>
                <a:latin typeface="Times New Roman" pitchFamily="18" charset="0"/>
                <a:cs typeface="Times New Roman" pitchFamily="18" charset="0"/>
              </a:rPr>
              <a:t>waiting at the posts of </a:t>
            </a:r>
            <a:r>
              <a:rPr lang="en-US" sz="2400" u="sng" dirty="0" smtClean="0">
                <a:solidFill>
                  <a:srgbClr val="0070C0"/>
                </a:solidFill>
                <a:latin typeface="Times New Roman" pitchFamily="18" charset="0"/>
                <a:cs typeface="Times New Roman" pitchFamily="18" charset="0"/>
              </a:rPr>
              <a:t>my Doors</a:t>
            </a:r>
            <a:r>
              <a:rPr lang="en-US" sz="2400" dirty="0" smtClean="0">
                <a:solidFill>
                  <a:srgbClr val="0070C0"/>
                </a:solidFill>
                <a:latin typeface="Times New Roman" pitchFamily="18" charset="0"/>
                <a:cs typeface="Times New Roman" pitchFamily="18" charset="0"/>
              </a:rPr>
              <a:t>.</a:t>
            </a:r>
            <a:r>
              <a:rPr lang="en-US" sz="2400" u="sng" dirty="0" smtClean="0">
                <a:solidFill>
                  <a:srgbClr val="0070C0"/>
                </a:solidFill>
                <a:latin typeface="Times New Roman" pitchFamily="18" charset="0"/>
                <a:cs typeface="Times New Roman" pitchFamily="18" charset="0"/>
              </a:rPr>
              <a:t>  </a:t>
            </a:r>
            <a:r>
              <a:rPr lang="en-US" sz="2400" dirty="0" smtClean="0">
                <a:solidFill>
                  <a:srgbClr val="B48900"/>
                </a:solidFill>
                <a:latin typeface="Times New Roman" pitchFamily="18" charset="0"/>
                <a:cs typeface="Times New Roman" pitchFamily="18" charset="0"/>
              </a:rPr>
              <a:t>For whoso findeth me </a:t>
            </a:r>
            <a:r>
              <a:rPr lang="en-US" sz="2400" u="sng" dirty="0" smtClean="0">
                <a:solidFill>
                  <a:srgbClr val="7030A0"/>
                </a:solidFill>
                <a:latin typeface="Times New Roman" pitchFamily="18" charset="0"/>
                <a:cs typeface="Times New Roman" pitchFamily="18" charset="0"/>
              </a:rPr>
              <a:t>findeth Life</a:t>
            </a:r>
            <a:r>
              <a:rPr lang="en-US" sz="2400" dirty="0" smtClean="0">
                <a:solidFill>
                  <a:srgbClr val="7030A0"/>
                </a:solidFill>
                <a:latin typeface="Times New Roman" pitchFamily="18" charset="0"/>
                <a:cs typeface="Times New Roman" pitchFamily="18" charset="0"/>
              </a:rPr>
              <a:t>,</a:t>
            </a:r>
            <a:r>
              <a:rPr lang="en-US" sz="2400" dirty="0" smtClean="0">
                <a:solidFill>
                  <a:schemeClr val="bg2"/>
                </a:solidFill>
                <a:latin typeface="Times New Roman" pitchFamily="18" charset="0"/>
                <a:cs typeface="Times New Roman" pitchFamily="18" charset="0"/>
              </a:rPr>
              <a:t> </a:t>
            </a:r>
            <a:r>
              <a:rPr lang="en-US" sz="2400" dirty="0" smtClean="0">
                <a:solidFill>
                  <a:srgbClr val="B48900"/>
                </a:solidFill>
                <a:latin typeface="Times New Roman" pitchFamily="18" charset="0"/>
                <a:cs typeface="Times New Roman" pitchFamily="18" charset="0"/>
              </a:rPr>
              <a:t>and shall obtain favour of the LORD</a:t>
            </a:r>
            <a:r>
              <a:rPr lang="en-US" sz="2400" dirty="0" smtClean="0">
                <a:solidFill>
                  <a:srgbClr val="D09E00"/>
                </a:solidFill>
                <a:latin typeface="Times New Roman" pitchFamily="18" charset="0"/>
                <a:cs typeface="Times New Roman" pitchFamily="18" charset="0"/>
              </a:rPr>
              <a:t>. </a:t>
            </a:r>
            <a:r>
              <a:rPr lang="en-US" sz="2000" b="1" dirty="0" smtClean="0">
                <a:solidFill>
                  <a:schemeClr val="bg1"/>
                </a:solidFill>
                <a:latin typeface="Times New Roman" pitchFamily="18" charset="0"/>
                <a:cs typeface="Times New Roman" pitchFamily="18" charset="0"/>
              </a:rPr>
              <a:t>(Proverbs 8: 34-35)</a:t>
            </a:r>
            <a:endParaRPr lang="en-US" sz="2000" b="1" dirty="0">
              <a:solidFill>
                <a:schemeClr val="bg1"/>
              </a:solidFill>
              <a:latin typeface="Times New Roman" pitchFamily="18" charset="0"/>
              <a:cs typeface="Times New Roman" pitchFamily="18" charset="0"/>
            </a:endParaRPr>
          </a:p>
        </p:txBody>
      </p:sp>
      <p:sp>
        <p:nvSpPr>
          <p:cNvPr id="10" name="Rectangle 9"/>
          <p:cNvSpPr/>
          <p:nvPr/>
        </p:nvSpPr>
        <p:spPr>
          <a:xfrm>
            <a:off x="4572000" y="1066800"/>
            <a:ext cx="4572000" cy="2590799"/>
          </a:xfrm>
          <a:prstGeom prst="rect">
            <a:avLst/>
          </a:prstGeom>
          <a:solidFill>
            <a:schemeClr val="tx1"/>
          </a:solidFill>
          <a:ln w="12700">
            <a:solidFill>
              <a:srgbClr val="B48900"/>
            </a:solidFill>
          </a:ln>
        </p:spPr>
        <p:txBody>
          <a:bodyPr wrap="square">
            <a:spAutoFit/>
          </a:bodyPr>
          <a:lstStyle/>
          <a:p>
            <a:pPr algn="ctr"/>
            <a:endParaRPr lang="en-US" sz="1200" dirty="0" smtClean="0">
              <a:solidFill>
                <a:srgbClr val="D09E00"/>
              </a:solidFill>
              <a:latin typeface="Times New Roman" pitchFamily="18" charset="0"/>
              <a:cs typeface="Times New Roman" pitchFamily="18" charset="0"/>
            </a:endParaRPr>
          </a:p>
          <a:p>
            <a:pPr algn="ctr"/>
            <a:r>
              <a:rPr lang="en-US" sz="2400" dirty="0" smtClean="0">
                <a:solidFill>
                  <a:srgbClr val="B48900"/>
                </a:solidFill>
                <a:latin typeface="Times New Roman" pitchFamily="18" charset="0"/>
                <a:cs typeface="Times New Roman" pitchFamily="18" charset="0"/>
              </a:rPr>
              <a:t>And he made an hanging for the tabernacle door [</a:t>
            </a:r>
            <a:r>
              <a:rPr lang="en-US" sz="2400" u="sng" dirty="0" smtClean="0">
                <a:solidFill>
                  <a:srgbClr val="B48900"/>
                </a:solidFill>
                <a:latin typeface="Times New Roman" pitchFamily="18" charset="0"/>
                <a:cs typeface="Times New Roman" pitchFamily="18" charset="0"/>
              </a:rPr>
              <a:t>of] </a:t>
            </a:r>
            <a:r>
              <a:rPr lang="en-US" sz="2400" u="sng" dirty="0" smtClean="0">
                <a:solidFill>
                  <a:srgbClr val="0070C0"/>
                </a:solidFill>
                <a:latin typeface="Times New Roman" pitchFamily="18" charset="0"/>
                <a:cs typeface="Times New Roman" pitchFamily="18" charset="0"/>
              </a:rPr>
              <a:t>blue, </a:t>
            </a:r>
            <a:r>
              <a:rPr lang="en-US" sz="2400" u="sng" dirty="0" smtClean="0">
                <a:solidFill>
                  <a:srgbClr val="B48900"/>
                </a:solidFill>
                <a:latin typeface="Times New Roman" pitchFamily="18" charset="0"/>
                <a:cs typeface="Times New Roman" pitchFamily="18" charset="0"/>
              </a:rPr>
              <a:t>and</a:t>
            </a:r>
            <a:r>
              <a:rPr lang="en-US" sz="2400" u="sng" dirty="0" smtClean="0">
                <a:solidFill>
                  <a:srgbClr val="7030A0"/>
                </a:solidFill>
                <a:latin typeface="Times New Roman" pitchFamily="18" charset="0"/>
                <a:cs typeface="Times New Roman" pitchFamily="18" charset="0"/>
              </a:rPr>
              <a:t> purple</a:t>
            </a:r>
            <a:r>
              <a:rPr lang="en-US" sz="2400" u="sng" dirty="0" smtClean="0">
                <a:solidFill>
                  <a:srgbClr val="0070C0"/>
                </a:solidFill>
                <a:latin typeface="Times New Roman" pitchFamily="18" charset="0"/>
                <a:cs typeface="Times New Roman" pitchFamily="18" charset="0"/>
              </a:rPr>
              <a:t>, </a:t>
            </a:r>
            <a:r>
              <a:rPr lang="en-US" sz="2400" u="sng" dirty="0" smtClean="0">
                <a:solidFill>
                  <a:srgbClr val="D09E00"/>
                </a:solidFill>
                <a:latin typeface="Times New Roman" pitchFamily="18" charset="0"/>
                <a:cs typeface="Times New Roman" pitchFamily="18" charset="0"/>
              </a:rPr>
              <a:t>and</a:t>
            </a:r>
            <a:r>
              <a:rPr lang="en-US" sz="2400" u="sng" dirty="0" smtClean="0">
                <a:solidFill>
                  <a:srgbClr val="C00000"/>
                </a:solidFill>
                <a:latin typeface="Times New Roman" pitchFamily="18" charset="0"/>
                <a:cs typeface="Times New Roman" pitchFamily="18" charset="0"/>
              </a:rPr>
              <a:t> scarlet:</a:t>
            </a:r>
            <a:r>
              <a:rPr lang="en-US" sz="2400" dirty="0" smtClean="0">
                <a:solidFill>
                  <a:schemeClr val="bg1"/>
                </a:solidFill>
                <a:latin typeface="Times New Roman" pitchFamily="18" charset="0"/>
                <a:cs typeface="Times New Roman" pitchFamily="18" charset="0"/>
              </a:rPr>
              <a:t> </a:t>
            </a:r>
            <a:r>
              <a:rPr lang="en-US" sz="2400" dirty="0" smtClean="0">
                <a:solidFill>
                  <a:srgbClr val="B48900"/>
                </a:solidFill>
                <a:latin typeface="Times New Roman" pitchFamily="18" charset="0"/>
                <a:cs typeface="Times New Roman" pitchFamily="18" charset="0"/>
              </a:rPr>
              <a:t>and he overlaid their chapiters and their fillets with gold: but their five sockets </a:t>
            </a:r>
          </a:p>
          <a:p>
            <a:pPr algn="ctr"/>
            <a:r>
              <a:rPr lang="en-US" sz="2400" dirty="0" smtClean="0">
                <a:solidFill>
                  <a:srgbClr val="B48900"/>
                </a:solidFill>
                <a:latin typeface="Times New Roman" pitchFamily="18" charset="0"/>
                <a:cs typeface="Times New Roman" pitchFamily="18" charset="0"/>
              </a:rPr>
              <a:t>[were of] brass. </a:t>
            </a:r>
            <a:r>
              <a:rPr lang="en-US" sz="2000" b="1" dirty="0" smtClean="0">
                <a:solidFill>
                  <a:schemeClr val="bg1"/>
                </a:solidFill>
                <a:latin typeface="Times New Roman" pitchFamily="18" charset="0"/>
                <a:cs typeface="Times New Roman" pitchFamily="18" charset="0"/>
              </a:rPr>
              <a:t>(Exodus 36:37-38)</a:t>
            </a:r>
          </a:p>
        </p:txBody>
      </p:sp>
      <p:sp>
        <p:nvSpPr>
          <p:cNvPr id="18" name="Rectangle 17"/>
          <p:cNvSpPr/>
          <p:nvPr/>
        </p:nvSpPr>
        <p:spPr>
          <a:xfrm>
            <a:off x="8728502" y="0"/>
            <a:ext cx="415498" cy="369332"/>
          </a:xfrm>
          <a:prstGeom prst="rect">
            <a:avLst/>
          </a:prstGeom>
        </p:spPr>
        <p:txBody>
          <a:bodyPr wrap="none">
            <a:spAutoFit/>
          </a:bodyPr>
          <a:lstStyle/>
          <a:p>
            <a:fld id="{877F9B8C-32C4-43F2-99B4-FFD195B4A4EB}" type="slidenum">
              <a:rPr lang="en-US" b="1" smtClean="0">
                <a:solidFill>
                  <a:srgbClr val="B48900"/>
                </a:solidFill>
                <a:latin typeface="Times New Roman" pitchFamily="18" charset="0"/>
                <a:cs typeface="Times New Roman" pitchFamily="18" charset="0"/>
              </a:rPr>
              <a:pPr/>
              <a:t>28</a:t>
            </a:fld>
            <a:endParaRPr lang="en-US" dirty="0">
              <a:solidFill>
                <a:srgbClr val="B48900"/>
              </a:solidFill>
            </a:endParaRPr>
          </a:p>
        </p:txBody>
      </p:sp>
      <p:sp>
        <p:nvSpPr>
          <p:cNvPr id="20" name="Rectangle 19"/>
          <p:cNvSpPr/>
          <p:nvPr/>
        </p:nvSpPr>
        <p:spPr>
          <a:xfrm>
            <a:off x="0" y="4724400"/>
            <a:ext cx="9144000" cy="2133600"/>
          </a:xfrm>
          <a:prstGeom prst="rect">
            <a:avLst/>
          </a:prstGeom>
          <a:ln>
            <a:solidFill>
              <a:srgbClr val="0000FF"/>
            </a:solid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pic>
        <p:nvPicPr>
          <p:cNvPr id="22" name="Picture 4" descr="http://ts1.mm.bing.net/images/thumbnail.aspx?q=4574114887173408&amp;id=60a9a6a59d612a79f6d1fc0c8c4c6626&amp;index=newexp"/>
          <p:cNvPicPr>
            <a:picLocks noChangeAspect="1" noChangeArrowheads="1"/>
          </p:cNvPicPr>
          <p:nvPr/>
        </p:nvPicPr>
        <p:blipFill>
          <a:blip r:embed="rId3" cstate="print"/>
          <a:srcRect l="21960" t="3448" b="14304"/>
          <a:stretch>
            <a:fillRect/>
          </a:stretch>
        </p:blipFill>
        <p:spPr bwMode="auto">
          <a:xfrm>
            <a:off x="4953000" y="4876800"/>
            <a:ext cx="3505200" cy="1676400"/>
          </a:xfrm>
          <a:prstGeom prst="rect">
            <a:avLst/>
          </a:prstGeom>
          <a:ln w="19050">
            <a:solidFill>
              <a:srgbClr val="0000FF"/>
            </a:solidFill>
          </a:ln>
        </p:spPr>
        <p:style>
          <a:lnRef idx="2">
            <a:schemeClr val="dk1"/>
          </a:lnRef>
          <a:fillRef idx="1">
            <a:schemeClr val="lt1"/>
          </a:fillRef>
          <a:effectRef idx="0">
            <a:schemeClr val="dk1"/>
          </a:effectRef>
          <a:fontRef idx="minor">
            <a:schemeClr val="dk1"/>
          </a:fontRef>
        </p:style>
      </p:pic>
      <p:pic>
        <p:nvPicPr>
          <p:cNvPr id="23" name="Picture 4" descr="http://ts1.mm.bing.net/images/thumbnail.aspx?q=4574114887173408&amp;id=60a9a6a59d612a79f6d1fc0c8c4c6626&amp;index=newexp"/>
          <p:cNvPicPr>
            <a:picLocks noChangeAspect="1" noChangeArrowheads="1"/>
          </p:cNvPicPr>
          <p:nvPr/>
        </p:nvPicPr>
        <p:blipFill>
          <a:blip r:embed="rId3" cstate="print"/>
          <a:srcRect l="22581" t="3448" b="14304"/>
          <a:stretch>
            <a:fillRect/>
          </a:stretch>
        </p:blipFill>
        <p:spPr bwMode="auto">
          <a:xfrm>
            <a:off x="914400" y="4876800"/>
            <a:ext cx="3429000" cy="1676400"/>
          </a:xfrm>
          <a:prstGeom prst="rect">
            <a:avLst/>
          </a:prstGeom>
          <a:ln w="12700">
            <a:solidFill>
              <a:srgbClr val="0000FF"/>
            </a:solidFill>
          </a:ln>
        </p:spPr>
        <p:style>
          <a:lnRef idx="2">
            <a:schemeClr val="dk1"/>
          </a:lnRef>
          <a:fillRef idx="1">
            <a:schemeClr val="lt1"/>
          </a:fillRef>
          <a:effectRef idx="0">
            <a:schemeClr val="dk1"/>
          </a:effectRef>
          <a:fontRef idx="minor">
            <a:schemeClr val="dk1"/>
          </a:fontRef>
        </p:style>
      </p:pic>
      <p:sp>
        <p:nvSpPr>
          <p:cNvPr id="11" name="Rectangle 10"/>
          <p:cNvSpPr/>
          <p:nvPr/>
        </p:nvSpPr>
        <p:spPr>
          <a:xfrm>
            <a:off x="0" y="3581400"/>
            <a:ext cx="9144000" cy="1143000"/>
          </a:xfrm>
          <a:prstGeom prst="rect">
            <a:avLst/>
          </a:prstGeom>
          <a:ln w="28575">
            <a:solidFill>
              <a:srgbClr val="B4890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b="1" dirty="0" smtClean="0">
                <a:solidFill>
                  <a:srgbClr val="B48900"/>
                </a:solidFill>
                <a:latin typeface="Times New Roman" pitchFamily="18" charset="0"/>
                <a:cs typeface="Times New Roman" pitchFamily="18" charset="0"/>
              </a:rPr>
              <a:t>Jesus saith unto him</a:t>
            </a:r>
            <a:r>
              <a:rPr lang="en-US" sz="2400" b="1" dirty="0" smtClean="0">
                <a:solidFill>
                  <a:srgbClr val="D09E00"/>
                </a:solidFill>
                <a:latin typeface="Times New Roman" pitchFamily="18" charset="0"/>
                <a:cs typeface="Times New Roman" pitchFamily="18" charset="0"/>
              </a:rPr>
              <a:t>, </a:t>
            </a:r>
            <a:r>
              <a:rPr lang="en-US" sz="2400" b="1" dirty="0" smtClean="0">
                <a:solidFill>
                  <a:srgbClr val="C00000"/>
                </a:solidFill>
                <a:latin typeface="Times New Roman" pitchFamily="18" charset="0"/>
                <a:cs typeface="Times New Roman" pitchFamily="18" charset="0"/>
              </a:rPr>
              <a:t>I am the way</a:t>
            </a:r>
            <a:r>
              <a:rPr lang="en-US" sz="2400" b="1" dirty="0" smtClean="0">
                <a:solidFill>
                  <a:schemeClr val="bg1"/>
                </a:solidFill>
                <a:latin typeface="Times New Roman" pitchFamily="18" charset="0"/>
                <a:cs typeface="Times New Roman" pitchFamily="18" charset="0"/>
              </a:rPr>
              <a:t>, </a:t>
            </a:r>
            <a:r>
              <a:rPr lang="en-US" sz="2400" b="1" dirty="0" smtClean="0">
                <a:solidFill>
                  <a:srgbClr val="0000FF"/>
                </a:solidFill>
                <a:latin typeface="Times New Roman" pitchFamily="18" charset="0"/>
                <a:cs typeface="Times New Roman" pitchFamily="18" charset="0"/>
              </a:rPr>
              <a:t>the truth</a:t>
            </a:r>
            <a:r>
              <a:rPr lang="en-US" sz="2400" b="1" dirty="0" smtClean="0">
                <a:solidFill>
                  <a:schemeClr val="bg1"/>
                </a:solidFill>
                <a:latin typeface="Times New Roman" pitchFamily="18" charset="0"/>
                <a:cs typeface="Times New Roman" pitchFamily="18" charset="0"/>
              </a:rPr>
              <a:t>, </a:t>
            </a:r>
            <a:r>
              <a:rPr lang="en-US" sz="2400" b="1" dirty="0" smtClean="0">
                <a:solidFill>
                  <a:srgbClr val="B48900"/>
                </a:solidFill>
                <a:latin typeface="Times New Roman" pitchFamily="18" charset="0"/>
                <a:cs typeface="Times New Roman" pitchFamily="18" charset="0"/>
              </a:rPr>
              <a:t>and</a:t>
            </a:r>
            <a:r>
              <a:rPr lang="en-US" sz="2400" b="1" dirty="0" smtClean="0">
                <a:solidFill>
                  <a:srgbClr val="7030A0"/>
                </a:solidFill>
                <a:latin typeface="Times New Roman" pitchFamily="18" charset="0"/>
                <a:cs typeface="Times New Roman" pitchFamily="18" charset="0"/>
              </a:rPr>
              <a:t> </a:t>
            </a:r>
            <a:r>
              <a:rPr lang="en-US" sz="2400" b="1" dirty="0" smtClean="0">
                <a:solidFill>
                  <a:srgbClr val="9900FF"/>
                </a:solidFill>
                <a:latin typeface="Times New Roman" pitchFamily="18" charset="0"/>
                <a:cs typeface="Times New Roman" pitchFamily="18" charset="0"/>
              </a:rPr>
              <a:t>the life</a:t>
            </a:r>
            <a:r>
              <a:rPr lang="en-US" sz="2400" b="1" dirty="0" smtClean="0">
                <a:solidFill>
                  <a:srgbClr val="B48900"/>
                </a:solidFill>
                <a:latin typeface="Times New Roman" pitchFamily="18" charset="0"/>
                <a:cs typeface="Times New Roman" pitchFamily="18" charset="0"/>
              </a:rPr>
              <a:t>: </a:t>
            </a:r>
          </a:p>
          <a:p>
            <a:pPr algn="ctr"/>
            <a:r>
              <a:rPr lang="en-US" sz="2400" b="1" dirty="0" smtClean="0">
                <a:solidFill>
                  <a:srgbClr val="B48900"/>
                </a:solidFill>
                <a:latin typeface="Times New Roman" pitchFamily="18" charset="0"/>
                <a:cs typeface="Times New Roman" pitchFamily="18" charset="0"/>
              </a:rPr>
              <a:t>no man cometh unto the Father, but by me. </a:t>
            </a:r>
          </a:p>
          <a:p>
            <a:pPr algn="ctr"/>
            <a:r>
              <a:rPr lang="en-US" sz="2000" b="1" dirty="0" smtClean="0">
                <a:solidFill>
                  <a:srgbClr val="0000FF"/>
                </a:solidFill>
                <a:latin typeface="Times New Roman" pitchFamily="18" charset="0"/>
                <a:cs typeface="Times New Roman" pitchFamily="18" charset="0"/>
              </a:rPr>
              <a:t>(John 14:6) (Exodus 27:9-18)</a:t>
            </a:r>
            <a:endParaRPr lang="en-US" sz="2000" b="1" dirty="0">
              <a:solidFill>
                <a:srgbClr val="0000FF"/>
              </a:solidFill>
              <a:latin typeface="Times New Roman" pitchFamily="18" charset="0"/>
              <a:cs typeface="Times New Roman" pitchFamily="18" charset="0"/>
            </a:endParaRPr>
          </a:p>
        </p:txBody>
      </p:sp>
    </p:spTree>
  </p:cSld>
  <p:clrMapOvr>
    <a:masterClrMapping/>
  </p:clrMapOvr>
  <p:transition advClick="0" advTm="1100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9144000" cy="6857999"/>
          </a:xfrm>
          <a:prstGeom prst="rect">
            <a:avLst/>
          </a:prstGeom>
          <a:ln w="28575">
            <a:solidFill>
              <a:schemeClr val="tx1"/>
            </a:solidFill>
          </a:ln>
        </p:spPr>
        <p:style>
          <a:lnRef idx="0">
            <a:schemeClr val="accent4"/>
          </a:lnRef>
          <a:fillRef idx="3">
            <a:schemeClr val="accent4"/>
          </a:fillRef>
          <a:effectRef idx="3">
            <a:schemeClr val="accent4"/>
          </a:effectRef>
          <a:fontRef idx="minor">
            <a:schemeClr val="lt1"/>
          </a:fontRef>
        </p:style>
        <p:txBody>
          <a:bodyPr wrap="square">
            <a:spAutoFit/>
          </a:bodyPr>
          <a:lstStyle/>
          <a:p>
            <a:pPr algn="ctr"/>
            <a:endParaRPr lang="en-US" b="1" dirty="0" smtClean="0">
              <a:solidFill>
                <a:srgbClr val="FFFF00"/>
              </a:solidFill>
              <a:latin typeface="Times New Roman" pitchFamily="18" charset="0"/>
              <a:cs typeface="Times New Roman" pitchFamily="18" charset="0"/>
            </a:endParaRPr>
          </a:p>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Hebrew 2:8-11</a:t>
            </a:r>
            <a:endParaRPr lang="en-US" sz="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dirty="0" smtClean="0">
                <a:latin typeface="Times New Roman" pitchFamily="18" charset="0"/>
                <a:cs typeface="Times New Roman" pitchFamily="18" charset="0"/>
              </a:rPr>
              <a:t>	</a:t>
            </a:r>
          </a:p>
          <a:p>
            <a:pPr algn="ct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Thou hast put all things in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subjection under his feet</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For in that he put all in subjection under him, he left nothing [that is] not put under him. But now we see not yet all things put under him.  </a:t>
            </a:r>
          </a:p>
          <a:p>
            <a:pPr algn="ct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But we see Jesus, who was made a little lower than the angels for the suffering of death, crowned with glory and honour;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that he by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grace of God should taste death for every man.  </a:t>
            </a:r>
          </a:p>
          <a:p>
            <a:pPr algn="ct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For it became him, for whom [are] all things, and by whom [are] all things, </a:t>
            </a:r>
            <a:r>
              <a:rPr lang="en-US" sz="24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in bringing many sons unto glory,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to make the captain of their salvation perfect through sufferings.  </a:t>
            </a:r>
          </a:p>
          <a:p>
            <a:pPr algn="ct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For both </a:t>
            </a: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he that sanctifieth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and they </a:t>
            </a: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who are sanctified </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[are] </a:t>
            </a:r>
            <a:r>
              <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rPr>
              <a:t>all of one</a:t>
            </a: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 for which cause he is not ashamed to call them brethren, </a:t>
            </a:r>
          </a:p>
          <a:p>
            <a:pPr algn="ctr"/>
            <a:endParaRPr lang="en-US" sz="800" b="1" dirty="0" smtClean="0">
              <a:solidFill>
                <a:schemeClr val="bg1"/>
              </a:solidFill>
              <a:latin typeface="Times New Roman" pitchFamily="18" charset="0"/>
              <a:cs typeface="Times New Roman" pitchFamily="18" charset="0"/>
            </a:endParaRPr>
          </a:p>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Luke 10:39,41-42</a:t>
            </a:r>
          </a:p>
          <a:p>
            <a:pPr algn="ct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And she had a sister called Mary, which also sat at Jesus' feet, and heard his word. And Jesus answered and said unto her, Martha, Martha, thou art careful and troubled about many things:  But one thing is needful: and Mary hath chosen that good part, which shall not be taken away from her. </a:t>
            </a:r>
            <a:endParaRPr lang="en-US" dirty="0">
              <a:solidFill>
                <a:schemeClr val="tx1"/>
              </a:solidFill>
              <a:effectLst>
                <a:outerShdw blurRad="38100" dist="38100" dir="2700000" algn="tl">
                  <a:srgbClr val="000000">
                    <a:alpha val="43137"/>
                  </a:srgbClr>
                </a:outerShdw>
              </a:effectLst>
            </a:endParaRPr>
          </a:p>
        </p:txBody>
      </p:sp>
      <p:sp>
        <p:nvSpPr>
          <p:cNvPr id="3" name="Rectangle 2"/>
          <p:cNvSpPr/>
          <p:nvPr/>
        </p:nvSpPr>
        <p:spPr>
          <a:xfrm>
            <a:off x="8754150" y="0"/>
            <a:ext cx="389850" cy="338554"/>
          </a:xfrm>
          <a:prstGeom prst="rect">
            <a:avLst/>
          </a:prstGeom>
        </p:spPr>
        <p:txBody>
          <a:bodyPr wrap="none">
            <a:spAutoFit/>
          </a:bodyPr>
          <a:lstStyle/>
          <a:p>
            <a:pPr algn="r"/>
            <a:fld id="{877F9B8C-32C4-43F2-99B4-FFD195B4A4EB}" type="slidenum">
              <a:rPr lang="en-US" sz="1600" b="1" smtClean="0">
                <a:effectLst>
                  <a:outerShdw blurRad="38100" dist="38100" dir="2700000" algn="tl">
                    <a:srgbClr val="000000">
                      <a:alpha val="43137"/>
                    </a:srgbClr>
                  </a:outerShdw>
                </a:effectLst>
                <a:latin typeface="Times New Roman" pitchFamily="18" charset="0"/>
                <a:cs typeface="Times New Roman" pitchFamily="18" charset="0"/>
              </a:rPr>
              <a:pPr algn="r"/>
              <a:t>29</a:t>
            </a:fld>
            <a:endParaRPr lang="en-US" sz="1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858000"/>
          </a:xfrm>
          <a:prstGeom prst="rect">
            <a:avLst/>
          </a:prstGeom>
          <a:ln>
            <a:solidFill>
              <a:schemeClr val="tx1"/>
            </a:solidFill>
          </a:ln>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Man are Stones</a:t>
            </a:r>
          </a:p>
          <a:p>
            <a:pPr algn="ctr"/>
            <a:r>
              <a:rPr lang="en-US" sz="28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1 Peter 2:5-18</a:t>
            </a:r>
          </a:p>
          <a:p>
            <a:endParaRPr lang="en-US" sz="1050" dirty="0" smtClean="0"/>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Ye also, </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as lively stones, are built up a spiritual house, an holy priesthood, to offer up spiritual sacrifices, acceptable to God by Jesus Christ.  </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Wherefore also it is contained in the scripture, </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Behold, I lay in Sion a chief corner stone, elect, precious</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and he that believeth on him shall not be confounded.  </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Unto you therefore which believe [he is] precious: but unto them which be disobedient, the stone which the builders disallowed</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the same is made the head of the corner,  </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And </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 stone of stumbling, and a rock of offence, [even to them] which stumble at the word, being disobedient:</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whereunto also they were appointed.  </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But ye [are] a chosen generation, </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 royal priesthood, an holy nation, a peculiar people; </a:t>
            </a: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that ye should show forth the praises of him who hath called you out of darkness into his marvellous light:</a:t>
            </a:r>
          </a:p>
          <a:p>
            <a:pPr algn="ctr"/>
            <a:endParaRPr lang="en-US" sz="800" b="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Proverbs 8: 34-36</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Blessed [is] the man that heareth me, watching daily at my gates, waiting at the posts of my doors.  </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For whoso findeth me findeth life, and shall obtain favour of the LORD.  </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But he that sinneth against me wrongeth his own soul:</a:t>
            </a:r>
          </a:p>
          <a:p>
            <a:pPr algn="ctr"/>
            <a:r>
              <a:rPr lang="en-US" sz="2000" b="1" dirty="0" smtClean="0">
                <a:effectLst>
                  <a:outerShdw blurRad="38100" dist="38100" dir="2700000" algn="tl">
                    <a:srgbClr val="000000">
                      <a:alpha val="43137"/>
                    </a:srgbClr>
                  </a:outerShdw>
                </a:effectLst>
                <a:latin typeface="Times New Roman" pitchFamily="18" charset="0"/>
                <a:cs typeface="Times New Roman" pitchFamily="18" charset="0"/>
              </a:rPr>
              <a:t> all they that hate me love death. </a:t>
            </a:r>
            <a:endParaRPr lang="en-US"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p:cNvSpPr>
            <a:spLocks noGrp="1"/>
          </p:cNvSpPr>
          <p:nvPr>
            <p:ph type="sldNum" sz="quarter" idx="12"/>
          </p:nvPr>
        </p:nvSpPr>
        <p:spPr>
          <a:xfrm>
            <a:off x="8686799" y="6248399"/>
            <a:ext cx="333375" cy="609601"/>
          </a:xfrm>
        </p:spPr>
        <p:txBody>
          <a:bodyPr/>
          <a:lstStyle/>
          <a:p>
            <a:fld id="{877F9B8C-32C4-43F2-99B4-FFD195B4A4EB}" type="slidenum">
              <a:rPr lang="en-US" smtClean="0">
                <a:solidFill>
                  <a:schemeClr val="bg1"/>
                </a:solidFill>
              </a:rPr>
              <a:pPr/>
              <a:t>30</a:t>
            </a:fld>
            <a:endParaRPr lang="en-US" dirty="0">
              <a:solidFill>
                <a:schemeClr val="bg1"/>
              </a:solidFill>
            </a:endParaRPr>
          </a:p>
        </p:txBody>
      </p:sp>
      <p:pic>
        <p:nvPicPr>
          <p:cNvPr id="9" name="Picture 4" descr="http://ts3.mm.bing.net/images/thumbnail.aspx?q=5028273317413230&amp;id=ce23d3faecae56c7afdaff9104959458&amp;index=newexp"/>
          <p:cNvPicPr>
            <a:picLocks noChangeAspect="1" noChangeArrowheads="1"/>
          </p:cNvPicPr>
          <p:nvPr/>
        </p:nvPicPr>
        <p:blipFill>
          <a:blip r:embed="rId3" cstate="print"/>
          <a:srcRect/>
          <a:stretch>
            <a:fillRect/>
          </a:stretch>
        </p:blipFill>
        <p:spPr bwMode="auto">
          <a:xfrm>
            <a:off x="4572000" y="2590800"/>
            <a:ext cx="4572000" cy="4267200"/>
          </a:xfrm>
          <a:prstGeom prst="rect">
            <a:avLst/>
          </a:prstGeom>
          <a:ln>
            <a:solidFill>
              <a:srgbClr val="0070C0"/>
            </a:solidFill>
          </a:ln>
        </p:spPr>
        <p:style>
          <a:lnRef idx="2">
            <a:schemeClr val="accent2"/>
          </a:lnRef>
          <a:fillRef idx="1">
            <a:schemeClr val="lt1"/>
          </a:fillRef>
          <a:effectRef idx="0">
            <a:schemeClr val="accent2"/>
          </a:effectRef>
          <a:fontRef idx="minor">
            <a:schemeClr val="dk1"/>
          </a:fontRef>
        </p:style>
      </p:pic>
      <p:pic>
        <p:nvPicPr>
          <p:cNvPr id="69638" name="Picture 6" descr="http://ts1.mm.bing.net/images/thumbnail.aspx?q=4608616363590492&amp;id=8e9b1b73ed24fba6ccb79857a57b5c84&amp;index=newexp"/>
          <p:cNvPicPr>
            <a:picLocks noChangeAspect="1" noChangeArrowheads="1"/>
          </p:cNvPicPr>
          <p:nvPr/>
        </p:nvPicPr>
        <p:blipFill>
          <a:blip r:embed="rId4" cstate="print">
            <a:lum bright="10000"/>
          </a:blip>
          <a:srcRect/>
          <a:stretch>
            <a:fillRect/>
          </a:stretch>
        </p:blipFill>
        <p:spPr bwMode="auto">
          <a:xfrm>
            <a:off x="0" y="2590800"/>
            <a:ext cx="4495800" cy="4267200"/>
          </a:xfrm>
          <a:prstGeom prst="rect">
            <a:avLst/>
          </a:prstGeom>
          <a:ln w="19050">
            <a:solidFill>
              <a:srgbClr val="0070C0"/>
            </a:solidFill>
          </a:ln>
        </p:spPr>
        <p:style>
          <a:lnRef idx="2">
            <a:schemeClr val="accent3"/>
          </a:lnRef>
          <a:fillRef idx="1">
            <a:schemeClr val="lt1"/>
          </a:fillRef>
          <a:effectRef idx="0">
            <a:schemeClr val="accent3"/>
          </a:effectRef>
          <a:fontRef idx="minor">
            <a:schemeClr val="dk1"/>
          </a:fontRef>
        </p:style>
      </p:pic>
      <p:sp>
        <p:nvSpPr>
          <p:cNvPr id="13" name="Rectangle 12"/>
          <p:cNvSpPr/>
          <p:nvPr/>
        </p:nvSpPr>
        <p:spPr>
          <a:xfrm>
            <a:off x="4648200" y="6248400"/>
            <a:ext cx="2362200" cy="381000"/>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effectLst>
                  <a:outerShdw blurRad="38100" dist="38100" dir="2700000" algn="tl">
                    <a:srgbClr val="000000">
                      <a:alpha val="43137"/>
                    </a:srgbClr>
                  </a:outerShdw>
                </a:effectLst>
                <a:latin typeface="Times New Roman" pitchFamily="18" charset="0"/>
                <a:cs typeface="Times New Roman" pitchFamily="18" charset="0"/>
              </a:rPr>
              <a:t>(</a:t>
            </a:r>
            <a:r>
              <a:rPr lang="en-US" sz="2000" b="1" i="1" dirty="0" smtClean="0">
                <a:effectLst>
                  <a:outerShdw blurRad="38100" dist="38100" dir="2700000" algn="tl">
                    <a:srgbClr val="000000">
                      <a:alpha val="43137"/>
                    </a:srgbClr>
                  </a:outerShdw>
                </a:effectLst>
                <a:latin typeface="Times New Roman" pitchFamily="18" charset="0"/>
                <a:cs typeface="Times New Roman" pitchFamily="18" charset="0"/>
              </a:rPr>
              <a:t>Psalms 119:115)</a:t>
            </a:r>
            <a:endParaRPr lang="en-US" sz="2000" b="1" i="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4" name="TextBox 13"/>
          <p:cNvSpPr txBox="1"/>
          <p:nvPr/>
        </p:nvSpPr>
        <p:spPr>
          <a:xfrm>
            <a:off x="2590800" y="2895600"/>
            <a:ext cx="1676400" cy="338554"/>
          </a:xfrm>
          <a:prstGeom prst="rect">
            <a:avLst/>
          </a:prstGeom>
          <a:noFill/>
        </p:spPr>
        <p:txBody>
          <a:bodyPr wrap="square" rtlCol="0">
            <a:spAutoFit/>
          </a:bodyPr>
          <a:lstStyle/>
          <a:p>
            <a:pPr algn="ctr"/>
            <a:r>
              <a:rPr lang="en-US" sz="1600" b="1" dirty="0" smtClean="0">
                <a:solidFill>
                  <a:srgbClr val="C00000"/>
                </a:solidFill>
                <a:latin typeface="Times New Roman" pitchFamily="18" charset="0"/>
                <a:cs typeface="Times New Roman" pitchFamily="18" charset="0"/>
              </a:rPr>
              <a:t>Exodus 38:12-15</a:t>
            </a:r>
            <a:endParaRPr lang="en-US" sz="1600" b="1" dirty="0">
              <a:solidFill>
                <a:srgbClr val="C00000"/>
              </a:solidFill>
              <a:latin typeface="Times New Roman" pitchFamily="18" charset="0"/>
              <a:cs typeface="Times New Roman" pitchFamily="18" charset="0"/>
            </a:endParaRPr>
          </a:p>
        </p:txBody>
      </p:sp>
      <p:sp>
        <p:nvSpPr>
          <p:cNvPr id="15" name="TextBox 14"/>
          <p:cNvSpPr txBox="1"/>
          <p:nvPr/>
        </p:nvSpPr>
        <p:spPr>
          <a:xfrm>
            <a:off x="6858000" y="2819400"/>
            <a:ext cx="2057400" cy="338554"/>
          </a:xfrm>
          <a:prstGeom prst="rect">
            <a:avLst/>
          </a:prstGeom>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600" b="1" dirty="0" smtClean="0">
                <a:solidFill>
                  <a:srgbClr val="C00000"/>
                </a:solidFill>
                <a:latin typeface="Times New Roman" pitchFamily="18" charset="0"/>
                <a:cs typeface="Times New Roman" pitchFamily="18" charset="0"/>
              </a:rPr>
              <a:t>Exodus 38:12-15</a:t>
            </a:r>
            <a:endParaRPr lang="en-US" sz="1600" b="1" dirty="0">
              <a:solidFill>
                <a:srgbClr val="C00000"/>
              </a:solidFill>
              <a:latin typeface="Times New Roman" pitchFamily="18" charset="0"/>
              <a:cs typeface="Times New Roman" pitchFamily="18" charset="0"/>
            </a:endParaRPr>
          </a:p>
        </p:txBody>
      </p:sp>
      <p:pic>
        <p:nvPicPr>
          <p:cNvPr id="19" name="Picture 2" descr="http://ts1.mm.bing.net/images/thumbnail.aspx?q=4656071465764644&amp;id=1eff25988bc6af41f7c340d0f00a88eb&amp;index=newexp"/>
          <p:cNvPicPr>
            <a:picLocks noChangeAspect="1" noChangeArrowheads="1"/>
          </p:cNvPicPr>
          <p:nvPr/>
        </p:nvPicPr>
        <p:blipFill>
          <a:blip r:embed="rId5" cstate="print"/>
          <a:srcRect/>
          <a:stretch>
            <a:fillRect/>
          </a:stretch>
        </p:blipFill>
        <p:spPr bwMode="auto">
          <a:xfrm>
            <a:off x="152400" y="3505200"/>
            <a:ext cx="1371600" cy="990600"/>
          </a:xfrm>
          <a:prstGeom prst="rect">
            <a:avLst/>
          </a:prstGeom>
          <a:ln>
            <a:solidFill>
              <a:srgbClr val="00B0F0"/>
            </a:solidFill>
          </a:ln>
        </p:spPr>
        <p:style>
          <a:lnRef idx="2">
            <a:schemeClr val="accent2"/>
          </a:lnRef>
          <a:fillRef idx="1">
            <a:schemeClr val="lt1"/>
          </a:fillRef>
          <a:effectRef idx="0">
            <a:schemeClr val="accent2"/>
          </a:effectRef>
          <a:fontRef idx="minor">
            <a:schemeClr val="dk1"/>
          </a:fontRef>
        </p:style>
      </p:pic>
      <p:sp>
        <p:nvSpPr>
          <p:cNvPr id="10" name="Rectangle 9"/>
          <p:cNvSpPr/>
          <p:nvPr/>
        </p:nvSpPr>
        <p:spPr>
          <a:xfrm>
            <a:off x="0" y="0"/>
            <a:ext cx="9144000" cy="2569934"/>
          </a:xfrm>
          <a:prstGeom prst="rect">
            <a:avLst/>
          </a:prstGeom>
          <a:ln>
            <a:solidFill>
              <a:srgbClr val="FFFF00"/>
            </a:solidFill>
          </a:ln>
        </p:spPr>
        <p:style>
          <a:lnRef idx="0">
            <a:schemeClr val="accent4"/>
          </a:lnRef>
          <a:fillRef idx="3">
            <a:schemeClr val="accent4"/>
          </a:fillRef>
          <a:effectRef idx="3">
            <a:schemeClr val="accent4"/>
          </a:effectRef>
          <a:fontRef idx="minor">
            <a:schemeClr val="lt1"/>
          </a:fontRef>
        </p:style>
        <p:txBody>
          <a:bodyPr wrap="square">
            <a:spAutoFit/>
          </a:bodyPr>
          <a:lstStyle/>
          <a:p>
            <a:pPr lvl="0" algn="ctr" eaLnBrk="0" fontAlgn="base" hangingPunct="0">
              <a:spcBef>
                <a:spcPct val="0"/>
              </a:spcBef>
              <a:spcAft>
                <a:spcPct val="0"/>
              </a:spcAft>
            </a:pPr>
            <a:endParaRPr lang="en-US" sz="9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r>
              <a:rPr lang="en-US" sz="24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10 Toes</a:t>
            </a:r>
            <a:r>
              <a:rPr lang="en-US" sz="2400"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Gate to Justification The Way to Mercy at the Feet of Jesus. </a:t>
            </a:r>
            <a:r>
              <a:rPr lang="en-US" sz="2000"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Blessed [is] the man that heareth me, watching daily at </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my Gates (The Way), </a:t>
            </a:r>
          </a:p>
          <a:p>
            <a:pPr lvl="0" algn="ctr" eaLnBrk="0" fontAlgn="base" hangingPunct="0">
              <a:spcBef>
                <a:spcPct val="0"/>
              </a:spcBef>
              <a:spcAft>
                <a:spcPct val="0"/>
              </a:spcAft>
            </a:pPr>
            <a:r>
              <a:rPr lang="en-US" sz="20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waiting at the posts of </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my Doors (The Truth). </a:t>
            </a:r>
          </a:p>
          <a:p>
            <a:pPr lvl="0" eaLnBrk="0" fontAlgn="base" hangingPunct="0">
              <a:spcBef>
                <a:spcPct val="0"/>
              </a:spcBef>
              <a:spcAft>
                <a:spcPct val="0"/>
              </a:spcAft>
            </a:pPr>
            <a:endParaRPr lang="en-US" sz="8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lvl="0" algn="ctr" eaLnBrk="0" fontAlgn="base" hangingPunct="0">
              <a:spcBef>
                <a:spcPct val="0"/>
              </a:spcBef>
              <a:spcAft>
                <a:spcPct val="0"/>
              </a:spcAft>
            </a:pPr>
            <a:r>
              <a:rPr lang="en-US" sz="20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For whoso findeth </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me findeth Life (at my Veil), </a:t>
            </a:r>
            <a:r>
              <a:rPr lang="en-US" sz="20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shall obtain favour of the LORD.  </a:t>
            </a:r>
            <a:r>
              <a:rPr lang="en-US" sz="2000" b="1" dirty="0" smtClean="0">
                <a:solidFill>
                  <a:schemeClr val="bg1"/>
                </a:solidFill>
                <a:latin typeface="Times New Roman" pitchFamily="18" charset="0"/>
                <a:ea typeface="Calibri" pitchFamily="34" charset="0"/>
                <a:cs typeface="Times New Roman" pitchFamily="18" charset="0"/>
              </a:rPr>
              <a:t>(Proverbs 8: 34-35) (John 14:6) </a:t>
            </a:r>
          </a:p>
          <a:p>
            <a:pPr lvl="0" algn="ctr" eaLnBrk="0" fontAlgn="base" hangingPunct="0">
              <a:spcBef>
                <a:spcPct val="0"/>
              </a:spcBef>
              <a:spcAft>
                <a:spcPct val="0"/>
              </a:spcAft>
            </a:pPr>
            <a:r>
              <a:rPr lang="en-US" sz="20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Jesus saith unto him, </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I am the way, the truth, and the life</a:t>
            </a:r>
            <a:r>
              <a:rPr lang="en-US" sz="2000" b="1" dirty="0" smtClean="0">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no man cometh unto the Father, but by me. </a:t>
            </a:r>
            <a:r>
              <a:rPr lang="en-US" sz="2000" b="1" dirty="0" smtClean="0">
                <a:solidFill>
                  <a:schemeClr val="bg1"/>
                </a:solidFill>
                <a:latin typeface="Times New Roman" pitchFamily="18" charset="0"/>
                <a:ea typeface="Calibri" pitchFamily="34" charset="0"/>
                <a:cs typeface="Times New Roman" pitchFamily="18" charset="0"/>
              </a:rPr>
              <a:t>(John 14:6) (Exodus 27:9-18) (Exodus 36:37-38</a:t>
            </a:r>
            <a:r>
              <a:rPr lang="en-US" b="1" dirty="0" smtClean="0">
                <a:solidFill>
                  <a:schemeClr val="bg1"/>
                </a:solidFill>
                <a:latin typeface="Times New Roman" pitchFamily="18" charset="0"/>
                <a:ea typeface="Calibri" pitchFamily="34" charset="0"/>
                <a:cs typeface="Times New Roman" pitchFamily="18" charset="0"/>
              </a:rPr>
              <a:t>)</a:t>
            </a:r>
            <a:endParaRPr lang="en-US" dirty="0" smtClean="0">
              <a:solidFill>
                <a:schemeClr val="bg1"/>
              </a:solidFill>
              <a:latin typeface="Times New Roman" pitchFamily="18" charset="0"/>
              <a:cs typeface="Times New Roman" pitchFamily="18" charset="0"/>
            </a:endParaRPr>
          </a:p>
        </p:txBody>
      </p:sp>
      <p:sp>
        <p:nvSpPr>
          <p:cNvPr id="11" name="Rectangle 10"/>
          <p:cNvSpPr/>
          <p:nvPr/>
        </p:nvSpPr>
        <p:spPr>
          <a:xfrm>
            <a:off x="8728502" y="0"/>
            <a:ext cx="389850" cy="338554"/>
          </a:xfrm>
          <a:prstGeom prst="rect">
            <a:avLst/>
          </a:prstGeom>
        </p:spPr>
        <p:txBody>
          <a:bodyPr wrap="none">
            <a:spAutoFit/>
          </a:bodyPr>
          <a:lstStyle/>
          <a:p>
            <a:pPr algn="r"/>
            <a:fld id="{877F9B8C-32C4-43F2-99B4-FFD195B4A4EB}" type="slidenum">
              <a:rPr lang="en-US" sz="1600" b="1" smtClean="0">
                <a:latin typeface="Times New Roman" pitchFamily="18" charset="0"/>
                <a:cs typeface="Times New Roman" pitchFamily="18" charset="0"/>
              </a:rPr>
              <a:pPr algn="r"/>
              <a:t>30</a:t>
            </a:fld>
            <a:endParaRPr lang="en-US" sz="1600" dirty="0"/>
          </a:p>
        </p:txBody>
      </p:sp>
    </p:spTree>
  </p:cSld>
  <p:clrMapOvr>
    <a:masterClrMapping/>
  </p:clrMapOvr>
  <p:transition advClick="0" advTm="11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610600" y="0"/>
            <a:ext cx="381000" cy="365125"/>
          </a:xfrm>
        </p:spPr>
        <p:txBody>
          <a:bodyPr/>
          <a:lstStyle/>
          <a:p>
            <a:pPr algn="ctr"/>
            <a:fld id="{877F9B8C-32C4-43F2-99B4-FFD195B4A4EB}" type="slidenum">
              <a:rPr lang="en-US" sz="1600" b="1" smtClean="0">
                <a:solidFill>
                  <a:schemeClr val="tx1"/>
                </a:solidFill>
                <a:latin typeface="Times New Roman" pitchFamily="18" charset="0"/>
                <a:cs typeface="Times New Roman" pitchFamily="18" charset="0"/>
              </a:rPr>
              <a:pPr algn="ctr"/>
              <a:t>31</a:t>
            </a:fld>
            <a:endParaRPr lang="en-US" sz="1600" b="1" dirty="0">
              <a:solidFill>
                <a:schemeClr val="tx1"/>
              </a:solidFill>
              <a:latin typeface="Times New Roman" pitchFamily="18" charset="0"/>
              <a:cs typeface="Times New Roman" pitchFamily="18" charset="0"/>
            </a:endParaRPr>
          </a:p>
        </p:txBody>
      </p:sp>
      <p:sp>
        <p:nvSpPr>
          <p:cNvPr id="4" name="Subtitle 3"/>
          <p:cNvSpPr>
            <a:spLocks noGrp="1"/>
          </p:cNvSpPr>
          <p:nvPr>
            <p:ph type="subTitle" idx="1"/>
          </p:nvPr>
        </p:nvSpPr>
        <p:spPr>
          <a:xfrm>
            <a:off x="533400" y="4267200"/>
            <a:ext cx="7924800" cy="2286000"/>
          </a:xfrm>
          <a:ln>
            <a:solidFill>
              <a:schemeClr val="tx1"/>
            </a:solidFill>
          </a:ln>
        </p:spPr>
        <p:style>
          <a:lnRef idx="0">
            <a:schemeClr val="accent5"/>
          </a:lnRef>
          <a:fillRef idx="3">
            <a:schemeClr val="accent5"/>
          </a:fillRef>
          <a:effectRef idx="3">
            <a:schemeClr val="accent5"/>
          </a:effectRef>
          <a:fontRef idx="minor">
            <a:schemeClr val="lt1"/>
          </a:fontRef>
        </p:style>
        <p:txBody>
          <a:bodyPr>
            <a:normAutofit/>
          </a:bodyPr>
          <a:lstStyle/>
          <a:p>
            <a:pPr algn="ctr"/>
            <a:endParaRPr lang="en-US" sz="1400" b="1" i="1"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200" b="1" i="1" dirty="0" smtClean="0">
                <a:effectLst>
                  <a:outerShdw blurRad="38100" dist="38100" dir="2700000" algn="tl">
                    <a:srgbClr val="000000">
                      <a:alpha val="43137"/>
                    </a:srgbClr>
                  </a:outerShdw>
                </a:effectLst>
                <a:latin typeface="Times New Roman" pitchFamily="18" charset="0"/>
                <a:cs typeface="Times New Roman" pitchFamily="18" charset="0"/>
              </a:rPr>
              <a:t>Operates and Functions like</a:t>
            </a:r>
          </a:p>
          <a:p>
            <a:pPr algn="ctr"/>
            <a:r>
              <a:rPr lang="en-US" b="1" i="1" dirty="0" smtClean="0">
                <a:effectLst>
                  <a:outerShdw blurRad="38100" dist="38100" dir="2700000" algn="tl">
                    <a:srgbClr val="000000">
                      <a:alpha val="43137"/>
                    </a:srgbClr>
                  </a:outerShdw>
                </a:effectLst>
                <a:latin typeface="Times New Roman" pitchFamily="18" charset="0"/>
                <a:cs typeface="Times New Roman" pitchFamily="18" charset="0"/>
              </a:rPr>
              <a:t>(The Tribe of Naphtali)</a:t>
            </a:r>
          </a:p>
          <a:p>
            <a:pPr algn="ctr"/>
            <a:r>
              <a:rPr lang="en-US" sz="2400" dirty="0" smtClean="0">
                <a:effectLst>
                  <a:outerShdw blurRad="38100" dist="38100" dir="2700000" algn="tl">
                    <a:srgbClr val="000000">
                      <a:alpha val="43137"/>
                    </a:srgbClr>
                  </a:outerShdw>
                </a:effectLst>
                <a:latin typeface="Times New Roman" pitchFamily="18" charset="0"/>
                <a:cs typeface="Times New Roman" pitchFamily="18" charset="0"/>
              </a:rPr>
              <a:t>“He giveth goodly words”</a:t>
            </a:r>
            <a:endParaRPr lang="en-US" sz="2400" dirty="0"/>
          </a:p>
        </p:txBody>
      </p:sp>
      <p:pic>
        <p:nvPicPr>
          <p:cNvPr id="5" name="yui_3_5_1_5_1377552582384_716" descr="http://i192.photobucket.com/albums/z195/sparkletags4/Christian/godBless56.jpg"/>
          <p:cNvPicPr/>
          <p:nvPr/>
        </p:nvPicPr>
        <p:blipFill>
          <a:blip r:embed="rId2" cstate="print"/>
          <a:srcRect/>
          <a:stretch>
            <a:fillRect/>
          </a:stretch>
        </p:blipFill>
        <p:spPr bwMode="auto">
          <a:xfrm>
            <a:off x="6781800" y="5257800"/>
            <a:ext cx="1333500" cy="1123950"/>
          </a:xfrm>
          <a:prstGeom prst="rect">
            <a:avLst/>
          </a:prstGeom>
          <a:noFill/>
          <a:ln w="9525">
            <a:solidFill>
              <a:srgbClr val="6600FF"/>
            </a:solidFill>
            <a:miter lim="800000"/>
            <a:headEnd/>
            <a:tailEnd/>
          </a:ln>
        </p:spPr>
      </p:pic>
      <p:sp>
        <p:nvSpPr>
          <p:cNvPr id="9" name="Rectangle 8"/>
          <p:cNvSpPr/>
          <p:nvPr/>
        </p:nvSpPr>
        <p:spPr>
          <a:xfrm>
            <a:off x="381000" y="304800"/>
            <a:ext cx="8229600" cy="3785652"/>
          </a:xfrm>
          <a:prstGeom prst="rect">
            <a:avLst/>
          </a:prstGeom>
          <a:ln>
            <a:solidFill>
              <a:schemeClr val="tx1"/>
            </a:solidFill>
          </a:ln>
        </p:spPr>
        <p:style>
          <a:lnRef idx="0">
            <a:schemeClr val="dk1"/>
          </a:lnRef>
          <a:fillRef idx="3">
            <a:schemeClr val="dk1"/>
          </a:fillRef>
          <a:effectRef idx="3">
            <a:schemeClr val="dk1"/>
          </a:effectRef>
          <a:fontRef idx="minor">
            <a:schemeClr val="lt1"/>
          </a:fontRef>
        </p:style>
        <p:txBody>
          <a:bodyPr wrap="square">
            <a:spAutoFit/>
          </a:bodyPr>
          <a:lstStyle/>
          <a:p>
            <a:r>
              <a:rPr lang="en-US" sz="36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Next Week</a:t>
            </a:r>
          </a:p>
          <a:p>
            <a:endParaRPr lang="en-US" sz="8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200" b="1"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We will continue with our Study! </a:t>
            </a:r>
          </a:p>
          <a:p>
            <a:pPr algn="ctr"/>
            <a:r>
              <a:rPr lang="en-US" sz="3200" i="1" dirty="0" smtClean="0">
                <a:effectLst>
                  <a:outerShdw blurRad="38100" dist="38100" dir="2700000" algn="tl">
                    <a:srgbClr val="000000">
                      <a:alpha val="43137"/>
                    </a:srgbClr>
                  </a:outerShdw>
                </a:effectLst>
                <a:latin typeface="Times New Roman" pitchFamily="18" charset="0"/>
                <a:cs typeface="Times New Roman" pitchFamily="18" charset="0"/>
              </a:rPr>
              <a:t>The Sanctuary of our Body</a:t>
            </a:r>
            <a:endParaRPr lang="en-US" sz="3200" dirty="0" smtClean="0">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3200" i="1" spc="-150" dirty="0" smtClean="0">
                <a:effectLst>
                  <a:outerShdw blurRad="38100" dist="38100" dir="2700000" algn="tl">
                    <a:srgbClr val="000000">
                      <a:alpha val="43137"/>
                    </a:srgbClr>
                  </a:outerShdw>
                </a:effectLst>
                <a:latin typeface="Times New Roman" pitchFamily="18" charset="0"/>
                <a:cs typeface="Times New Roman" pitchFamily="18" charset="0"/>
              </a:rPr>
              <a:t>THE THIRD TEMPLE</a:t>
            </a:r>
          </a:p>
          <a:p>
            <a:pPr algn="ctr"/>
            <a:r>
              <a:rPr lang="en-US" sz="3200" i="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Series #4</a:t>
            </a:r>
          </a:p>
          <a:p>
            <a:pPr algn="ctr"/>
            <a:r>
              <a:rPr lang="en-US" sz="3200" i="1" dirty="0" smtClean="0">
                <a:effectLst>
                  <a:outerShdw blurRad="38100" dist="38100" dir="2700000" algn="tl">
                    <a:srgbClr val="000000">
                      <a:alpha val="43137"/>
                    </a:srgbClr>
                  </a:outerShdw>
                </a:effectLst>
                <a:latin typeface="Times New Roman" pitchFamily="18" charset="0"/>
                <a:cs typeface="Times New Roman" pitchFamily="18" charset="0"/>
              </a:rPr>
              <a:t>The Integumentary System</a:t>
            </a:r>
          </a:p>
          <a:p>
            <a:pPr algn="ctr"/>
            <a:r>
              <a:rPr lang="en-US" sz="2800" i="1" dirty="0" smtClean="0">
                <a:effectLst>
                  <a:outerShdw blurRad="38100" dist="38100" dir="2700000" algn="tl">
                    <a:srgbClr val="000000">
                      <a:alpha val="43137"/>
                    </a:srgbClr>
                  </a:outerShdw>
                </a:effectLst>
                <a:latin typeface="Times New Roman" pitchFamily="18" charset="0"/>
                <a:cs typeface="Times New Roman" pitchFamily="18" charset="0"/>
              </a:rPr>
              <a:t>The Skin</a:t>
            </a:r>
            <a:endParaRPr lang="en-US" sz="2800" i="1" dirty="0">
              <a:solidFill>
                <a:schemeClr val="tx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ln/>
        </p:spPr>
        <p:style>
          <a:lnRef idx="0">
            <a:schemeClr val="accent5"/>
          </a:lnRef>
          <a:fillRef idx="3">
            <a:schemeClr val="accent5"/>
          </a:fillRef>
          <a:effectRef idx="3">
            <a:schemeClr val="accent5"/>
          </a:effectRef>
          <a:fontRef idx="minor">
            <a:schemeClr val="lt1"/>
          </a:fontRef>
        </p:style>
        <p:txBody>
          <a:bodyPr wrap="square">
            <a:spAutoFit/>
          </a:bodyPr>
          <a:lstStyle/>
          <a:p>
            <a:pPr algn="ctr"/>
            <a:endParaRPr lang="en-US" sz="1050" b="1" dirty="0" smtClean="0">
              <a:solidFill>
                <a:srgbClr val="9148C8"/>
              </a:solidFill>
              <a:latin typeface="Times New Roman" pitchFamily="18" charset="0"/>
              <a:cs typeface="Times New Roman" pitchFamily="18" charset="0"/>
            </a:endParaRPr>
          </a:p>
          <a:p>
            <a:pPr algn="ctr"/>
            <a:r>
              <a:rPr lang="en-US" sz="28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breastplate of judgment contained the names of the twelve tribes, and was worn over the heart of the </a:t>
            </a:r>
          </a:p>
          <a:p>
            <a:pPr algn="ctr"/>
            <a:r>
              <a:rPr lang="en-US" sz="24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high priest </a:t>
            </a:r>
            <a:r>
              <a:rPr lang="en-US" sz="24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as he performed the work which typified the work of the judgment. </a:t>
            </a:r>
            <a:r>
              <a:rPr lang="en-US" sz="2000" b="1" dirty="0" smtClean="0">
                <a:solidFill>
                  <a:schemeClr val="bg1"/>
                </a:solidFill>
                <a:latin typeface="Times New Roman" pitchFamily="18" charset="0"/>
                <a:cs typeface="Times New Roman" pitchFamily="18" charset="0"/>
              </a:rPr>
              <a:t>(Revelation 2:17) {HDL 63.4}(Exodus 28:15-21)</a:t>
            </a:r>
          </a:p>
          <a:p>
            <a:pPr algn="ctr"/>
            <a:endParaRPr lang="en-US" b="1" dirty="0" smtClean="0">
              <a:solidFill>
                <a:srgbClr val="9148C8"/>
              </a:solidFill>
              <a:latin typeface="Times New Roman" pitchFamily="18" charset="0"/>
              <a:cs typeface="Times New Roman" pitchFamily="18" charset="0"/>
            </a:endParaRPr>
          </a:p>
          <a:p>
            <a:pPr algn="ctr"/>
            <a:r>
              <a:rPr lang="en-US" sz="2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As each individual name comes up in review before God in the judgment, Christ will "confess" the names of the overcomers, and their names will remain in the book of life. There is a touching significance in the high priest's wearing the names of all Israel on his shoulders and over his heart as he performed the work which typified the judgment, when the case of every one will come up in review before God. </a:t>
            </a:r>
          </a:p>
          <a:p>
            <a:pPr algn="ctr"/>
            <a:r>
              <a:rPr lang="en-US" sz="2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breastplate was called "the breastplate of judgment.“ Those names engraved on the stones were a type of the names of the overcomers, which Christ will confess before His father and the angels. </a:t>
            </a:r>
            <a:r>
              <a:rPr lang="en-US" sz="24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Stone is an enduring substance, </a:t>
            </a:r>
            <a:r>
              <a:rPr lang="en-US" sz="2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but far more enduring </a:t>
            </a:r>
            <a:r>
              <a:rPr lang="en-US" sz="2400" b="1" u="sng"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is the book of life</a:t>
            </a:r>
            <a:r>
              <a:rPr lang="en-US" sz="2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where the names which Christ has confessed, are written to remain forever. </a:t>
            </a:r>
          </a:p>
          <a:p>
            <a:pPr algn="ctr"/>
            <a:r>
              <a:rPr lang="en-US" sz="2000" b="1" dirty="0" smtClean="0">
                <a:solidFill>
                  <a:schemeClr val="bg1"/>
                </a:solidFill>
                <a:latin typeface="Times New Roman" pitchFamily="18" charset="0"/>
                <a:cs typeface="Times New Roman" pitchFamily="18" charset="0"/>
              </a:rPr>
              <a:t>{1914 SNH, The Cross and Its Shadow 89.2}</a:t>
            </a:r>
          </a:p>
          <a:p>
            <a:pPr algn="ctr"/>
            <a:r>
              <a:rPr lang="en-US" sz="2000" b="1" dirty="0" smtClean="0">
                <a:solidFill>
                  <a:schemeClr val="bg1"/>
                </a:solidFill>
                <a:latin typeface="Times New Roman" pitchFamily="18" charset="0"/>
                <a:cs typeface="Times New Roman" pitchFamily="18" charset="0"/>
              </a:rPr>
              <a:t>( Revelation 3:5) </a:t>
            </a:r>
            <a:endParaRPr lang="en-US" sz="2000" b="1" dirty="0">
              <a:solidFill>
                <a:schemeClr val="bg1"/>
              </a:solidFill>
              <a:latin typeface="Times New Roman" pitchFamily="18" charset="0"/>
              <a:cs typeface="Times New Roman" pitchFamily="18" charset="0"/>
            </a:endParaRPr>
          </a:p>
        </p:txBody>
      </p:sp>
      <p:sp>
        <p:nvSpPr>
          <p:cNvPr id="3" name="Rectangle 2"/>
          <p:cNvSpPr/>
          <p:nvPr/>
        </p:nvSpPr>
        <p:spPr>
          <a:xfrm>
            <a:off x="8786210" y="0"/>
            <a:ext cx="300082" cy="369332"/>
          </a:xfrm>
          <a:prstGeom prst="rect">
            <a:avLst/>
          </a:prstGeom>
        </p:spPr>
        <p:txBody>
          <a:bodyPr wrap="none">
            <a:spAutoFit/>
          </a:bodyPr>
          <a:lstStyle/>
          <a:p>
            <a:pPr algn="ctr"/>
            <a:fld id="{877F9B8C-32C4-43F2-99B4-FFD195B4A4EB}" type="slidenum">
              <a:rPr lang="en-US" b="1" smtClean="0">
                <a:latin typeface="Times New Roman" pitchFamily="18" charset="0"/>
                <a:cs typeface="Times New Roman" pitchFamily="18" charset="0"/>
              </a:rPr>
              <a:pPr algn="ct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48400" y="1066800"/>
            <a:ext cx="2895600" cy="5786199"/>
          </a:xfrm>
          <a:prstGeom prst="rect">
            <a:avLst/>
          </a:prstGeom>
          <a:solidFill>
            <a:schemeClr val="tx1"/>
          </a:solidFill>
          <a:ln w="28575">
            <a:solidFill>
              <a:schemeClr val="bg1"/>
            </a:solidFill>
          </a:ln>
        </p:spPr>
        <p:txBody>
          <a:bodyPr wrap="square">
            <a:spAutoFit/>
          </a:bodyPr>
          <a:lstStyle/>
          <a:p>
            <a:pPr algn="ctr"/>
            <a:r>
              <a:rPr lang="en-US" sz="1600" b="1" dirty="0" smtClean="0">
                <a:solidFill>
                  <a:srgbClr val="0000FF"/>
                </a:solidFill>
                <a:latin typeface="Times New Roman" pitchFamily="18" charset="0"/>
                <a:cs typeface="Times New Roman" pitchFamily="18" charset="0"/>
              </a:rPr>
              <a:t>For unto us a child is born, unto us a son is given: and the government shall be upon his shoulder: and his name shall be called Wonderful, Counsellor, The mighty God, The everlasting Father, The Prince of Peace.</a:t>
            </a:r>
          </a:p>
          <a:p>
            <a:pPr algn="ctr"/>
            <a:r>
              <a:rPr lang="en-US" b="1" dirty="0" smtClean="0">
                <a:solidFill>
                  <a:schemeClr val="accent1">
                    <a:lumMod val="50000"/>
                  </a:schemeClr>
                </a:solidFill>
                <a:latin typeface="Times New Roman" pitchFamily="18" charset="0"/>
                <a:cs typeface="Times New Roman" pitchFamily="18" charset="0"/>
              </a:rPr>
              <a:t> </a:t>
            </a:r>
            <a:r>
              <a:rPr lang="en-US" b="1" dirty="0" smtClean="0">
                <a:solidFill>
                  <a:srgbClr val="B48900"/>
                </a:solidFill>
                <a:latin typeface="Times New Roman" pitchFamily="18" charset="0"/>
                <a:cs typeface="Times New Roman" pitchFamily="18" charset="0"/>
              </a:rPr>
              <a:t>(Isaiah 9:6)</a:t>
            </a:r>
          </a:p>
          <a:p>
            <a:pPr algn="ctr"/>
            <a:r>
              <a:rPr lang="en-US" sz="1600" b="1" dirty="0" smtClean="0">
                <a:solidFill>
                  <a:srgbClr val="0000FF"/>
                </a:solidFill>
                <a:latin typeface="Times New Roman" pitchFamily="18" charset="0"/>
                <a:cs typeface="Times New Roman" pitchFamily="18" charset="0"/>
              </a:rPr>
              <a:t>And thou shalt put the two stones upon the shoulders of the ephod [for] stones of memorial unto the children of Israel: and Aaron shall bear their names before the LORD upon his two shoulders for a memorial. And he put the breastplate upon him:</a:t>
            </a:r>
          </a:p>
          <a:p>
            <a:pPr algn="ctr"/>
            <a:r>
              <a:rPr lang="en-US" sz="1600" b="1" dirty="0" smtClean="0">
                <a:solidFill>
                  <a:srgbClr val="0000FF"/>
                </a:solidFill>
                <a:latin typeface="Times New Roman" pitchFamily="18" charset="0"/>
                <a:cs typeface="Times New Roman" pitchFamily="18" charset="0"/>
              </a:rPr>
              <a:t> also he put in the breastplate the Urim and the Thummim</a:t>
            </a:r>
            <a:r>
              <a:rPr lang="en-US" sz="1600" b="1" dirty="0" smtClean="0">
                <a:solidFill>
                  <a:schemeClr val="accent1">
                    <a:lumMod val="50000"/>
                  </a:schemeClr>
                </a:solidFill>
                <a:latin typeface="Times New Roman" pitchFamily="18" charset="0"/>
                <a:cs typeface="Times New Roman" pitchFamily="18" charset="0"/>
              </a:rPr>
              <a:t>.  </a:t>
            </a:r>
            <a:r>
              <a:rPr lang="en-US" sz="1600" b="1" dirty="0" smtClean="0">
                <a:solidFill>
                  <a:srgbClr val="B48900"/>
                </a:solidFill>
                <a:latin typeface="Times New Roman" pitchFamily="18" charset="0"/>
                <a:cs typeface="Times New Roman" pitchFamily="18" charset="0"/>
              </a:rPr>
              <a:t>(Leviticus 8:8) </a:t>
            </a:r>
          </a:p>
          <a:p>
            <a:pPr algn="ctr"/>
            <a:r>
              <a:rPr lang="en-US" sz="1600" b="1" dirty="0" smtClean="0">
                <a:solidFill>
                  <a:srgbClr val="B48900"/>
                </a:solidFill>
                <a:latin typeface="Times New Roman" pitchFamily="18" charset="0"/>
                <a:cs typeface="Times New Roman" pitchFamily="18" charset="0"/>
              </a:rPr>
              <a:t>(Exodus 28: 12, 30)</a:t>
            </a:r>
          </a:p>
          <a:p>
            <a:pPr algn="ctr"/>
            <a:endParaRPr lang="en-US" sz="1600" b="1" dirty="0">
              <a:solidFill>
                <a:schemeClr val="tx1"/>
              </a:solidFill>
              <a:latin typeface="Times New Roman" pitchFamily="18" charset="0"/>
              <a:cs typeface="Times New Roman" pitchFamily="18" charset="0"/>
            </a:endParaRPr>
          </a:p>
        </p:txBody>
      </p:sp>
      <p:sp>
        <p:nvSpPr>
          <p:cNvPr id="6" name="Rectangle 5"/>
          <p:cNvSpPr/>
          <p:nvPr/>
        </p:nvSpPr>
        <p:spPr>
          <a:xfrm>
            <a:off x="6248400" y="0"/>
            <a:ext cx="2895600" cy="1077218"/>
          </a:xfrm>
          <a:prstGeom prst="rect">
            <a:avLst/>
          </a:prstGeom>
          <a:solidFill>
            <a:schemeClr val="tx1"/>
          </a:solidFill>
          <a:ln w="28575">
            <a:solidFill>
              <a:srgbClr val="0000FF"/>
            </a:solidFill>
          </a:ln>
        </p:spPr>
        <p:txBody>
          <a:bodyPr wrap="square">
            <a:spAutoFit/>
          </a:bodyPr>
          <a:lstStyle/>
          <a:p>
            <a:pPr algn="ctr"/>
            <a:endParaRPr lang="en-US" sz="800" b="1" i="1" dirty="0" smtClean="0">
              <a:solidFill>
                <a:srgbClr val="6600CC"/>
              </a:solidFill>
              <a:latin typeface="Times New Roman" pitchFamily="18" charset="0"/>
              <a:cs typeface="Times New Roman" pitchFamily="18" charset="0"/>
            </a:endParaRPr>
          </a:p>
          <a:p>
            <a:pPr algn="ctr"/>
            <a:r>
              <a:rPr lang="en-US" sz="2000" b="1" i="1" dirty="0" smtClean="0">
                <a:solidFill>
                  <a:srgbClr val="0000FF"/>
                </a:solidFill>
                <a:latin typeface="Times New Roman" pitchFamily="18" charset="0"/>
                <a:cs typeface="Times New Roman" pitchFamily="18" charset="0"/>
              </a:rPr>
              <a:t>THE SCAPULAR </a:t>
            </a:r>
            <a:br>
              <a:rPr lang="en-US" sz="2000" b="1" i="1" dirty="0" smtClean="0">
                <a:solidFill>
                  <a:srgbClr val="0000FF"/>
                </a:solidFill>
                <a:latin typeface="Times New Roman" pitchFamily="18" charset="0"/>
                <a:cs typeface="Times New Roman" pitchFamily="18" charset="0"/>
              </a:rPr>
            </a:br>
            <a:r>
              <a:rPr lang="en-US" sz="2000" b="1" i="1" dirty="0" smtClean="0">
                <a:solidFill>
                  <a:srgbClr val="0000FF"/>
                </a:solidFill>
                <a:latin typeface="Times New Roman" pitchFamily="18" charset="0"/>
                <a:cs typeface="Times New Roman" pitchFamily="18" charset="0"/>
              </a:rPr>
              <a:t>SHOULDER BONES</a:t>
            </a:r>
          </a:p>
          <a:p>
            <a:pPr algn="ctr"/>
            <a:endParaRPr lang="en-US" sz="1600" b="1" dirty="0">
              <a:solidFill>
                <a:srgbClr val="0000FF"/>
              </a:solidFill>
              <a:latin typeface="Times New Roman" pitchFamily="18" charset="0"/>
              <a:cs typeface="Times New Roman" pitchFamily="18" charset="0"/>
            </a:endParaRPr>
          </a:p>
        </p:txBody>
      </p:sp>
      <p:pic>
        <p:nvPicPr>
          <p:cNvPr id="9" name="Picture 2" descr="http://www.davisandderosa.com/media/img/1192/shoulder_arthroplasty_anatomy01.jpg"/>
          <p:cNvPicPr>
            <a:picLocks noChangeAspect="1" noChangeArrowheads="1"/>
          </p:cNvPicPr>
          <p:nvPr/>
        </p:nvPicPr>
        <p:blipFill>
          <a:blip r:embed="rId2" cstate="print"/>
          <a:srcRect/>
          <a:stretch>
            <a:fillRect/>
          </a:stretch>
        </p:blipFill>
        <p:spPr bwMode="auto">
          <a:xfrm>
            <a:off x="0" y="1066801"/>
            <a:ext cx="3429000" cy="3048000"/>
          </a:xfrm>
          <a:prstGeom prst="rect">
            <a:avLst/>
          </a:prstGeom>
          <a:noFill/>
          <a:ln w="28575">
            <a:solidFill>
              <a:srgbClr val="0000FF"/>
            </a:solidFill>
          </a:ln>
        </p:spPr>
      </p:pic>
      <p:pic>
        <p:nvPicPr>
          <p:cNvPr id="10" name="Picture 6" descr="http://www.overcomers.ca/Ephod_Stones/urim_thummim_02.jpg"/>
          <p:cNvPicPr>
            <a:picLocks noChangeAspect="1" noChangeArrowheads="1"/>
          </p:cNvPicPr>
          <p:nvPr/>
        </p:nvPicPr>
        <p:blipFill>
          <a:blip r:embed="rId3" cstate="print"/>
          <a:srcRect l="4615" t="4348" r="3077" b="4348"/>
          <a:stretch>
            <a:fillRect/>
          </a:stretch>
        </p:blipFill>
        <p:spPr bwMode="auto">
          <a:xfrm>
            <a:off x="0" y="4191000"/>
            <a:ext cx="3429000" cy="2667000"/>
          </a:xfrm>
          <a:prstGeom prst="rect">
            <a:avLst/>
          </a:prstGeom>
          <a:noFill/>
          <a:ln w="28575">
            <a:solidFill>
              <a:srgbClr val="0000FF"/>
            </a:solidFill>
          </a:ln>
        </p:spPr>
      </p:pic>
      <p:pic>
        <p:nvPicPr>
          <p:cNvPr id="2056" name="Picture 8" descr="http://4.bp.blogspot.com/-yoEjFE05D2k/TojNCof9_II/AAAAAAAAAVw/qEWUXrJtgMs/s1600/high+priest.jpg"/>
          <p:cNvPicPr>
            <a:picLocks noChangeAspect="1" noChangeArrowheads="1"/>
          </p:cNvPicPr>
          <p:nvPr/>
        </p:nvPicPr>
        <p:blipFill>
          <a:blip r:embed="rId4" cstate="print"/>
          <a:srcRect r="41176" b="70667"/>
          <a:stretch>
            <a:fillRect/>
          </a:stretch>
        </p:blipFill>
        <p:spPr bwMode="auto">
          <a:xfrm>
            <a:off x="3429000" y="4191000"/>
            <a:ext cx="2819400" cy="2667000"/>
          </a:xfrm>
          <a:prstGeom prst="rect">
            <a:avLst/>
          </a:prstGeom>
          <a:noFill/>
          <a:ln w="28575">
            <a:solidFill>
              <a:srgbClr val="0000FF"/>
            </a:solidFill>
          </a:ln>
        </p:spPr>
      </p:pic>
      <p:pic>
        <p:nvPicPr>
          <p:cNvPr id="13" name="Picture 4" descr="http://1.bp.blogspot.com/-HZhcn4OR0Os/Ta7-yoH934I/AAAAAAAAABQ/5o4nlNSXhEo/s400/519px-Pectoral_girdle_front_diagram.svg.png"/>
          <p:cNvPicPr>
            <a:picLocks noChangeAspect="1" noChangeArrowheads="1"/>
          </p:cNvPicPr>
          <p:nvPr/>
        </p:nvPicPr>
        <p:blipFill>
          <a:blip r:embed="rId5" cstate="print"/>
          <a:srcRect l="2632" r="10527" b="11429"/>
          <a:stretch>
            <a:fillRect/>
          </a:stretch>
        </p:blipFill>
        <p:spPr bwMode="auto">
          <a:xfrm>
            <a:off x="3429000" y="1066800"/>
            <a:ext cx="2819400" cy="3048000"/>
          </a:xfrm>
          <a:prstGeom prst="rect">
            <a:avLst/>
          </a:prstGeom>
          <a:noFill/>
          <a:ln w="28575">
            <a:solidFill>
              <a:srgbClr val="0000FF"/>
            </a:solidFill>
          </a:ln>
        </p:spPr>
      </p:pic>
      <p:sp>
        <p:nvSpPr>
          <p:cNvPr id="14" name="Rectangle 13"/>
          <p:cNvSpPr/>
          <p:nvPr/>
        </p:nvSpPr>
        <p:spPr>
          <a:xfrm>
            <a:off x="914400" y="4724400"/>
            <a:ext cx="1653017" cy="369332"/>
          </a:xfrm>
          <a:prstGeom prst="rect">
            <a:avLst/>
          </a:prstGeom>
          <a:solidFill>
            <a:schemeClr val="tx1"/>
          </a:solidFill>
          <a:ln>
            <a:solidFill>
              <a:srgbClr val="0000FF"/>
            </a:solidFill>
          </a:ln>
        </p:spPr>
        <p:txBody>
          <a:bodyPr wrap="none">
            <a:spAutoFit/>
          </a:bodyPr>
          <a:lstStyle/>
          <a:p>
            <a:pPr algn="ctr"/>
            <a:r>
              <a:rPr lang="en-US" b="1" i="1" dirty="0" smtClean="0">
                <a:solidFill>
                  <a:srgbClr val="0000FF"/>
                </a:solidFill>
                <a:latin typeface="Times New Roman" pitchFamily="18" charset="0"/>
                <a:cs typeface="Times New Roman" pitchFamily="18" charset="0"/>
              </a:rPr>
              <a:t>(Exodus 28:12)</a:t>
            </a:r>
            <a:endParaRPr lang="en-US" b="1" i="1" dirty="0">
              <a:solidFill>
                <a:srgbClr val="0000FF"/>
              </a:solidFill>
              <a:latin typeface="Times New Roman" pitchFamily="18" charset="0"/>
              <a:cs typeface="Times New Roman" pitchFamily="18" charset="0"/>
            </a:endParaRPr>
          </a:p>
        </p:txBody>
      </p:sp>
      <p:sp>
        <p:nvSpPr>
          <p:cNvPr id="15" name="Rectangle 14"/>
          <p:cNvSpPr/>
          <p:nvPr/>
        </p:nvSpPr>
        <p:spPr>
          <a:xfrm>
            <a:off x="3505200" y="5334000"/>
            <a:ext cx="1371600" cy="1200329"/>
          </a:xfrm>
          <a:prstGeom prst="rect">
            <a:avLst/>
          </a:prstGeom>
          <a:solidFill>
            <a:schemeClr val="tx1"/>
          </a:solidFill>
          <a:ln>
            <a:solidFill>
              <a:srgbClr val="0000FF"/>
            </a:solidFill>
          </a:ln>
        </p:spPr>
        <p:txBody>
          <a:bodyPr wrap="square">
            <a:spAutoFit/>
          </a:bodyPr>
          <a:lstStyle/>
          <a:p>
            <a:pPr algn="ctr"/>
            <a:r>
              <a:rPr lang="en-US" b="1" i="1" dirty="0" smtClean="0">
                <a:solidFill>
                  <a:srgbClr val="0000FF"/>
                </a:solidFill>
                <a:latin typeface="Times New Roman" pitchFamily="18" charset="0"/>
                <a:cs typeface="Times New Roman" pitchFamily="18" charset="0"/>
              </a:rPr>
              <a:t>Two Onyx Stones</a:t>
            </a:r>
          </a:p>
          <a:p>
            <a:pPr algn="ctr"/>
            <a:r>
              <a:rPr lang="en-US" b="1" i="1" dirty="0" smtClean="0">
                <a:solidFill>
                  <a:srgbClr val="0000FF"/>
                </a:solidFill>
                <a:latin typeface="Times New Roman" pitchFamily="18" charset="0"/>
                <a:cs typeface="Times New Roman" pitchFamily="18" charset="0"/>
              </a:rPr>
              <a:t> on his  shoulder</a:t>
            </a:r>
            <a:endParaRPr lang="en-US" dirty="0">
              <a:solidFill>
                <a:srgbClr val="0000FF"/>
              </a:solidFill>
            </a:endParaRPr>
          </a:p>
        </p:txBody>
      </p:sp>
      <p:sp>
        <p:nvSpPr>
          <p:cNvPr id="16" name="TextBox 15"/>
          <p:cNvSpPr txBox="1"/>
          <p:nvPr/>
        </p:nvSpPr>
        <p:spPr>
          <a:xfrm>
            <a:off x="0" y="0"/>
            <a:ext cx="6248400" cy="1077218"/>
          </a:xfrm>
          <a:prstGeom prst="rect">
            <a:avLst/>
          </a:prstGeom>
          <a:ln>
            <a:solidFill>
              <a:srgbClr val="0000FF"/>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400" b="1" dirty="0" smtClean="0">
                <a:solidFill>
                  <a:srgbClr val="0000FF"/>
                </a:solidFill>
                <a:latin typeface="Times New Roman" pitchFamily="18" charset="0"/>
                <a:cs typeface="Times New Roman" pitchFamily="18" charset="0"/>
              </a:rPr>
              <a:t>And the government shall be upon his shoulder  </a:t>
            </a:r>
            <a:r>
              <a:rPr lang="en-US" sz="2400" b="1" dirty="0" smtClean="0">
                <a:solidFill>
                  <a:srgbClr val="B48900"/>
                </a:solidFill>
                <a:latin typeface="Times New Roman" pitchFamily="18" charset="0"/>
                <a:cs typeface="Times New Roman" pitchFamily="18" charset="0"/>
              </a:rPr>
              <a:t>Isaiah 9:6 </a:t>
            </a:r>
            <a:r>
              <a:rPr lang="en-US" sz="2400" b="1" dirty="0" smtClean="0">
                <a:solidFill>
                  <a:srgbClr val="0000FF"/>
                </a:solidFill>
                <a:latin typeface="Times New Roman" pitchFamily="18" charset="0"/>
                <a:cs typeface="Times New Roman" pitchFamily="18" charset="0"/>
              </a:rPr>
              <a:t>margin.</a:t>
            </a:r>
          </a:p>
          <a:p>
            <a:pPr algn="ctr"/>
            <a:endParaRPr lang="en-US" sz="1600" b="1" i="1" dirty="0">
              <a:solidFill>
                <a:srgbClr val="0F055B"/>
              </a:solidFill>
            </a:endParaRPr>
          </a:p>
        </p:txBody>
      </p:sp>
      <p:pic>
        <p:nvPicPr>
          <p:cNvPr id="18" name="Picture 4" descr="https://sp3.yimg.com/ib/th?id=H.4953563102316367&amp;pid=15.1"/>
          <p:cNvPicPr>
            <a:picLocks noChangeAspect="1" noChangeArrowheads="1"/>
          </p:cNvPicPr>
          <p:nvPr/>
        </p:nvPicPr>
        <p:blipFill>
          <a:blip r:embed="rId6" cstate="print"/>
          <a:srcRect/>
          <a:stretch>
            <a:fillRect/>
          </a:stretch>
        </p:blipFill>
        <p:spPr bwMode="auto">
          <a:xfrm>
            <a:off x="3505200" y="4343400"/>
            <a:ext cx="1828800" cy="838200"/>
          </a:xfrm>
          <a:prstGeom prst="rect">
            <a:avLst/>
          </a:prstGeom>
          <a:noFill/>
          <a:ln w="28575">
            <a:solidFill>
              <a:srgbClr val="0000FF"/>
            </a:solidFill>
          </a:ln>
        </p:spPr>
      </p:pic>
      <p:sp>
        <p:nvSpPr>
          <p:cNvPr id="23" name="Rectangle 22"/>
          <p:cNvSpPr/>
          <p:nvPr/>
        </p:nvSpPr>
        <p:spPr>
          <a:xfrm>
            <a:off x="5943600" y="4876800"/>
            <a:ext cx="3048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8915400" y="0"/>
            <a:ext cx="170892" cy="369332"/>
          </a:xfrm>
          <a:prstGeom prst="rect">
            <a:avLst/>
          </a:prstGeom>
        </p:spPr>
        <p:txBody>
          <a:bodyPr wrap="square">
            <a:spAutoFit/>
          </a:bodyPr>
          <a:lstStyle/>
          <a:p>
            <a:pPr algn="ctr"/>
            <a:fld id="{877F9B8C-32C4-43F2-99B4-FFD195B4A4EB}" type="slidenum">
              <a:rPr lang="en-US" b="1" smtClean="0">
                <a:solidFill>
                  <a:srgbClr val="0000FF"/>
                </a:solidFill>
                <a:latin typeface="Times New Roman" pitchFamily="18" charset="0"/>
                <a:cs typeface="Times New Roman" pitchFamily="18" charset="0"/>
              </a:rPr>
              <a:pPr algn="ctr"/>
              <a:t>5</a:t>
            </a:fld>
            <a:endParaRPr lang="en-US" dirty="0">
              <a:solidFill>
                <a:srgbClr val="0000FF"/>
              </a:solidFill>
            </a:endParaRPr>
          </a:p>
        </p:txBody>
      </p:sp>
      <p:sp>
        <p:nvSpPr>
          <p:cNvPr id="19" name="TextBox 18"/>
          <p:cNvSpPr txBox="1"/>
          <p:nvPr/>
        </p:nvSpPr>
        <p:spPr>
          <a:xfrm>
            <a:off x="4343400" y="3810000"/>
            <a:ext cx="1576072" cy="307777"/>
          </a:xfrm>
          <a:prstGeom prst="rect">
            <a:avLst/>
          </a:prstGeom>
          <a:noFill/>
        </p:spPr>
        <p:txBody>
          <a:bodyPr wrap="none" rtlCol="0">
            <a:spAutoFit/>
          </a:bodyPr>
          <a:lstStyle/>
          <a:p>
            <a:r>
              <a:rPr lang="en-US" sz="1400" b="1" dirty="0" smtClean="0">
                <a:solidFill>
                  <a:srgbClr val="0000FF"/>
                </a:solidFill>
                <a:latin typeface="Times New Roman" pitchFamily="18" charset="0"/>
                <a:cs typeface="Times New Roman" pitchFamily="18" charset="0"/>
              </a:rPr>
              <a:t>Ephesians 4:12-15</a:t>
            </a:r>
            <a:endParaRPr lang="en-US" sz="14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txBox="1">
            <a:spLocks/>
          </p:cNvSpPr>
          <p:nvPr/>
        </p:nvSpPr>
        <p:spPr>
          <a:xfrm>
            <a:off x="0" y="-76200"/>
            <a:ext cx="9144000" cy="685800"/>
          </a:xfrm>
          <a:prstGeom prst="rect">
            <a:avLst/>
          </a:prstGeom>
          <a:solidFill>
            <a:schemeClr val="tx1"/>
          </a:solidFill>
          <a:ln>
            <a:solidFill>
              <a:srgbClr val="6600CC"/>
            </a:solidFill>
          </a:ln>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1" u="none" strike="noStrike" kern="1200" cap="none" spc="0" normalizeH="0" baseline="0" noProof="0" dirty="0" smtClean="0">
                <a:ln w="6350">
                  <a:noFill/>
                </a:ln>
                <a:solidFill>
                  <a:srgbClr val="6600CC"/>
                </a:solidFill>
                <a:uLnTx/>
                <a:uFillTx/>
                <a:latin typeface="Times New Roman" pitchFamily="18" charset="0"/>
                <a:ea typeface="+mn-ea"/>
                <a:cs typeface="Times New Roman" pitchFamily="18" charset="0"/>
              </a:rPr>
              <a:t>What The Ribs</a:t>
            </a:r>
            <a:r>
              <a:rPr kumimoji="0" lang="en-US" sz="3200" b="1" i="1" u="none" strike="noStrike" kern="1200" cap="none" spc="0" normalizeH="0" noProof="0" dirty="0" smtClean="0">
                <a:ln w="6350">
                  <a:noFill/>
                </a:ln>
                <a:solidFill>
                  <a:srgbClr val="6600CC"/>
                </a:solidFill>
                <a:uLnTx/>
                <a:uFillTx/>
                <a:latin typeface="Times New Roman" pitchFamily="18" charset="0"/>
                <a:ea typeface="+mn-ea"/>
                <a:cs typeface="Times New Roman" pitchFamily="18" charset="0"/>
              </a:rPr>
              <a:t> Teach about the Gospel?</a:t>
            </a:r>
            <a:endParaRPr kumimoji="0" lang="en-US" sz="3200" b="1" i="1" u="none" strike="noStrike" kern="1200" cap="none" spc="0" normalizeH="0" baseline="0" noProof="0" dirty="0">
              <a:ln w="6350">
                <a:noFill/>
              </a:ln>
              <a:solidFill>
                <a:srgbClr val="6600CC"/>
              </a:solidFill>
              <a:uLnTx/>
              <a:uFillTx/>
              <a:latin typeface="Times New Roman" pitchFamily="18" charset="0"/>
              <a:ea typeface="+mn-ea"/>
              <a:cs typeface="Times New Roman" pitchFamily="18" charset="0"/>
            </a:endParaRPr>
          </a:p>
        </p:txBody>
      </p:sp>
      <p:pic>
        <p:nvPicPr>
          <p:cNvPr id="5" name="Picture 1" descr="C:\Users\Rosa E Charles\Downloads\Kindergarten Bible songs\The Thrid Temple The Human Body\ribcage[1].gif"/>
          <p:cNvPicPr>
            <a:picLocks noChangeAspect="1" noChangeArrowheads="1"/>
          </p:cNvPicPr>
          <p:nvPr/>
        </p:nvPicPr>
        <p:blipFill>
          <a:blip r:embed="rId2" cstate="print"/>
          <a:srcRect t="4878"/>
          <a:stretch>
            <a:fillRect/>
          </a:stretch>
        </p:blipFill>
        <p:spPr bwMode="auto">
          <a:xfrm>
            <a:off x="0" y="609600"/>
            <a:ext cx="9144000" cy="6248400"/>
          </a:xfrm>
          <a:prstGeom prst="rect">
            <a:avLst/>
          </a:prstGeom>
          <a:ln>
            <a:solidFill>
              <a:srgbClr val="6600CC"/>
            </a:solidFill>
          </a:ln>
        </p:spPr>
        <p:style>
          <a:lnRef idx="2">
            <a:schemeClr val="accent3"/>
          </a:lnRef>
          <a:fillRef idx="1">
            <a:schemeClr val="lt1"/>
          </a:fillRef>
          <a:effectRef idx="0">
            <a:schemeClr val="accent3"/>
          </a:effectRef>
          <a:fontRef idx="minor">
            <a:schemeClr val="dk1"/>
          </a:fontRef>
        </p:style>
      </p:pic>
      <p:sp>
        <p:nvSpPr>
          <p:cNvPr id="6" name="Rectangle 5"/>
          <p:cNvSpPr/>
          <p:nvPr/>
        </p:nvSpPr>
        <p:spPr>
          <a:xfrm>
            <a:off x="152400" y="685800"/>
            <a:ext cx="2209800" cy="2286000"/>
          </a:xfrm>
          <a:prstGeom prst="rect">
            <a:avLst/>
          </a:prstGeom>
          <a:ln>
            <a:solidFill>
              <a:srgbClr val="6600CC"/>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b="1" dirty="0" smtClean="0">
                <a:solidFill>
                  <a:srgbClr val="0000FF"/>
                </a:solidFill>
                <a:latin typeface="Times New Roman" pitchFamily="18" charset="0"/>
                <a:cs typeface="Times New Roman" pitchFamily="18" charset="0"/>
              </a:rPr>
              <a:t>There are 7  </a:t>
            </a:r>
            <a:r>
              <a:rPr lang="en-US" sz="1600" b="1" u="sng" dirty="0" smtClean="0">
                <a:solidFill>
                  <a:srgbClr val="0000FF"/>
                </a:solidFill>
                <a:latin typeface="Times New Roman" pitchFamily="18" charset="0"/>
                <a:cs typeface="Times New Roman" pitchFamily="18" charset="0"/>
              </a:rPr>
              <a:t>True Ribs  </a:t>
            </a:r>
            <a:r>
              <a:rPr lang="en-US" sz="1600" b="1" dirty="0" smtClean="0">
                <a:solidFill>
                  <a:srgbClr val="0000FF"/>
                </a:solidFill>
                <a:latin typeface="Times New Roman" pitchFamily="18" charset="0"/>
                <a:cs typeface="Times New Roman" pitchFamily="18" charset="0"/>
              </a:rPr>
              <a:t>Directly Connected to Christ in</a:t>
            </a:r>
          </a:p>
          <a:p>
            <a:pPr algn="ctr"/>
            <a:r>
              <a:rPr lang="en-US" sz="1600" b="1" dirty="0" smtClean="0">
                <a:solidFill>
                  <a:srgbClr val="0000FF"/>
                </a:solidFill>
                <a:latin typeface="Times New Roman" pitchFamily="18" charset="0"/>
                <a:cs typeface="Times New Roman" pitchFamily="18" charset="0"/>
              </a:rPr>
              <a:t> Spirit and Truth  </a:t>
            </a:r>
          </a:p>
          <a:p>
            <a:pPr algn="ctr"/>
            <a:r>
              <a:rPr lang="en-US" sz="1600" b="1" dirty="0" smtClean="0">
                <a:solidFill>
                  <a:srgbClr val="0000FF"/>
                </a:solidFill>
                <a:latin typeface="Times New Roman" pitchFamily="18" charset="0"/>
                <a:cs typeface="Times New Roman" pitchFamily="18" charset="0"/>
              </a:rPr>
              <a:t>is their foundation. </a:t>
            </a:r>
          </a:p>
          <a:p>
            <a:pPr algn="ctr"/>
            <a:r>
              <a:rPr lang="en-US" sz="1600" b="1" dirty="0" smtClean="0">
                <a:solidFill>
                  <a:srgbClr val="0000FF"/>
                </a:solidFill>
                <a:latin typeface="Times New Roman" pitchFamily="18" charset="0"/>
                <a:cs typeface="Times New Roman" pitchFamily="18" charset="0"/>
              </a:rPr>
              <a:t>  The  </a:t>
            </a:r>
            <a:r>
              <a:rPr lang="en-US" sz="1600" b="1" u="sng" dirty="0" smtClean="0">
                <a:solidFill>
                  <a:srgbClr val="0000FF"/>
                </a:solidFill>
                <a:latin typeface="Times New Roman" pitchFamily="18" charset="0"/>
                <a:cs typeface="Times New Roman" pitchFamily="18" charset="0"/>
              </a:rPr>
              <a:t>Remnants</a:t>
            </a:r>
            <a:r>
              <a:rPr lang="en-US" sz="1600" b="1" dirty="0" smtClean="0">
                <a:solidFill>
                  <a:srgbClr val="0000FF"/>
                </a:solidFill>
                <a:latin typeface="Times New Roman" pitchFamily="18" charset="0"/>
                <a:cs typeface="Times New Roman" pitchFamily="18" charset="0"/>
              </a:rPr>
              <a:t> and The </a:t>
            </a:r>
            <a:r>
              <a:rPr lang="en-US" sz="1600" b="1" u="sng" dirty="0" smtClean="0">
                <a:solidFill>
                  <a:srgbClr val="0000FF"/>
                </a:solidFill>
                <a:latin typeface="Times New Roman" pitchFamily="18" charset="0"/>
                <a:ea typeface="Calibri" pitchFamily="34" charset="0"/>
                <a:cs typeface="Times New Roman" pitchFamily="18" charset="0"/>
              </a:rPr>
              <a:t>Disciples</a:t>
            </a:r>
          </a:p>
          <a:p>
            <a:pPr algn="ctr"/>
            <a:r>
              <a:rPr lang="en-US" sz="1600" b="1" dirty="0" smtClean="0">
                <a:solidFill>
                  <a:srgbClr val="0000FF"/>
                </a:solidFill>
                <a:latin typeface="Times New Roman" pitchFamily="18" charset="0"/>
                <a:ea typeface="Calibri" pitchFamily="34" charset="0"/>
                <a:cs typeface="Times New Roman" pitchFamily="18" charset="0"/>
              </a:rPr>
              <a:t> Sealed by Their</a:t>
            </a:r>
          </a:p>
          <a:p>
            <a:pPr algn="ctr"/>
            <a:r>
              <a:rPr lang="en-US" sz="1600" b="1" dirty="0" smtClean="0">
                <a:solidFill>
                  <a:srgbClr val="0000FF"/>
                </a:solidFill>
                <a:latin typeface="Times New Roman" pitchFamily="18" charset="0"/>
                <a:cs typeface="Times New Roman" pitchFamily="18" charset="0"/>
              </a:rPr>
              <a:t>Pillars of  Faith</a:t>
            </a:r>
            <a:endParaRPr lang="en-US" sz="1600" b="1" dirty="0">
              <a:solidFill>
                <a:srgbClr val="0000FF"/>
              </a:solidFill>
              <a:latin typeface="Times New Roman" pitchFamily="18" charset="0"/>
              <a:cs typeface="Times New Roman" pitchFamily="18" charset="0"/>
            </a:endParaRPr>
          </a:p>
        </p:txBody>
      </p:sp>
      <p:sp>
        <p:nvSpPr>
          <p:cNvPr id="7" name="Rectangle 6"/>
          <p:cNvSpPr/>
          <p:nvPr/>
        </p:nvSpPr>
        <p:spPr>
          <a:xfrm>
            <a:off x="152400" y="3048000"/>
            <a:ext cx="914400" cy="707886"/>
          </a:xfrm>
          <a:prstGeom prst="rect">
            <a:avLst/>
          </a:prstGeom>
          <a:ln>
            <a:solidFill>
              <a:srgbClr val="6600CC"/>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2000" b="1" dirty="0" smtClean="0">
                <a:solidFill>
                  <a:srgbClr val="0000FF"/>
                </a:solidFill>
                <a:latin typeface="Times New Roman" pitchFamily="18" charset="0"/>
                <a:cs typeface="Times New Roman" pitchFamily="18" charset="0"/>
              </a:rPr>
              <a:t>7 True </a:t>
            </a:r>
          </a:p>
          <a:p>
            <a:pPr algn="ctr"/>
            <a:r>
              <a:rPr lang="en-US" sz="2000" b="1" dirty="0" smtClean="0">
                <a:solidFill>
                  <a:srgbClr val="0000FF"/>
                </a:solidFill>
                <a:latin typeface="Times New Roman" pitchFamily="18" charset="0"/>
                <a:cs typeface="Times New Roman" pitchFamily="18" charset="0"/>
              </a:rPr>
              <a:t>Ribs</a:t>
            </a:r>
            <a:endParaRPr lang="en-US" sz="2000" b="1" dirty="0">
              <a:solidFill>
                <a:srgbClr val="0000FF"/>
              </a:solidFill>
              <a:latin typeface="Times New Roman" pitchFamily="18" charset="0"/>
              <a:cs typeface="Times New Roman" pitchFamily="18" charset="0"/>
            </a:endParaRPr>
          </a:p>
        </p:txBody>
      </p:sp>
      <p:sp>
        <p:nvSpPr>
          <p:cNvPr id="9" name="Rectangle 8"/>
          <p:cNvSpPr/>
          <p:nvPr/>
        </p:nvSpPr>
        <p:spPr>
          <a:xfrm>
            <a:off x="152400" y="5181600"/>
            <a:ext cx="1828800" cy="1569660"/>
          </a:xfrm>
          <a:prstGeom prst="rect">
            <a:avLst/>
          </a:prstGeom>
          <a:solidFill>
            <a:schemeClr val="tx1"/>
          </a:solidFill>
          <a:ln w="38100">
            <a:solidFill>
              <a:srgbClr val="FF0000"/>
            </a:solidFill>
          </a:ln>
        </p:spPr>
        <p:txBody>
          <a:bodyPr wrap="square">
            <a:spAutoFit/>
          </a:bodyPr>
          <a:lstStyle/>
          <a:p>
            <a:pPr algn="ctr"/>
            <a:r>
              <a:rPr lang="en-US" sz="1600" b="1" dirty="0" smtClean="0">
                <a:solidFill>
                  <a:srgbClr val="FF0000"/>
                </a:solidFill>
                <a:latin typeface="Times New Roman" pitchFamily="18" charset="0"/>
                <a:cs typeface="Times New Roman" pitchFamily="18" charset="0"/>
              </a:rPr>
              <a:t>There are 3 False ribs  separated  from Christ: Represents the Three unclean spirits like  frogs  </a:t>
            </a:r>
          </a:p>
        </p:txBody>
      </p:sp>
      <p:sp>
        <p:nvSpPr>
          <p:cNvPr id="10" name="Rectangle 9"/>
          <p:cNvSpPr/>
          <p:nvPr/>
        </p:nvSpPr>
        <p:spPr>
          <a:xfrm>
            <a:off x="381000" y="4724400"/>
            <a:ext cx="1377300" cy="369332"/>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none">
            <a:spAutoFit/>
          </a:bodyPr>
          <a:lstStyle/>
          <a:p>
            <a:r>
              <a:rPr lang="en-US" b="1" dirty="0" smtClean="0">
                <a:solidFill>
                  <a:srgbClr val="FF0000"/>
                </a:solidFill>
                <a:latin typeface="Times New Roman" pitchFamily="18" charset="0"/>
                <a:cs typeface="Times New Roman" pitchFamily="18" charset="0"/>
              </a:rPr>
              <a:t>3 False Ribs</a:t>
            </a:r>
            <a:endParaRPr lang="en-US" b="1" dirty="0">
              <a:solidFill>
                <a:srgbClr val="FF0000"/>
              </a:solidFill>
              <a:latin typeface="Times New Roman" pitchFamily="18" charset="0"/>
              <a:cs typeface="Times New Roman" pitchFamily="18" charset="0"/>
            </a:endParaRPr>
          </a:p>
        </p:txBody>
      </p:sp>
      <p:sp>
        <p:nvSpPr>
          <p:cNvPr id="11" name="TextBox 10"/>
          <p:cNvSpPr txBox="1"/>
          <p:nvPr/>
        </p:nvSpPr>
        <p:spPr>
          <a:xfrm>
            <a:off x="6400800" y="5288340"/>
            <a:ext cx="2743200" cy="1569660"/>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600" b="1" dirty="0" smtClean="0">
                <a:solidFill>
                  <a:srgbClr val="FF0000"/>
                </a:solidFill>
                <a:latin typeface="Times New Roman" pitchFamily="18" charset="0"/>
                <a:cs typeface="Times New Roman" pitchFamily="18" charset="0"/>
              </a:rPr>
              <a:t>The 5 False Ribs like the</a:t>
            </a:r>
          </a:p>
          <a:p>
            <a:pPr algn="ctr"/>
            <a:r>
              <a:rPr lang="en-US" sz="1600" b="1" u="sng" dirty="0" smtClean="0">
                <a:solidFill>
                  <a:srgbClr val="FF0000"/>
                </a:solidFill>
                <a:latin typeface="Times New Roman" pitchFamily="18" charset="0"/>
                <a:cs typeface="Times New Roman" pitchFamily="18" charset="0"/>
              </a:rPr>
              <a:t>5 foolish Virgins: </a:t>
            </a:r>
            <a:r>
              <a:rPr lang="en-US" sz="1600" b="1" dirty="0" smtClean="0">
                <a:solidFill>
                  <a:srgbClr val="FF0000"/>
                </a:solidFill>
                <a:latin typeface="Times New Roman" pitchFamily="18" charset="0"/>
                <a:cs typeface="Times New Roman" pitchFamily="18" charset="0"/>
              </a:rPr>
              <a:t>Represent</a:t>
            </a:r>
            <a:r>
              <a:rPr lang="en-US" sz="1600" b="1" u="sng" dirty="0" smtClean="0">
                <a:solidFill>
                  <a:srgbClr val="FF0000"/>
                </a:solidFill>
                <a:latin typeface="Times New Roman" pitchFamily="18" charset="0"/>
                <a:cs typeface="Times New Roman" pitchFamily="18" charset="0"/>
              </a:rPr>
              <a:t> </a:t>
            </a:r>
          </a:p>
          <a:p>
            <a:pPr algn="ctr"/>
            <a:r>
              <a:rPr lang="en-US" sz="1600" b="1" dirty="0" smtClean="0">
                <a:solidFill>
                  <a:srgbClr val="FF0000"/>
                </a:solidFill>
                <a:latin typeface="Times New Roman" pitchFamily="18" charset="0"/>
                <a:cs typeface="Times New Roman" pitchFamily="18" charset="0"/>
              </a:rPr>
              <a:t>The 3</a:t>
            </a:r>
            <a:r>
              <a:rPr lang="en-US" sz="1600" b="1" u="sng" dirty="0" smtClean="0">
                <a:solidFill>
                  <a:srgbClr val="FF0000"/>
                </a:solidFill>
                <a:latin typeface="Times New Roman" pitchFamily="18" charset="0"/>
                <a:cs typeface="Times New Roman" pitchFamily="18" charset="0"/>
              </a:rPr>
              <a:t> False Ribs </a:t>
            </a:r>
            <a:r>
              <a:rPr lang="en-US" sz="1600" b="1" dirty="0" smtClean="0">
                <a:solidFill>
                  <a:srgbClr val="FF0000"/>
                </a:solidFill>
                <a:latin typeface="Times New Roman" pitchFamily="18" charset="0"/>
                <a:cs typeface="Times New Roman" pitchFamily="18" charset="0"/>
              </a:rPr>
              <a:t>and the </a:t>
            </a:r>
          </a:p>
          <a:p>
            <a:pPr algn="ctr"/>
            <a:r>
              <a:rPr lang="en-US" sz="1600" b="1" u="sng" dirty="0" smtClean="0">
                <a:solidFill>
                  <a:srgbClr val="FF0000"/>
                </a:solidFill>
                <a:latin typeface="Times New Roman" pitchFamily="18" charset="0"/>
                <a:cs typeface="Times New Roman" pitchFamily="18" charset="0"/>
              </a:rPr>
              <a:t>2 Floating Ribs</a:t>
            </a:r>
            <a:endParaRPr lang="en-US" sz="1600" b="1" dirty="0" smtClean="0">
              <a:solidFill>
                <a:srgbClr val="FF0000"/>
              </a:solidFill>
              <a:latin typeface="Times New Roman" pitchFamily="18" charset="0"/>
              <a:cs typeface="Times New Roman" pitchFamily="18" charset="0"/>
            </a:endParaRPr>
          </a:p>
          <a:p>
            <a:pPr algn="ctr"/>
            <a:r>
              <a:rPr lang="en-US" sz="1600" b="1" dirty="0" smtClean="0">
                <a:solidFill>
                  <a:srgbClr val="FF0000"/>
                </a:solidFill>
                <a:latin typeface="Times New Roman" pitchFamily="18" charset="0"/>
                <a:cs typeface="Times New Roman" pitchFamily="18" charset="0"/>
              </a:rPr>
              <a:t>Ribs Lacking the Spirit of Christ life in them.</a:t>
            </a:r>
            <a:endParaRPr lang="en-US" sz="1600" b="1" dirty="0">
              <a:solidFill>
                <a:srgbClr val="FF0000"/>
              </a:solidFill>
              <a:latin typeface="Times New Roman" pitchFamily="18" charset="0"/>
              <a:cs typeface="Times New Roman" pitchFamily="18" charset="0"/>
            </a:endParaRPr>
          </a:p>
        </p:txBody>
      </p:sp>
      <p:sp>
        <p:nvSpPr>
          <p:cNvPr id="12" name="TextBox 11"/>
          <p:cNvSpPr txBox="1"/>
          <p:nvPr/>
        </p:nvSpPr>
        <p:spPr>
          <a:xfrm>
            <a:off x="3581400" y="6172200"/>
            <a:ext cx="1600200" cy="646331"/>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b="1" dirty="0" smtClean="0">
                <a:solidFill>
                  <a:srgbClr val="C00000"/>
                </a:solidFill>
                <a:latin typeface="Times New Roman" pitchFamily="18" charset="0"/>
                <a:cs typeface="Times New Roman" pitchFamily="18" charset="0"/>
              </a:rPr>
              <a:t>2  Floating</a:t>
            </a:r>
          </a:p>
          <a:p>
            <a:pPr algn="ctr"/>
            <a:r>
              <a:rPr lang="en-US" b="1" dirty="0" smtClean="0">
                <a:solidFill>
                  <a:srgbClr val="C00000"/>
                </a:solidFill>
                <a:latin typeface="Times New Roman" pitchFamily="18" charset="0"/>
                <a:cs typeface="Times New Roman" pitchFamily="18" charset="0"/>
              </a:rPr>
              <a:t>Ribs</a:t>
            </a:r>
            <a:endParaRPr lang="en-US" b="1" dirty="0">
              <a:solidFill>
                <a:srgbClr val="C00000"/>
              </a:solidFill>
              <a:latin typeface="Times New Roman" pitchFamily="18" charset="0"/>
              <a:cs typeface="Times New Roman" pitchFamily="18" charset="0"/>
            </a:endParaRPr>
          </a:p>
        </p:txBody>
      </p:sp>
      <p:sp>
        <p:nvSpPr>
          <p:cNvPr id="13" name="Rectangle 12"/>
          <p:cNvSpPr/>
          <p:nvPr/>
        </p:nvSpPr>
        <p:spPr>
          <a:xfrm>
            <a:off x="8843918" y="0"/>
            <a:ext cx="300082" cy="369332"/>
          </a:xfrm>
          <a:prstGeom prst="rect">
            <a:avLst/>
          </a:prstGeom>
        </p:spPr>
        <p:txBody>
          <a:bodyPr wrap="none">
            <a:spAutoFit/>
          </a:bodyPr>
          <a:lstStyle/>
          <a:p>
            <a:pPr algn="r"/>
            <a:fld id="{877F9B8C-32C4-43F2-99B4-FFD195B4A4EB}" type="slidenum">
              <a:rPr lang="en-US" b="1" smtClean="0">
                <a:solidFill>
                  <a:srgbClr val="0000FF"/>
                </a:solidFill>
                <a:latin typeface="Times New Roman" pitchFamily="18" charset="0"/>
                <a:cs typeface="Times New Roman" pitchFamily="18" charset="0"/>
              </a:rPr>
              <a:pPr algn="r"/>
              <a:t>6</a:t>
            </a:fld>
            <a:endParaRPr lang="en-US" dirty="0">
              <a:solidFill>
                <a:srgbClr val="0000FF"/>
              </a:solidFill>
            </a:endParaRPr>
          </a:p>
        </p:txBody>
      </p:sp>
      <p:sp>
        <p:nvSpPr>
          <p:cNvPr id="14" name="TextBox 13"/>
          <p:cNvSpPr txBox="1"/>
          <p:nvPr/>
        </p:nvSpPr>
        <p:spPr>
          <a:xfrm>
            <a:off x="6858000" y="2209800"/>
            <a:ext cx="1981200" cy="830997"/>
          </a:xfrm>
          <a:prstGeom prst="rect">
            <a:avLst/>
          </a:prstGeom>
          <a:solidFill>
            <a:schemeClr val="tx1"/>
          </a:solidFill>
          <a:ln>
            <a:solidFill>
              <a:srgbClr val="9900FF"/>
            </a:solidFill>
          </a:ln>
        </p:spPr>
        <p:txBody>
          <a:bodyPr wrap="square" rtlCol="0">
            <a:spAutoFit/>
          </a:bodyPr>
          <a:lstStyle/>
          <a:p>
            <a:pPr algn="ctr"/>
            <a:r>
              <a:rPr lang="en-US" sz="1600" b="1" dirty="0" smtClean="0">
                <a:solidFill>
                  <a:srgbClr val="9900FF"/>
                </a:solidFill>
                <a:latin typeface="Times New Roman" pitchFamily="18" charset="0"/>
                <a:cs typeface="Times New Roman" pitchFamily="18" charset="0"/>
              </a:rPr>
              <a:t>All Judgment has been given to Christ</a:t>
            </a:r>
          </a:p>
          <a:p>
            <a:pPr algn="ctr"/>
            <a:r>
              <a:rPr lang="en-US" sz="1600" b="1" dirty="0" smtClean="0">
                <a:solidFill>
                  <a:srgbClr val="9900FF"/>
                </a:solidFill>
                <a:latin typeface="Times New Roman" pitchFamily="18" charset="0"/>
                <a:cs typeface="Times New Roman" pitchFamily="18" charset="0"/>
              </a:rPr>
              <a:t>John 5:22</a:t>
            </a:r>
            <a:endParaRPr lang="en-US" sz="1600" b="1" dirty="0">
              <a:solidFill>
                <a:srgbClr val="9900FF"/>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0" y="-106780"/>
            <a:ext cx="9144000" cy="6971139"/>
          </a:xfrm>
          <a:prstGeom prst="rect">
            <a:avLst/>
          </a:prstGeom>
          <a:ln>
            <a:solidFill>
              <a:schemeClr val="tx1"/>
            </a:solidFill>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0000FF"/>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Two Scapulas: </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Breast Plate of Judgment</a:t>
            </a:r>
            <a:r>
              <a:rPr lang="en-US" sz="20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:Represent </a:t>
            </a:r>
          </a:p>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The </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Thummin/ Urim </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two Stones carried on the High Priest shoulders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(Exodus 25:7; 28:15-21, 30)(Psalms 9:7-9)(John 5:22, 27, 30)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(1 Samuel 23:9-12) (Numbers 27:21)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eaLnBrk="0" fontAlgn="base" hangingPunct="0">
              <a:spcBef>
                <a:spcPct val="0"/>
              </a:spcBef>
              <a:spcAft>
                <a:spcPct val="0"/>
              </a:spcAft>
            </a:pP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24 Ribs</a:t>
            </a:r>
            <a:r>
              <a:rPr kumimoji="0" lang="en-US" sz="2400" b="0"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Protects The Lungs And Heart:</a:t>
            </a:r>
            <a:r>
              <a:rPr lang="en-US" sz="20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Represent </a:t>
            </a:r>
            <a:r>
              <a:rPr lang="en-US" sz="20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Christ Government/The Holy</a:t>
            </a:r>
          </a:p>
          <a:p>
            <a:pPr algn="ctr" eaLnBrk="0" fontAlgn="base" hangingPunct="0">
              <a:spcBef>
                <a:spcPct val="0"/>
              </a:spcBef>
              <a:spcAft>
                <a:spcPct val="0"/>
              </a:spcAft>
            </a:pPr>
            <a:r>
              <a:rPr lang="en-US" sz="20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Original and Spiritual Israel </a:t>
            </a:r>
          </a:p>
          <a:p>
            <a:pPr marL="0" marR="0" lvl="0" indent="0" algn="l" defTabSz="914400" rtl="0" eaLnBrk="0" fontAlgn="base" latinLnBrk="0" hangingPunct="0">
              <a:lnSpc>
                <a:spcPct val="100000"/>
              </a:lnSpc>
              <a:spcBef>
                <a:spcPct val="0"/>
              </a:spcBef>
              <a:spcAft>
                <a:spcPct val="0"/>
              </a:spcAft>
              <a:buClrTx/>
              <a:buSzTx/>
              <a:buFontTx/>
              <a:buNone/>
              <a:tabLst/>
            </a:pPr>
            <a:r>
              <a:rPr lang="en-US" sz="20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(Zion </a:t>
            </a:r>
            <a:r>
              <a:rPr lang="en-US" sz="2000" b="1" dirty="0" smtClean="0">
                <a:solidFill>
                  <a:schemeClr val="bg1"/>
                </a:solidFill>
                <a:latin typeface="Times New Roman" pitchFamily="18" charset="0"/>
                <a:ea typeface="Calibri" pitchFamily="34" charset="0"/>
                <a:cs typeface="Times New Roman" pitchFamily="18" charset="0"/>
              </a:rPr>
              <a:t>Jeremiah 6:2 </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Judah/Kings</a:t>
            </a:r>
            <a:r>
              <a:rPr lang="en-US" sz="20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and Jerusalem </a:t>
            </a:r>
            <a:r>
              <a:rPr lang="en-US" sz="2000" b="1" dirty="0" smtClean="0">
                <a:solidFill>
                  <a:schemeClr val="bg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Zechariah 8:3 </a:t>
            </a:r>
            <a:r>
              <a:rPr lang="en-US" sz="2000" b="1" u="sng"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Elders/Priest</a:t>
            </a:r>
            <a:r>
              <a:rPr lang="en-US" sz="20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p>
          <a:p>
            <a:pPr lvl="0" algn="ctr" eaLnBrk="0" fontAlgn="base" hangingPunct="0">
              <a:spcBef>
                <a:spcPct val="0"/>
              </a:spcBef>
              <a:spcAft>
                <a:spcPct val="0"/>
              </a:spcAft>
            </a:pP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(Matthew</a:t>
            </a:r>
            <a:r>
              <a:rPr kumimoji="0" lang="en-US" sz="2000" b="1" i="0" u="none" strike="noStrike" cap="none" normalizeH="0" dirty="0" smtClean="0">
                <a:ln>
                  <a:noFill/>
                </a:ln>
                <a:solidFill>
                  <a:schemeClr val="bg1"/>
                </a:solidFill>
                <a:latin typeface="Times New Roman" pitchFamily="18" charset="0"/>
                <a:ea typeface="Calibri" pitchFamily="34" charset="0"/>
                <a:cs typeface="Times New Roman" pitchFamily="18" charset="0"/>
              </a:rPr>
              <a:t> 10:2-4 )</a:t>
            </a:r>
            <a:r>
              <a:rPr kumimoji="0" lang="en-US" sz="2000" b="1" i="0" u="sng" strike="noStrike" cap="none" normalizeH="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12 Disciples and </a:t>
            </a:r>
            <a:r>
              <a:rPr lang="en-US" sz="2000" b="1" dirty="0" smtClean="0">
                <a:solidFill>
                  <a:schemeClr val="bg1"/>
                </a:solidFill>
                <a:latin typeface="Times New Roman" pitchFamily="18" charset="0"/>
                <a:ea typeface="Calibri" pitchFamily="34" charset="0"/>
                <a:cs typeface="Times New Roman" pitchFamily="18" charset="0"/>
              </a:rPr>
              <a:t>(Genesis 49:1-27) </a:t>
            </a:r>
            <a:r>
              <a:rPr kumimoji="0" lang="en-US" sz="2000" b="1" i="0" u="sng" strike="noStrike" cap="none" normalizeH="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12 Tribe of Israel</a:t>
            </a:r>
            <a:endPar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10 Ribs: Represent</a:t>
            </a:r>
            <a:r>
              <a:rPr kumimoji="0" lang="en-US" sz="2400" b="1" i="0" u="none" strike="noStrike" cap="none" normalizeH="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Ten Commandment </a:t>
            </a:r>
            <a:r>
              <a:rPr kumimoji="0" lang="en-US" sz="2000" b="0"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Exodus 20:1-17)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bg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10 Costal Cartilage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(Matthew 25:1)</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2 Floating Ribs</a:t>
            </a:r>
            <a:r>
              <a:rPr kumimoji="0" lang="en-US" sz="2400" b="0"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verterbral</a:t>
            </a:r>
            <a:r>
              <a:rPr lang="en-US" sz="24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sz="2000" b="1"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Represent </a:t>
            </a:r>
            <a:r>
              <a:rPr kumimoji="0" lang="en-US" sz="24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2 Greatest Commandments </a:t>
            </a:r>
          </a:p>
          <a:p>
            <a:pPr marL="0" marR="0" lvl="0" indent="0" algn="l" defTabSz="914400" rtl="0" eaLnBrk="0" fontAlgn="base" latinLnBrk="0" hangingPunct="0">
              <a:lnSpc>
                <a:spcPct val="100000"/>
              </a:lnSpc>
              <a:spcBef>
                <a:spcPct val="0"/>
              </a:spcBef>
              <a:spcAft>
                <a:spcPct val="0"/>
              </a:spcAft>
              <a:buClrTx/>
              <a:buSzTx/>
              <a:buFontTx/>
              <a:buNone/>
              <a:tabLst/>
            </a:pPr>
            <a:r>
              <a:rPr lang="en-US" sz="2000" dirty="0" smtClean="0">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bg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Mark 12:30-31) (Matthew 22:40)</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7 True Ribs verterbrosternal</a:t>
            </a:r>
            <a:r>
              <a:rPr lang="en-US" sz="24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Represent</a:t>
            </a:r>
            <a:r>
              <a:rPr kumimoji="0" lang="en-US" sz="2400" b="0"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4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Seven Spirit of Christ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Isaiah 11:1-2).  </a:t>
            </a:r>
            <a:r>
              <a:rPr kumimoji="0" lang="en-US" sz="2000" b="0"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there shall come </a:t>
            </a:r>
            <a:r>
              <a:rPr kumimoji="0" lang="en-US" sz="2000" b="1" i="0"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forth </a:t>
            </a:r>
            <a:r>
              <a:rPr kumimoji="0" lang="en-US" sz="2000" b="1" i="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 rod out of the stem of Jesse, and a </a:t>
            </a:r>
            <a:r>
              <a:rPr kumimoji="0" lang="en-US" sz="2000" b="1" i="1"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Branch shall grow out of his roots:  </a:t>
            </a:r>
            <a:r>
              <a:rPr kumimoji="0" lang="en-US" sz="2000" b="1" i="1" u="sng" strike="noStrike" cap="none" normalizeH="0" baseline="0" dirty="0" smtClean="0">
                <a:ln>
                  <a:noFill/>
                </a:ln>
                <a:solidFill>
                  <a:schemeClr val="bg1"/>
                </a:solidFill>
                <a:latin typeface="Times New Roman" pitchFamily="18" charset="0"/>
                <a:ea typeface="Calibri" pitchFamily="34" charset="0"/>
                <a:cs typeface="Times New Roman" pitchFamily="18" charset="0"/>
              </a:rPr>
              <a:t>Isaiah 61:3</a:t>
            </a:r>
          </a:p>
          <a:p>
            <a:pPr algn="ctr" eaLnBrk="0" fontAlgn="base" hangingPunct="0">
              <a:spcBef>
                <a:spcPct val="0"/>
              </a:spcBef>
              <a:spcAft>
                <a:spcPct val="0"/>
              </a:spcAft>
            </a:pP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a:t>
            </a:r>
            <a:r>
              <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Growth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a:t>
            </a:r>
            <a:r>
              <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Witnessing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a:t>
            </a:r>
            <a:r>
              <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Fruit Bearing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a:t>
            </a:r>
            <a:r>
              <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Unity with Christ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a:t>
            </a:r>
            <a:r>
              <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Suffering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6)</a:t>
            </a:r>
            <a:r>
              <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Fellowship   </a:t>
            </a:r>
            <a:r>
              <a:rPr lang="en-US"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7) </a:t>
            </a:r>
            <a:r>
              <a:rPr lang="en-US"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Spirit Filling</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a:t>
            </a:r>
            <a:r>
              <a:rPr kumimoji="0" lang="en-US" sz="1600" b="1"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spirit of the LORD</a:t>
            </a:r>
            <a:r>
              <a:rPr kumimoji="0" lang="en-US" sz="1600" b="1"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shall rest upon him</a:t>
            </a:r>
            <a:r>
              <a:rPr kumimoji="0" lang="en-US" sz="1600" b="1"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the spirit of wisdom</a:t>
            </a:r>
            <a:r>
              <a:rPr kumimoji="0" lang="en-US" sz="1600" b="1"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a:t>
            </a:r>
            <a:r>
              <a:rPr kumimoji="0" lang="en-US" sz="1600" b="1"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understanding, the spirit of counsel</a:t>
            </a:r>
            <a:r>
              <a:rPr kumimoji="0" lang="en-US" sz="1600" b="1"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1600" b="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a:t>
            </a:r>
            <a:r>
              <a:rPr kumimoji="0" lang="en-US" sz="1600" b="1"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might, the spirit of knowled</a:t>
            </a:r>
            <a:r>
              <a:rPr kumimoji="0" lang="en-US" sz="1600" b="1" u="sng"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ge</a:t>
            </a:r>
            <a:r>
              <a:rPr kumimoji="0" lang="en-US" sz="1600" b="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1" u="none" strike="noStrike" cap="none" normalizeH="0" baseline="0" dirty="0" smtClean="0">
                <a:ln>
                  <a:noFill/>
                </a:ln>
                <a:solidFill>
                  <a:schemeClr val="tx1"/>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and of </a:t>
            </a:r>
            <a:r>
              <a:rPr kumimoji="0" lang="en-US" sz="1600" b="1"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fear of the LORD</a:t>
            </a:r>
            <a:r>
              <a:rPr kumimoji="0" lang="en-US" sz="1600" b="1"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p>
        </p:txBody>
      </p:sp>
      <p:sp>
        <p:nvSpPr>
          <p:cNvPr id="3" name="Rectangle 2"/>
          <p:cNvSpPr/>
          <p:nvPr/>
        </p:nvSpPr>
        <p:spPr>
          <a:xfrm>
            <a:off x="8839200" y="0"/>
            <a:ext cx="304800" cy="369332"/>
          </a:xfrm>
          <a:prstGeom prst="rect">
            <a:avLst/>
          </a:prstGeom>
        </p:spPr>
        <p:txBody>
          <a:bodyPr wrap="square">
            <a:spAutoFit/>
          </a:bodyPr>
          <a:lstStyle/>
          <a:p>
            <a:pPr algn="ctr"/>
            <a:fld id="{877F9B8C-32C4-43F2-99B4-FFD195B4A4EB}" type="slidenum">
              <a:rPr lang="en-US" b="1" smtClean="0">
                <a:latin typeface="Times New Roman" pitchFamily="18" charset="0"/>
                <a:cs typeface="Times New Roman" pitchFamily="18" charset="0"/>
              </a:rPr>
              <a:pPr algn="ct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http://ts2.mm.bing.net/images/thumbnail.aspx?q=4905763692020249&amp;id=d059de749e6780e77f37f5fda7d84ea5"/>
          <p:cNvPicPr>
            <a:picLocks noChangeAspect="1" noChangeArrowheads="1"/>
          </p:cNvPicPr>
          <p:nvPr/>
        </p:nvPicPr>
        <p:blipFill>
          <a:blip r:embed="rId2" cstate="print"/>
          <a:srcRect/>
          <a:stretch>
            <a:fillRect/>
          </a:stretch>
        </p:blipFill>
        <p:spPr bwMode="auto">
          <a:xfrm>
            <a:off x="0" y="0"/>
            <a:ext cx="4572000" cy="4267200"/>
          </a:xfrm>
          <a:prstGeom prst="rect">
            <a:avLst/>
          </a:prstGeom>
          <a:ln w="28575">
            <a:solidFill>
              <a:srgbClr val="0000FF"/>
            </a:solidFill>
          </a:ln>
        </p:spPr>
        <p:style>
          <a:lnRef idx="2">
            <a:schemeClr val="accent3"/>
          </a:lnRef>
          <a:fillRef idx="1">
            <a:schemeClr val="lt1"/>
          </a:fillRef>
          <a:effectRef idx="0">
            <a:schemeClr val="accent3"/>
          </a:effectRef>
          <a:fontRef idx="minor">
            <a:schemeClr val="dk1"/>
          </a:fontRef>
        </p:style>
      </p:pic>
      <p:pic>
        <p:nvPicPr>
          <p:cNvPr id="5" name="Picture 2" descr="http://ts1.mm.bing.net/images/thumbnail.aspx?q=4725787386776580&amp;id=bd3b0526afab12bc676f4fe21f605be0"/>
          <p:cNvPicPr>
            <a:picLocks noChangeAspect="1" noChangeArrowheads="1"/>
          </p:cNvPicPr>
          <p:nvPr/>
        </p:nvPicPr>
        <p:blipFill>
          <a:blip r:embed="rId3" cstate="print"/>
          <a:srcRect b="3226"/>
          <a:stretch>
            <a:fillRect/>
          </a:stretch>
        </p:blipFill>
        <p:spPr bwMode="auto">
          <a:xfrm>
            <a:off x="0" y="4267200"/>
            <a:ext cx="4572000" cy="2590800"/>
          </a:xfrm>
          <a:prstGeom prst="rect">
            <a:avLst/>
          </a:prstGeom>
          <a:ln>
            <a:solidFill>
              <a:srgbClr val="0000FF"/>
            </a:solidFill>
          </a:ln>
        </p:spPr>
        <p:style>
          <a:lnRef idx="2">
            <a:schemeClr val="accent3"/>
          </a:lnRef>
          <a:fillRef idx="1">
            <a:schemeClr val="lt1"/>
          </a:fillRef>
          <a:effectRef idx="0">
            <a:schemeClr val="accent3"/>
          </a:effectRef>
          <a:fontRef idx="minor">
            <a:schemeClr val="dk1"/>
          </a:fontRef>
        </p:style>
      </p:pic>
      <p:sp>
        <p:nvSpPr>
          <p:cNvPr id="7" name="TextBox 6"/>
          <p:cNvSpPr txBox="1"/>
          <p:nvPr/>
        </p:nvSpPr>
        <p:spPr>
          <a:xfrm>
            <a:off x="2209800" y="2895600"/>
            <a:ext cx="2209800" cy="400110"/>
          </a:xfrm>
          <a:prstGeom prst="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i="1" dirty="0" smtClean="0">
                <a:solidFill>
                  <a:srgbClr val="002060"/>
                </a:solidFill>
              </a:rPr>
              <a:t> </a:t>
            </a:r>
            <a:r>
              <a:rPr lang="en-US" sz="2000" b="1" dirty="0" smtClean="0">
                <a:solidFill>
                  <a:srgbClr val="0000FF"/>
                </a:solidFill>
                <a:latin typeface="Times New Roman" pitchFamily="18" charset="0"/>
                <a:cs typeface="Times New Roman" pitchFamily="18" charset="0"/>
              </a:rPr>
              <a:t>The Rib = A Man</a:t>
            </a:r>
            <a:endParaRPr lang="en-US" sz="2000" b="1" dirty="0">
              <a:solidFill>
                <a:srgbClr val="0000FF"/>
              </a:solidFill>
              <a:latin typeface="Times New Roman" pitchFamily="18" charset="0"/>
              <a:cs typeface="Times New Roman" pitchFamily="18" charset="0"/>
            </a:endParaRPr>
          </a:p>
        </p:txBody>
      </p:sp>
      <p:sp>
        <p:nvSpPr>
          <p:cNvPr id="1025" name="AutoShape 1" descr="http://www.edoctoronline.com/media/19/photos_C85D0E2E-C246-400D-814C-272B3998BA64.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6" name="AutoShape 2" descr="http://www.edoctoronline.com/media/19/photos_C85D0E2E-C246-400D-814C-272B3998BA64.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7" name="AutoShape 3" descr="http://www.edoctoronline.com/media/19/photos_C85D0E2E-C246-400D-814C-272B3998BA64.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028" name="AutoShape 4" descr="http://www.edoctoronline.com/media/19/photos_C85D0E2E-C246-400D-814C-272B3998BA64.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030" name="Picture 6" descr="http://ts4.mm.bing.net/th?id=H.4727493091656643&amp;pid=15.1"/>
          <p:cNvPicPr>
            <a:picLocks noChangeAspect="1" noChangeArrowheads="1"/>
          </p:cNvPicPr>
          <p:nvPr/>
        </p:nvPicPr>
        <p:blipFill>
          <a:blip r:embed="rId4" cstate="print">
            <a:lum contrast="10000"/>
          </a:blip>
          <a:srcRect/>
          <a:stretch>
            <a:fillRect/>
          </a:stretch>
        </p:blipFill>
        <p:spPr bwMode="auto">
          <a:xfrm>
            <a:off x="4572000" y="0"/>
            <a:ext cx="4572000" cy="4267200"/>
          </a:xfrm>
          <a:prstGeom prst="rect">
            <a:avLst/>
          </a:prstGeom>
          <a:noFill/>
          <a:ln>
            <a:solidFill>
              <a:srgbClr val="0000FF"/>
            </a:solidFill>
          </a:ln>
        </p:spPr>
      </p:pic>
      <p:sp>
        <p:nvSpPr>
          <p:cNvPr id="19" name="TextBox 18"/>
          <p:cNvSpPr txBox="1"/>
          <p:nvPr/>
        </p:nvSpPr>
        <p:spPr>
          <a:xfrm>
            <a:off x="4648200" y="152400"/>
            <a:ext cx="1828800" cy="584775"/>
          </a:xfrm>
          <a:prstGeom prst="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600" b="1" i="1" dirty="0" smtClean="0"/>
              <a:t> </a:t>
            </a:r>
            <a:r>
              <a:rPr lang="en-US" sz="1600" b="1" dirty="0" smtClean="0">
                <a:solidFill>
                  <a:srgbClr val="0000FF"/>
                </a:solidFill>
                <a:latin typeface="Times New Roman" pitchFamily="18" charset="0"/>
                <a:cs typeface="Times New Roman" pitchFamily="18" charset="0"/>
              </a:rPr>
              <a:t>The Anchor shape</a:t>
            </a:r>
          </a:p>
          <a:p>
            <a:pPr algn="ctr"/>
            <a:r>
              <a:rPr lang="en-US" sz="1600" b="1" dirty="0" smtClean="0">
                <a:solidFill>
                  <a:srgbClr val="0000FF"/>
                </a:solidFill>
                <a:latin typeface="Times New Roman" pitchFamily="18" charset="0"/>
                <a:cs typeface="Times New Roman" pitchFamily="18" charset="0"/>
              </a:rPr>
              <a:t> At the base</a:t>
            </a:r>
            <a:endParaRPr lang="en-US" sz="1600" b="1" dirty="0">
              <a:solidFill>
                <a:srgbClr val="0000FF"/>
              </a:solidFill>
              <a:latin typeface="Times New Roman" pitchFamily="18" charset="0"/>
              <a:cs typeface="Times New Roman" pitchFamily="18" charset="0"/>
            </a:endParaRPr>
          </a:p>
        </p:txBody>
      </p:sp>
      <p:cxnSp>
        <p:nvCxnSpPr>
          <p:cNvPr id="20" name="Straight Arrow Connector 19"/>
          <p:cNvCxnSpPr/>
          <p:nvPr/>
        </p:nvCxnSpPr>
        <p:spPr>
          <a:xfrm>
            <a:off x="6477002" y="304802"/>
            <a:ext cx="609598" cy="380998"/>
          </a:xfrm>
          <a:prstGeom prst="straightConnector1">
            <a:avLst/>
          </a:prstGeom>
          <a:ln>
            <a:solidFill>
              <a:srgbClr val="0000FF"/>
            </a:solidFill>
            <a:tailEnd type="arrow"/>
          </a:ln>
        </p:spPr>
        <p:style>
          <a:lnRef idx="1">
            <a:schemeClr val="accent2"/>
          </a:lnRef>
          <a:fillRef idx="0">
            <a:schemeClr val="accent2"/>
          </a:fillRef>
          <a:effectRef idx="0">
            <a:schemeClr val="accent2"/>
          </a:effectRef>
          <a:fontRef idx="minor">
            <a:schemeClr val="tx1"/>
          </a:fontRef>
        </p:style>
      </p:cxnSp>
      <p:sp>
        <p:nvSpPr>
          <p:cNvPr id="21" name="TextBox 20"/>
          <p:cNvSpPr txBox="1"/>
          <p:nvPr/>
        </p:nvSpPr>
        <p:spPr>
          <a:xfrm>
            <a:off x="4572000" y="3200400"/>
            <a:ext cx="3276600" cy="338554"/>
          </a:xfrm>
          <a:prstGeom prst="rect">
            <a:avLst/>
          </a:prstGeom>
          <a:ln>
            <a:solidFill>
              <a:srgbClr val="0000FF"/>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b="1" dirty="0" smtClean="0">
                <a:solidFill>
                  <a:srgbClr val="0000FF"/>
                </a:solidFill>
                <a:latin typeface="Times New Roman" pitchFamily="18" charset="0"/>
                <a:cs typeface="Times New Roman" pitchFamily="18" charset="0"/>
              </a:rPr>
              <a:t>They have Veins , Arteries, Nerves</a:t>
            </a:r>
            <a:endParaRPr lang="en-US" sz="1600" b="1" dirty="0">
              <a:solidFill>
                <a:srgbClr val="0000FF"/>
              </a:solidFill>
              <a:latin typeface="Times New Roman" pitchFamily="18" charset="0"/>
              <a:cs typeface="Times New Roman" pitchFamily="18" charset="0"/>
            </a:endParaRPr>
          </a:p>
        </p:txBody>
      </p:sp>
      <p:cxnSp>
        <p:nvCxnSpPr>
          <p:cNvPr id="22" name="Straight Arrow Connector 21"/>
          <p:cNvCxnSpPr/>
          <p:nvPr/>
        </p:nvCxnSpPr>
        <p:spPr>
          <a:xfrm rot="16200000" flipH="1">
            <a:off x="5867400" y="2514600"/>
            <a:ext cx="609600" cy="457200"/>
          </a:xfrm>
          <a:prstGeom prst="straightConnector1">
            <a:avLst/>
          </a:prstGeom>
          <a:ln>
            <a:solidFill>
              <a:srgbClr val="0000FF"/>
            </a:solidFill>
            <a:tailEnd type="arrow"/>
          </a:ln>
        </p:spPr>
        <p:style>
          <a:lnRef idx="1">
            <a:schemeClr val="accent6"/>
          </a:lnRef>
          <a:fillRef idx="0">
            <a:schemeClr val="accent6"/>
          </a:fillRef>
          <a:effectRef idx="0">
            <a:schemeClr val="accent6"/>
          </a:effectRef>
          <a:fontRef idx="minor">
            <a:schemeClr val="tx1"/>
          </a:fontRef>
        </p:style>
      </p:cxnSp>
      <p:sp>
        <p:nvSpPr>
          <p:cNvPr id="15" name="Rectangle 14"/>
          <p:cNvSpPr/>
          <p:nvPr/>
        </p:nvSpPr>
        <p:spPr>
          <a:xfrm>
            <a:off x="4572000" y="4267200"/>
            <a:ext cx="4572000" cy="2569934"/>
          </a:xfrm>
          <a:prstGeom prst="rect">
            <a:avLst/>
          </a:prstGeom>
          <a:ln>
            <a:solidFill>
              <a:srgbClr val="0000FF"/>
            </a:solidFill>
          </a:ln>
        </p:spPr>
        <p:style>
          <a:lnRef idx="0">
            <a:schemeClr val="accent4"/>
          </a:lnRef>
          <a:fillRef idx="3">
            <a:schemeClr val="accent4"/>
          </a:fillRef>
          <a:effectRef idx="3">
            <a:schemeClr val="accent4"/>
          </a:effectRef>
          <a:fontRef idx="minor">
            <a:schemeClr val="lt1"/>
          </a:fontRef>
        </p:style>
        <p:txBody>
          <a:bodyPr wrap="square">
            <a:spAutoFit/>
          </a:bodyPr>
          <a:lstStyle/>
          <a:p>
            <a:pPr algn="ctr"/>
            <a:endParaRPr lang="en-US" sz="900" b="1" dirty="0" smtClean="0">
              <a:solidFill>
                <a:srgbClr val="0000FF"/>
              </a:solidFill>
              <a:latin typeface="Times New Roman" pitchFamily="18" charset="0"/>
              <a:cs typeface="Times New Roman" pitchFamily="18" charset="0"/>
            </a:endParaRPr>
          </a:p>
          <a:p>
            <a:pPr algn="ctr"/>
            <a:r>
              <a:rPr lang="en-US" sz="2400" b="1" dirty="0" smtClean="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The Ribs</a:t>
            </a: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They are the frame-work of that part of the human trunk termed the chest, in which the lungs and heart are deposited for safe keeping. </a:t>
            </a: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{1868 John Norton Loughborough,</a:t>
            </a:r>
          </a:p>
          <a:p>
            <a:pPr algn="ctr"/>
            <a:r>
              <a:rPr lang="en-US" sz="2000" b="1"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Hand Book of Health 36.7} </a:t>
            </a:r>
          </a:p>
          <a:p>
            <a:pPr algn="ctr"/>
            <a:endParaRPr lang="en-US" sz="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6" name="Rectangle 25"/>
          <p:cNvSpPr/>
          <p:nvPr/>
        </p:nvSpPr>
        <p:spPr>
          <a:xfrm>
            <a:off x="8843918" y="0"/>
            <a:ext cx="300082" cy="369332"/>
          </a:xfrm>
          <a:prstGeom prst="rect">
            <a:avLst/>
          </a:prstGeom>
        </p:spPr>
        <p:txBody>
          <a:bodyPr wrap="none">
            <a:spAutoFit/>
          </a:bodyPr>
          <a:lstStyle/>
          <a:p>
            <a:pPr algn="r"/>
            <a:fld id="{877F9B8C-32C4-43F2-99B4-FFD195B4A4EB}" type="slidenum">
              <a:rPr lang="en-US" b="1" smtClean="0">
                <a:solidFill>
                  <a:srgbClr val="0000FF"/>
                </a:solidFill>
                <a:latin typeface="Times New Roman" pitchFamily="18" charset="0"/>
                <a:cs typeface="Times New Roman" pitchFamily="18" charset="0"/>
              </a:rPr>
              <a:pPr algn="r"/>
              <a:t>8</a:t>
            </a:fld>
            <a:endParaRPr lang="en-US" dirty="0">
              <a:solidFill>
                <a:srgbClr val="0000FF"/>
              </a:solidFill>
            </a:endParaRPr>
          </a:p>
        </p:txBody>
      </p:sp>
      <p:sp>
        <p:nvSpPr>
          <p:cNvPr id="16" name="TextBox 15"/>
          <p:cNvSpPr txBox="1"/>
          <p:nvPr/>
        </p:nvSpPr>
        <p:spPr>
          <a:xfrm>
            <a:off x="0" y="4191000"/>
            <a:ext cx="1939634"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There are 24 Ribs</a:t>
            </a:r>
          </a:p>
        </p:txBody>
      </p:sp>
      <p:sp>
        <p:nvSpPr>
          <p:cNvPr id="17" name="Rectangle 16"/>
          <p:cNvSpPr/>
          <p:nvPr/>
        </p:nvSpPr>
        <p:spPr>
          <a:xfrm>
            <a:off x="0" y="6211669"/>
            <a:ext cx="1328249" cy="646331"/>
          </a:xfrm>
          <a:prstGeom prst="rect">
            <a:avLst/>
          </a:prstGeom>
        </p:spPr>
        <p:txBody>
          <a:bodyPr wrap="none">
            <a:spAutoFit/>
          </a:bodyPr>
          <a:lstStyle/>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Represents </a:t>
            </a:r>
          </a:p>
          <a:p>
            <a:r>
              <a:rPr lang="en-US" b="1" dirty="0" smtClean="0">
                <a:effectLst>
                  <a:outerShdw blurRad="38100" dist="38100" dir="2700000" algn="tl">
                    <a:srgbClr val="000000">
                      <a:alpha val="43137"/>
                    </a:srgbClr>
                  </a:outerShdw>
                </a:effectLst>
                <a:latin typeface="Times New Roman" pitchFamily="18" charset="0"/>
                <a:cs typeface="Times New Roman" pitchFamily="18" charset="0"/>
              </a:rPr>
              <a:t>24 Elders</a:t>
            </a:r>
            <a:endParaRPr lang="en-US"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0" y="-48873"/>
            <a:ext cx="9144000" cy="6955750"/>
          </a:xfrm>
          <a:prstGeom prst="rect">
            <a:avLst/>
          </a:prstGeom>
          <a:ln>
            <a:solidFill>
              <a:schemeClr val="tx1"/>
            </a:solidFill>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7 Cervical Curvature </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The Remnant hewed stones</a:t>
            </a:r>
            <a:r>
              <a:rPr kumimoji="0" lang="en-US" sz="2000" b="0"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(Philippians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3:1-3,7 17, 20)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Church bind by</a:t>
            </a:r>
            <a:r>
              <a:rPr kumimoji="0" lang="en-US" sz="2000" b="0"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(Jeremiah 5:24, Hosea 6:3, Joel 2:23)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Former Rain and</a:t>
            </a:r>
            <a:r>
              <a:rPr kumimoji="0" lang="en-US" sz="2000" b="0"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Latter Rain</a:t>
            </a:r>
            <a:r>
              <a:rPr kumimoji="0" lang="en-US" sz="2000" b="0"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(Zechariah 10:1, Upward Look pg 283) (Revelation 5:6; 14:1-4)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144,000 a 10% selected from the mix multitude </a:t>
            </a:r>
            <a:r>
              <a:rPr kumimoji="0" lang="en-US" sz="2000" b="0"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(Mark 8:23-25) (Psalms 91:9)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effectLst>
                <a:outerShdw blurRad="38100" dist="38100" dir="2700000" algn="tl">
                  <a:srgbClr val="000000">
                    <a:alpha val="43137"/>
                  </a:srgbClr>
                </a:outerShdw>
              </a:effectLst>
              <a:latin typeface="Times New Roman" pitchFamily="18" charset="0"/>
              <a:cs typeface="Times New Roman" pitchFamily="18" charset="0"/>
            </a:endParaRPr>
          </a:p>
          <a:p>
            <a:pPr lvl="0" algn="ctr" eaLnBrk="0" fontAlgn="base" hangingPunct="0">
              <a:spcBef>
                <a:spcPct val="0"/>
              </a:spcBef>
              <a:spcAft>
                <a:spcPct val="0"/>
              </a:spcAft>
            </a:pP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Remnant </a:t>
            </a:r>
            <a:r>
              <a:rPr lang="en-US" sz="2400"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Pillars of our faith:</a:t>
            </a:r>
            <a:r>
              <a:rPr lang="en-US" sz="2400"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lang="en-US"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First, Second and Third Angels Messages </a:t>
            </a:r>
            <a:r>
              <a:rPr lang="en-US" b="1" dirty="0" smtClean="0">
                <a:solidFill>
                  <a:schemeClr val="bg1"/>
                </a:solidFill>
                <a:latin typeface="Times New Roman" pitchFamily="18" charset="0"/>
                <a:ea typeface="Calibri" pitchFamily="34" charset="0"/>
                <a:cs typeface="Times New Roman" pitchFamily="18" charset="0"/>
              </a:rPr>
              <a:t>(Revelation 14:1-8),</a:t>
            </a:r>
            <a:r>
              <a:rPr lang="en-US" b="1" dirty="0" smtClean="0">
                <a:solidFill>
                  <a:srgbClr val="FFFF00"/>
                </a:solidFill>
                <a:latin typeface="Times New Roman" pitchFamily="18" charset="0"/>
                <a:ea typeface="Calibri" pitchFamily="34" charset="0"/>
                <a:cs typeface="Times New Roman" pitchFamily="18" charset="0"/>
              </a:rPr>
              <a:t> </a:t>
            </a:r>
            <a:r>
              <a:rPr lang="en-US"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The Sanctuary Message Christ our High and The Sabbath Truth Priest </a:t>
            </a:r>
          </a:p>
          <a:p>
            <a:pPr lvl="0" algn="ctr" eaLnBrk="0" fontAlgn="base" hangingPunct="0">
              <a:spcBef>
                <a:spcPct val="0"/>
              </a:spcBef>
              <a:spcAft>
                <a:spcPct val="0"/>
              </a:spcAft>
            </a:pPr>
            <a:r>
              <a:rPr lang="en-US" b="1" dirty="0" smtClean="0">
                <a:solidFill>
                  <a:schemeClr val="bg1"/>
                </a:solidFill>
                <a:latin typeface="Times New Roman" pitchFamily="18" charset="0"/>
                <a:ea typeface="Calibri" pitchFamily="34" charset="0"/>
                <a:cs typeface="Times New Roman" pitchFamily="18" charset="0"/>
              </a:rPr>
              <a:t>(Hebrew 4),  </a:t>
            </a:r>
            <a:r>
              <a:rPr lang="en-US" b="1" dirty="0" smtClean="0">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Non immortality of the Soul or State on the Dead </a:t>
            </a:r>
            <a:r>
              <a:rPr lang="en-US" sz="2000" b="1" dirty="0" smtClean="0">
                <a:solidFill>
                  <a:schemeClr val="bg1"/>
                </a:solidFill>
                <a:latin typeface="Times New Roman" pitchFamily="18" charset="0"/>
                <a:ea typeface="Calibri" pitchFamily="34" charset="0"/>
                <a:cs typeface="Times New Roman" pitchFamily="18" charset="0"/>
              </a:rPr>
              <a:t>(Ecclesiastes 9:5).</a:t>
            </a:r>
            <a:r>
              <a:rPr lang="en-US" sz="2000" dirty="0" smtClean="0">
                <a:solidFill>
                  <a:schemeClr val="bg1"/>
                </a:solidFill>
                <a:latin typeface="Times New Roman" pitchFamily="18" charset="0"/>
                <a:ea typeface="Calibri" pitchFamily="34" charset="0"/>
                <a:cs typeface="Times New Roman" pitchFamily="18" charset="0"/>
              </a:rPr>
              <a:t> </a:t>
            </a:r>
            <a:endParaRPr lang="en-US" sz="2000" dirty="0" smtClean="0">
              <a:solidFill>
                <a:schemeClr val="bg1"/>
              </a:solidFill>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a:t>
            </a: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(Hebrew 13:12-18) (Roman 11:5) (Micah 2:12-13, 4:5-7)</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 		    (Revelation 14:1-6; 18:1-6) (1 Peter 4:14, 15-19)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REDEEMED TAKE SEVEN DAYS TRAVELING TO HEAVEN.—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We all entered the cloud together, and were seven days ascending to the sea of glass, when Jesus brought the crowns, and with His own right hand placed them on our heads. He gave us harps of gold and palms of victory. </a:t>
            </a:r>
            <a:r>
              <a:rPr kumimoji="0" lang="en-US" b="1" i="0" u="sng" strike="noStrike" cap="none" normalizeH="0" baseline="0" dirty="0" smtClean="0">
                <a:ln>
                  <a:noFill/>
                </a:ln>
                <a:solidFill>
                  <a:srgbClr val="FFFF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Here on the sea of glass the 144,000 stood in a perfect square. </a:t>
            </a:r>
            <a:r>
              <a:rPr kumimoji="0" lang="en-US" b="1" i="0" u="none" strike="noStrike" cap="none" normalizeH="0" baseline="0" dirty="0" smtClean="0">
                <a:ln>
                  <a:noFill/>
                </a:ln>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Some of them had very bright crowns, others not so bright. Some crowns appeared heavy with stars, while others had but few. All were perfectly satisfied with their crowns. And they were all clothed with a glorious white mantle from their shoulders to their feet. Angels were all about us as we marched over the sea of glass to the gate of the city. Jesus raised His mighty, glorious arm, laid hold of the pearly gate, swung it back on its glittering hinges, and said to us, “You have washed your robes in My blood, stood stiffly for My truth, enter in.” We all marched in and felt that we had a perfect right in the city.—</a:t>
            </a:r>
          </a:p>
          <a:p>
            <a:pPr lvl="0" algn="ctr" eaLnBrk="0" fontAlgn="base" hangingPunct="0">
              <a:spcBef>
                <a:spcPct val="0"/>
              </a:spcBef>
              <a:spcAft>
                <a:spcPct val="0"/>
              </a:spcAft>
            </a:pPr>
            <a:r>
              <a:rPr lang="en-US" b="1" dirty="0" smtClean="0">
                <a:solidFill>
                  <a:schemeClr val="bg1"/>
                </a:solidFill>
                <a:latin typeface="Times New Roman" pitchFamily="18" charset="0"/>
                <a:ea typeface="Calibri" pitchFamily="34" charset="0"/>
                <a:cs typeface="Times New Roman" pitchFamily="18" charset="0"/>
              </a:rPr>
              <a:t>LS-Life Sketches of Ellen G. White pg </a:t>
            </a:r>
            <a:r>
              <a:rPr kumimoji="0" lang="en-US" b="1" i="0" u="none" strike="noStrike" cap="none" normalizeH="0" baseline="0" dirty="0" smtClean="0">
                <a:ln>
                  <a:noFill/>
                </a:ln>
                <a:solidFill>
                  <a:schemeClr val="bg1"/>
                </a:solidFill>
                <a:latin typeface="Times New Roman" pitchFamily="18" charset="0"/>
                <a:ea typeface="Calibri" pitchFamily="34" charset="0"/>
                <a:cs typeface="Times New Roman" pitchFamily="18" charset="0"/>
              </a:rPr>
              <a:t>66, 67.  {Heaven 47.2}</a:t>
            </a:r>
          </a:p>
        </p:txBody>
      </p:sp>
      <p:sp>
        <p:nvSpPr>
          <p:cNvPr id="3" name="Rectangle 2"/>
          <p:cNvSpPr/>
          <p:nvPr/>
        </p:nvSpPr>
        <p:spPr>
          <a:xfrm>
            <a:off x="8843918" y="0"/>
            <a:ext cx="300082" cy="369332"/>
          </a:xfrm>
          <a:prstGeom prst="rect">
            <a:avLst/>
          </a:prstGeom>
        </p:spPr>
        <p:txBody>
          <a:bodyPr wrap="none">
            <a:spAutoFit/>
          </a:bodyPr>
          <a:lstStyle/>
          <a:p>
            <a:pPr algn="ctr"/>
            <a:fld id="{877F9B8C-32C4-43F2-99B4-FFD195B4A4EB}" type="slidenum">
              <a:rPr lang="en-US" b="1" smtClean="0">
                <a:latin typeface="Times New Roman" pitchFamily="18" charset="0"/>
                <a:cs typeface="Times New Roman" pitchFamily="18" charset="0"/>
              </a:rPr>
              <a:pPr algn="ctr"/>
              <a:t>9</a:t>
            </a:fld>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3089</TotalTime>
  <Words>3702</Words>
  <Application>Microsoft Office PowerPoint</Application>
  <PresentationFormat>On-screen Show (4:3)</PresentationFormat>
  <Paragraphs>405</Paragraphs>
  <Slides>31</Slides>
  <Notes>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Rosa E Charles</dc:creator>
  <cp:lastModifiedBy>Joel Shofar</cp:lastModifiedBy>
  <cp:revision>70</cp:revision>
  <dcterms:created xsi:type="dcterms:W3CDTF">2014-01-12T17:52:02Z</dcterms:created>
  <dcterms:modified xsi:type="dcterms:W3CDTF">2014-02-11T19:34:54Z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