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58" r:id="rId2"/>
    <p:sldId id="346" r:id="rId3"/>
    <p:sldId id="347" r:id="rId4"/>
    <p:sldId id="331" r:id="rId5"/>
    <p:sldId id="332" r:id="rId6"/>
    <p:sldId id="301" r:id="rId7"/>
    <p:sldId id="335" r:id="rId8"/>
    <p:sldId id="336" r:id="rId9"/>
    <p:sldId id="281" r:id="rId10"/>
    <p:sldId id="291" r:id="rId11"/>
    <p:sldId id="293" r:id="rId12"/>
    <p:sldId id="294" r:id="rId13"/>
    <p:sldId id="297" r:id="rId14"/>
    <p:sldId id="296" r:id="rId15"/>
    <p:sldId id="311" r:id="rId16"/>
    <p:sldId id="312" r:id="rId17"/>
    <p:sldId id="323" r:id="rId18"/>
    <p:sldId id="319" r:id="rId19"/>
    <p:sldId id="321" r:id="rId20"/>
    <p:sldId id="322" r:id="rId21"/>
    <p:sldId id="309" r:id="rId22"/>
    <p:sldId id="310" r:id="rId23"/>
    <p:sldId id="337" r:id="rId24"/>
    <p:sldId id="345" r:id="rId25"/>
    <p:sldId id="317" r:id="rId26"/>
    <p:sldId id="318" r:id="rId27"/>
    <p:sldId id="298" r:id="rId28"/>
    <p:sldId id="333" r:id="rId29"/>
    <p:sldId id="334" r:id="rId30"/>
    <p:sldId id="25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00"/>
    <a:srgbClr val="FF6699"/>
    <a:srgbClr val="996633"/>
    <a:srgbClr val="A8189E"/>
    <a:srgbClr val="6600FF"/>
    <a:srgbClr val="0000CC"/>
    <a:srgbClr val="F8F8F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24" autoAdjust="0"/>
  </p:normalViewPr>
  <p:slideViewPr>
    <p:cSldViewPr>
      <p:cViewPr varScale="1">
        <p:scale>
          <a:sx n="69" d="100"/>
          <a:sy n="69" d="100"/>
        </p:scale>
        <p:origin x="-141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6C7249-137F-4427-9AB0-80B93DBD936F}" type="datetimeFigureOut">
              <a:rPr lang="en-US" smtClean="0"/>
              <a:pPr/>
              <a:t>4/25/2014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581DA1-71EC-489A-A909-01E4DFE2D0B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E59D7E7F-C5E3-41E8-B352-25781DBF0189}" type="datetimeFigureOut">
              <a:rPr lang="en-US" smtClean="0"/>
              <a:pPr/>
              <a:t>4/25/2014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C3CAFEFE-CA59-49CF-8BE3-C7103C0BBFB3}"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9D7E7F-C5E3-41E8-B352-25781DBF0189}" type="datetimeFigureOut">
              <a:rPr lang="en-US" smtClean="0"/>
              <a:pPr/>
              <a:t>4/25/2014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CAFEFE-CA59-49CF-8BE3-C7103C0BBFB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9D7E7F-C5E3-41E8-B352-25781DBF0189}" type="datetimeFigureOut">
              <a:rPr lang="en-US" smtClean="0"/>
              <a:pPr/>
              <a:t>4/25/2014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CAFEFE-CA59-49CF-8BE3-C7103C0BBFB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9D7E7F-C5E3-41E8-B352-25781DBF0189}" type="datetimeFigureOut">
              <a:rPr lang="en-US" smtClean="0"/>
              <a:pPr/>
              <a:t>4/25/2014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CAFEFE-CA59-49CF-8BE3-C7103C0BBFB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59D7E7F-C5E3-41E8-B352-25781DBF0189}" type="datetimeFigureOut">
              <a:rPr lang="en-US" smtClean="0"/>
              <a:pPr/>
              <a:t>4/25/2014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C3CAFEFE-CA59-49CF-8BE3-C7103C0BBFB3}"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59D7E7F-C5E3-41E8-B352-25781DBF0189}" type="datetimeFigureOut">
              <a:rPr lang="en-US" smtClean="0"/>
              <a:pPr/>
              <a:t>4/25/2014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CAFEFE-CA59-49CF-8BE3-C7103C0BBFB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59D7E7F-C5E3-41E8-B352-25781DBF0189}" type="datetimeFigureOut">
              <a:rPr lang="en-US" smtClean="0"/>
              <a:pPr/>
              <a:t>4/25/2014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3CAFEFE-CA59-49CF-8BE3-C7103C0BBFB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59D7E7F-C5E3-41E8-B352-25781DBF0189}" type="datetimeFigureOut">
              <a:rPr lang="en-US" smtClean="0"/>
              <a:pPr/>
              <a:t>4/25/2014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CAFEFE-CA59-49CF-8BE3-C7103C0BBFB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D7E7F-C5E3-41E8-B352-25781DBF0189}" type="datetimeFigureOut">
              <a:rPr lang="en-US" smtClean="0"/>
              <a:pPr/>
              <a:t>4/25/2014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3CAFEFE-CA59-49CF-8BE3-C7103C0BBFB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59D7E7F-C5E3-41E8-B352-25781DBF0189}" type="datetimeFigureOut">
              <a:rPr lang="en-US" smtClean="0"/>
              <a:pPr/>
              <a:t>4/25/2014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CAFEFE-CA59-49CF-8BE3-C7103C0BBFB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59D7E7F-C5E3-41E8-B352-25781DBF0189}" type="datetimeFigureOut">
              <a:rPr lang="en-US" smtClean="0"/>
              <a:pPr/>
              <a:t>4/25/2014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CAFEFE-CA59-49CF-8BE3-C7103C0BBFB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59D7E7F-C5E3-41E8-B352-25781DBF0189}" type="datetimeFigureOut">
              <a:rPr lang="en-US" smtClean="0"/>
              <a:pPr/>
              <a:t>4/25/2014</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3CAFEFE-CA59-49CF-8BE3-C7103C0BBFB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gif"/><Relationship Id="rId1" Type="http://schemas.openxmlformats.org/officeDocument/2006/relationships/slideLayout" Target="../slideLayouts/slideLayout5.xml"/><Relationship Id="rId6" Type="http://schemas.openxmlformats.org/officeDocument/2006/relationships/image" Target="../media/image31.jpeg"/><Relationship Id="rId5" Type="http://schemas.openxmlformats.org/officeDocument/2006/relationships/hyperlink" Target="http://media.photobucket.com/image/laminin/striipes77/laminin_microscope_image_2.jpg?o=80" TargetMode="External"/><Relationship Id="rId4" Type="http://schemas.openxmlformats.org/officeDocument/2006/relationships/image" Target="../media/image30.gif"/></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images.search.yahoo.com/images/view;_ylt=A0PDoS4lo1dP7hIAERGJzbkF;_ylu=X3oDMTBlMTQ4cGxyBHNlYwNzcgRzbGsDaW1n?back=http://images.search.yahoo.com/search/images?p=lymphatic+system&amp;sado=1&amp;n=30&amp;ei=utf-8&amp;fr=yfp-t-701-s&amp;fr2=sg-gac&amp;tab=organic&amp;ri=70&amp;w=325&amp;h=322&amp;imgurl=www.edskilling.com/images/lymph.jpg&amp;rurl=http://www.edskilling.com/yl.html&amp;size=41.8+KB&amp;name=The+lymphatic+system+includes+the+following+functions:&amp;p=lymphatic+system&amp;oid=ddf89d40420503d860e6fdde46f589f8&amp;fr2=sg-gac&amp;fr=yfp-t-701-s&amp;tt=The+lymphatic+system+includes+the+following+functions:&amp;b=61&amp;ni=56&amp;no=70&amp;tab=organic&amp;ts=&amp;sigr=11171ltp6&amp;sigb=140v79too&amp;sigi=113bsf2sm&amp;.crumb=XBO6pp5lNbi" TargetMode="Externa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hyperlink" Target="http://images.search.yahoo.com/images/view;_ylt=A0PDoX2QOl5Po0wAqk2JzbkF;_ylu=X3oDMTBlMTQ4cGxyBHNlYwNzcgRzbGsDaW1n?back=http://images.search.yahoo.com/search/images?p=Africa+christian+martyrdom&amp;n=30&amp;ei=utf-8&amp;y=Search&amp;fr=yfp-t-701-1&amp;tab=organic&amp;ri=57&amp;w=277&amp;h=243&amp;imgurl=img.webme.com/pic/g/godsyouth/martyrdom.jpg&amp;rurl=http://www.godsyouth.fr.gd/THE-FIRST-1000-YEARS-OF-CHRISTIAN-MARTYRDOM.htm&amp;size=25.8+KB&amp;name=GOD&amp;#39;S+YOUTH+MINISTRIES+-+THE+FIRST+1000+YEARS+OF+CHRISTIAN+MARTYRDOM&amp;p=Africa+christian+martyrdom&amp;oid=e2047024656026ccdb5d615358195bf8&amp;fr2=&amp;fr=yfp-t-701-1&amp;tt=GOD%26%2339%3BS+YOUTH+MINISTRIES+-+THE+FIRST+1000+YEARS+OF+CHRISTIAN+MARTYRDOM&amp;b=31&amp;ni=84&amp;no=57&amp;tab=organic&amp;ts=&amp;sigr=12aoacdgm&amp;sigb=141mchr0u&amp;sigi=11b274umd&amp;.crumb=XBO6pp5lNbi"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5.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www.medicalook.com/human_anatomy/organs/Brain.html" TargetMode="Externa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image" Target="../media/image57.jpeg"/></Relationships>
</file>

<file path=ppt/slides/_rels/slide27.xml.rels><?xml version="1.0" encoding="UTF-8" standalone="yes"?>
<Relationships xmlns="http://schemas.openxmlformats.org/package/2006/relationships"><Relationship Id="rId8" Type="http://schemas.openxmlformats.org/officeDocument/2006/relationships/hyperlink" Target="https://images.search.yahoo.com/images/view;_ylt=AwrB8qF3uR5TZU0ATFOJzbkF;_ylu=X3oDMTIyaXJsN2M1BHNlYwNzcgRzbGsDaW1nBG9pZAMwNmQ2ZjQ4NGFlYWIxM2NiNjc4OGJlZGZjOGNjMjliZARncG9zAzIEaXQDYmluZw--?back=http://images.search.yahoo.com/search/images?p=write+the+laws+in+my+heart&amp;n=60&amp;ei=utf-8&amp;fr=yfp-t-901-s&amp;fr2=sb-top&amp;tab=organic&amp;ri=2&amp;w=300&amp;h=300&amp;imgurl=ubdavid.org/advanced/greatsalvation/graphics/12_gods-law-on-heart.jpg&amp;rurl=http://ubdavid.org/advanced/greatsalvation/great-salvation_12.html&amp;size=20.4KB&amp;name=behold+%3cb%3ethe+%3c/b%3edays+come+says+%3cb%3ethe+%3c/b%3elord+that+i+will&amp;p=write+the+laws+in+my+heart&amp;oid=06d6f484aeab13cb6788bedfc8cc29bd&amp;fr2=sb-top&amp;fr=yfp-t-901-s&amp;tt=behold+%3cb%3ethe+%3c/b%3edays+come+says+%3cb%3ethe+%3c/b%3elord+that+i+will&amp;b=0&amp;ni=96&amp;no=2&amp;ts=&amp;tab=organic&amp;sigr=12295gp8n&amp;sigb=142b8dl7u&amp;sigi=1258dqmkp&amp;.crumb=3GrNIdjzgT1&amp;fr=yfp-t-901-s" TargetMode="External"/><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image" Target="../media/image59.jpeg"/><Relationship Id="rId1" Type="http://schemas.openxmlformats.org/officeDocument/2006/relationships/slideLayout" Target="../slideLayouts/slideLayout7.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png"/><Relationship Id="rId9" Type="http://schemas.openxmlformats.org/officeDocument/2006/relationships/image" Target="../media/image6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839200" y="0"/>
            <a:ext cx="304800" cy="365125"/>
          </a:xfrm>
        </p:spPr>
        <p:txBody>
          <a:bodyPr/>
          <a:lstStyle/>
          <a:p>
            <a:pPr algn="ctr"/>
            <a:fld id="{877F9B8C-32C4-43F2-99B4-FFD195B4A4EB}" type="slidenum">
              <a:rPr lang="en-US" sz="1800"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1</a:t>
            </a:fld>
            <a:endParaRPr lang="en-US" sz="1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Subtitle 3"/>
          <p:cNvSpPr>
            <a:spLocks noGrp="1"/>
          </p:cNvSpPr>
          <p:nvPr>
            <p:ph type="subTitle" idx="1"/>
          </p:nvPr>
        </p:nvSpPr>
        <p:spPr>
          <a:xfrm>
            <a:off x="228600" y="228600"/>
            <a:ext cx="8686800" cy="3124200"/>
          </a:xfrm>
          <a:ln>
            <a:solidFill>
              <a:srgbClr val="3333FF"/>
            </a:solidFill>
          </a:ln>
        </p:spPr>
        <p:style>
          <a:lnRef idx="0">
            <a:schemeClr val="accent5"/>
          </a:lnRef>
          <a:fillRef idx="3">
            <a:schemeClr val="accent5"/>
          </a:fillRef>
          <a:effectRef idx="3">
            <a:schemeClr val="accent5"/>
          </a:effectRef>
          <a:fontRef idx="minor">
            <a:schemeClr val="lt1"/>
          </a:fontRef>
        </p:style>
        <p:txBody>
          <a:bodyPr>
            <a:normAutofit fontScale="25000" lnSpcReduction="20000"/>
          </a:bodyPr>
          <a:lstStyle/>
          <a:p>
            <a:endParaRPr lang="en-US" sz="1800" b="1" i="1" dirty="0" smtClean="0"/>
          </a:p>
          <a:p>
            <a:r>
              <a:rPr lang="en-US" sz="14400" b="1" i="1" dirty="0" smtClean="0">
                <a:effectLst>
                  <a:outerShdw blurRad="38100" dist="38100" dir="2700000" algn="tl">
                    <a:srgbClr val="000000">
                      <a:alpha val="43137"/>
                    </a:srgbClr>
                  </a:outerShdw>
                </a:effectLst>
                <a:latin typeface="Times New Roman" pitchFamily="18" charset="0"/>
                <a:cs typeface="Times New Roman" pitchFamily="18" charset="0"/>
              </a:rPr>
              <a:t>The Sanctuary of our Body</a:t>
            </a:r>
            <a:endParaRPr lang="en-US" sz="14400" b="1"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sz="14400" i="1" spc="-150" dirty="0" smtClean="0">
                <a:effectLst>
                  <a:outerShdw blurRad="38100" dist="38100" dir="2700000" algn="tl">
                    <a:srgbClr val="000000">
                      <a:alpha val="43137"/>
                    </a:srgbClr>
                  </a:outerShdw>
                </a:effectLst>
                <a:latin typeface="Times New Roman" pitchFamily="18" charset="0"/>
                <a:cs typeface="Times New Roman" pitchFamily="18" charset="0"/>
              </a:rPr>
              <a:t>THE THIRD TEMPLE</a:t>
            </a:r>
          </a:p>
          <a:p>
            <a:r>
              <a:rPr lang="en-US" sz="12800" b="1" i="1" dirty="0" smtClean="0">
                <a:effectLst>
                  <a:outerShdw blurRad="38100" dist="38100" dir="2700000" algn="tl">
                    <a:srgbClr val="000000">
                      <a:alpha val="43137"/>
                    </a:srgbClr>
                  </a:outerShdw>
                </a:effectLst>
                <a:latin typeface="Times New Roman" pitchFamily="18" charset="0"/>
                <a:cs typeface="Times New Roman" pitchFamily="18" charset="0"/>
              </a:rPr>
              <a:t>This study will end our series with</a:t>
            </a:r>
          </a:p>
          <a:p>
            <a:r>
              <a:rPr lang="en-US" sz="12800" b="1" i="1" dirty="0" smtClean="0">
                <a:effectLst>
                  <a:outerShdw blurRad="38100" dist="38100" dir="2700000" algn="tl">
                    <a:srgbClr val="000000">
                      <a:alpha val="43137"/>
                    </a:srgbClr>
                  </a:outerShdw>
                </a:effectLst>
                <a:latin typeface="Times New Roman" pitchFamily="18" charset="0"/>
                <a:cs typeface="Times New Roman" pitchFamily="18" charset="0"/>
              </a:rPr>
              <a:t>Review Part 2</a:t>
            </a:r>
          </a:p>
          <a:p>
            <a:r>
              <a:rPr lang="en-US" sz="11200" i="1" dirty="0" smtClean="0">
                <a:effectLst>
                  <a:outerShdw blurRad="38100" dist="38100" dir="2700000" algn="tl">
                    <a:srgbClr val="000000">
                      <a:alpha val="43137"/>
                    </a:srgbClr>
                  </a:outerShdw>
                </a:effectLst>
                <a:latin typeface="Times New Roman" pitchFamily="18" charset="0"/>
                <a:cs typeface="Times New Roman" pitchFamily="18" charset="0"/>
              </a:rPr>
              <a:t>Our Bodies are a “Temple</a:t>
            </a:r>
            <a:r>
              <a:rPr lang="en-US" sz="11200" i="1" spc="-150" dirty="0" smtClean="0">
                <a:effectLst>
                  <a:outerShdw blurRad="38100" dist="38100" dir="2700000" algn="tl">
                    <a:srgbClr val="000000">
                      <a:alpha val="43137"/>
                    </a:srgbClr>
                  </a:outerShdw>
                </a:effectLst>
                <a:latin typeface="Times New Roman" pitchFamily="18" charset="0"/>
                <a:cs typeface="Times New Roman" pitchFamily="18" charset="0"/>
              </a:rPr>
              <a:t>”  in which God desires to dwell. </a:t>
            </a:r>
          </a:p>
          <a:p>
            <a:r>
              <a:rPr lang="en-US" sz="12800" i="1" spc="-150" dirty="0" smtClean="0">
                <a:effectLst>
                  <a:outerShdw blurRad="38100" dist="38100" dir="2700000" algn="tl">
                    <a:srgbClr val="000000">
                      <a:alpha val="43137"/>
                    </a:srgbClr>
                  </a:outerShdw>
                </a:effectLst>
                <a:latin typeface="Times New Roman" pitchFamily="18" charset="0"/>
                <a:cs typeface="Times New Roman" pitchFamily="18" charset="0"/>
              </a:rPr>
              <a:t>By: sister rose</a:t>
            </a:r>
            <a:endParaRPr lang="en-US" sz="12800" b="1" i="1" spc="-150"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b="1" i="1" dirty="0" smtClean="0">
                <a:effectLst>
                  <a:outerShdw blurRad="38100" dist="38100" dir="2700000" algn="tl">
                    <a:srgbClr val="000000">
                      <a:alpha val="43137"/>
                    </a:srgbClr>
                  </a:outerShdw>
                </a:effectLst>
              </a:rPr>
              <a:t> 	</a:t>
            </a:r>
          </a:p>
          <a:p>
            <a:endParaRPr lang="en-US" sz="2400" b="1" i="1" dirty="0" smtClean="0"/>
          </a:p>
          <a:p>
            <a:endParaRPr lang="en-US" b="1" i="1" dirty="0" smtClean="0"/>
          </a:p>
          <a:p>
            <a:endParaRPr lang="en-US" b="1" i="1" dirty="0" smtClean="0"/>
          </a:p>
          <a:p>
            <a:endParaRPr lang="en-US" b="1" dirty="0"/>
          </a:p>
        </p:txBody>
      </p:sp>
      <p:pic>
        <p:nvPicPr>
          <p:cNvPr id="6" name="yui_3_5_1_5_1370386989488_541" descr="http://torahtothetribes.com/wordpress/wp-content/uploads/2011/02/temple-man.jpg"/>
          <p:cNvPicPr/>
          <p:nvPr/>
        </p:nvPicPr>
        <p:blipFill>
          <a:blip r:embed="rId2" cstate="print"/>
          <a:srcRect/>
          <a:stretch>
            <a:fillRect/>
          </a:stretch>
        </p:blipFill>
        <p:spPr bwMode="auto">
          <a:xfrm>
            <a:off x="228600" y="3429000"/>
            <a:ext cx="8686800" cy="3200400"/>
          </a:xfrm>
          <a:prstGeom prst="rect">
            <a:avLst/>
          </a:prstGeom>
          <a:noFill/>
          <a:ln w="28575">
            <a:solidFill>
              <a:srgbClr val="3333FF"/>
            </a:solid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0" y="152400"/>
            <a:ext cx="9144000" cy="838200"/>
          </a:xfrm>
          <a:prstGeom prst="rect">
            <a:avLst/>
          </a:prstGeom>
          <a:solidFill>
            <a:schemeClr val="tx1"/>
          </a:solidFill>
          <a:ln>
            <a:solidFill>
              <a:srgbClr val="0000CC"/>
            </a:solidFill>
          </a:ln>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600" b="1" i="1" u="none" strike="noStrike" kern="1200" cap="none" spc="0" normalizeH="0" baseline="0" noProof="0" dirty="0" smtClean="0">
              <a:ln w="6350">
                <a:noFill/>
              </a:ln>
              <a:solidFill>
                <a:srgbClr val="FFFF00"/>
              </a:solidFill>
              <a:effectLst>
                <a:outerShdw blurRad="114300" dist="101600" dir="2700000" algn="tl" rotWithShape="0">
                  <a:srgbClr val="000000">
                    <a:alpha val="40000"/>
                  </a:srgbClr>
                </a:outerShdw>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u="none" strike="noStrike" kern="1200" cap="none" spc="0" normalizeH="0" baseline="0" noProof="0" dirty="0" smtClean="0">
                <a:ln w="6350">
                  <a:noFill/>
                </a:ln>
                <a:solidFill>
                  <a:srgbClr val="6600CC"/>
                </a:solidFill>
                <a:uLnTx/>
                <a:uFillTx/>
                <a:latin typeface="Times New Roman" pitchFamily="18" charset="0"/>
                <a:cs typeface="Times New Roman" pitchFamily="18" charset="0"/>
              </a:rPr>
              <a:t>The Sternum </a:t>
            </a:r>
            <a:r>
              <a:rPr kumimoji="0" lang="en-US" sz="3600" b="1" u="none" strike="noStrike" kern="1200" cap="none" spc="0" normalizeH="0" baseline="0" noProof="0" dirty="0" smtClean="0">
                <a:ln w="6350">
                  <a:noFill/>
                </a:ln>
                <a:solidFill>
                  <a:srgbClr val="000000"/>
                </a:solidFill>
                <a:uLnTx/>
                <a:uFillTx/>
                <a:latin typeface="Times New Roman" pitchFamily="18" charset="0"/>
                <a:cs typeface="Times New Roman" pitchFamily="18" charset="0"/>
              </a:rPr>
              <a:t>Stands as </a:t>
            </a:r>
            <a:r>
              <a:rPr kumimoji="0" lang="en-US" sz="3600" b="1" u="none" strike="noStrike" kern="1200" cap="none" spc="0" normalizeH="0" baseline="0" noProof="0" dirty="0" smtClean="0">
                <a:ln w="6350">
                  <a:noFill/>
                </a:ln>
                <a:solidFill>
                  <a:srgbClr val="6600CC"/>
                </a:solidFill>
                <a:uLnTx/>
                <a:uFillTx/>
                <a:latin typeface="Times New Roman" pitchFamily="18" charset="0"/>
                <a:cs typeface="Times New Roman" pitchFamily="18" charset="0"/>
              </a:rPr>
              <a:t>Christ Crucified </a:t>
            </a:r>
            <a:r>
              <a:rPr kumimoji="0" lang="en-US" sz="3600" b="1" u="none" strike="noStrike" kern="1200" cap="none" spc="0" normalizeH="0" baseline="0" noProof="0" dirty="0" smtClean="0">
                <a:ln w="6350">
                  <a:noFill/>
                </a:ln>
                <a:solidFill>
                  <a:srgbClr val="000000"/>
                </a:solidFill>
                <a:uLnTx/>
                <a:uFillTx/>
                <a:latin typeface="Times New Roman" pitchFamily="18" charset="0"/>
                <a:cs typeface="Times New Roman" pitchFamily="18" charset="0"/>
              </a:rPr>
              <a:t>in us</a:t>
            </a:r>
            <a:endParaRPr kumimoji="0" lang="en-US" sz="3600" b="1" u="none" strike="noStrike" kern="1200" cap="none" spc="0" normalizeH="0" baseline="0" noProof="0" dirty="0">
              <a:ln w="6350">
                <a:noFill/>
              </a:ln>
              <a:solidFill>
                <a:srgbClr val="000000"/>
              </a:solidFill>
              <a:uLnTx/>
              <a:uFillTx/>
              <a:latin typeface="Times New Roman" pitchFamily="18" charset="0"/>
              <a:cs typeface="Times New Roman" pitchFamily="18" charset="0"/>
            </a:endParaRPr>
          </a:p>
        </p:txBody>
      </p:sp>
      <p:sp>
        <p:nvSpPr>
          <p:cNvPr id="3" name="Rectangle 2"/>
          <p:cNvSpPr/>
          <p:nvPr/>
        </p:nvSpPr>
        <p:spPr>
          <a:xfrm>
            <a:off x="0" y="990600"/>
            <a:ext cx="4495800" cy="1200329"/>
          </a:xfrm>
          <a:prstGeom prst="rect">
            <a:avLst/>
          </a:prstGeom>
          <a:solidFill>
            <a:schemeClr val="tx1"/>
          </a:solidFill>
          <a:ln>
            <a:solidFill>
              <a:srgbClr val="0000CC"/>
            </a:solidFill>
          </a:ln>
        </p:spPr>
        <p:txBody>
          <a:bodyPr wrap="square">
            <a:spAutoFit/>
          </a:bodyPr>
          <a:lstStyle/>
          <a:p>
            <a:pPr algn="ctr"/>
            <a:r>
              <a:rPr lang="en-US" sz="2400" dirty="0" smtClean="0">
                <a:solidFill>
                  <a:srgbClr val="6600CC"/>
                </a:solidFill>
                <a:latin typeface="Times New Roman" pitchFamily="18" charset="0"/>
                <a:cs typeface="Times New Roman" pitchFamily="18" charset="0"/>
              </a:rPr>
              <a:t>Christ said! And I, if I be lifted up from the earth, will draw all [men] unto me.  </a:t>
            </a:r>
            <a:r>
              <a:rPr lang="en-US" sz="2400" dirty="0" smtClean="0">
                <a:solidFill>
                  <a:schemeClr val="bg1"/>
                </a:solidFill>
                <a:latin typeface="Times New Roman" pitchFamily="18" charset="0"/>
                <a:cs typeface="Times New Roman" pitchFamily="18" charset="0"/>
              </a:rPr>
              <a:t>(John 12:32)</a:t>
            </a:r>
            <a:endParaRPr lang="en-US" sz="2400" dirty="0">
              <a:solidFill>
                <a:schemeClr val="bg1"/>
              </a:solidFill>
              <a:latin typeface="Times New Roman" pitchFamily="18" charset="0"/>
              <a:cs typeface="Times New Roman" pitchFamily="18" charset="0"/>
            </a:endParaRPr>
          </a:p>
        </p:txBody>
      </p:sp>
      <p:sp>
        <p:nvSpPr>
          <p:cNvPr id="4" name="Rectangle 3"/>
          <p:cNvSpPr/>
          <p:nvPr/>
        </p:nvSpPr>
        <p:spPr>
          <a:xfrm>
            <a:off x="4495800" y="990600"/>
            <a:ext cx="4648200" cy="1200329"/>
          </a:xfrm>
          <a:prstGeom prst="rect">
            <a:avLst/>
          </a:prstGeom>
          <a:solidFill>
            <a:schemeClr val="tx1"/>
          </a:solidFill>
          <a:ln>
            <a:solidFill>
              <a:srgbClr val="0000CC"/>
            </a:solidFill>
          </a:ln>
        </p:spPr>
        <p:txBody>
          <a:bodyPr wrap="square">
            <a:spAutoFit/>
          </a:bodyPr>
          <a:lstStyle/>
          <a:p>
            <a:pPr algn="ctr"/>
            <a:r>
              <a:rPr lang="en-US" sz="2400" dirty="0" smtClean="0">
                <a:solidFill>
                  <a:srgbClr val="6600CC"/>
                </a:solidFill>
                <a:latin typeface="Times New Roman" pitchFamily="18" charset="0"/>
                <a:cs typeface="Times New Roman" pitchFamily="18" charset="0"/>
              </a:rPr>
              <a:t> And Moses made a serpent of brass, and put it upon a pole,</a:t>
            </a:r>
          </a:p>
          <a:p>
            <a:pPr algn="ctr"/>
            <a:r>
              <a:rPr lang="en-US" sz="2400" dirty="0" smtClean="0">
                <a:solidFill>
                  <a:schemeClr val="bg1"/>
                </a:solidFill>
                <a:latin typeface="Times New Roman" pitchFamily="18" charset="0"/>
                <a:cs typeface="Times New Roman" pitchFamily="18" charset="0"/>
              </a:rPr>
              <a:t>(Num. 21: 8-9)  </a:t>
            </a:r>
            <a:endParaRPr lang="en-US" sz="2400" dirty="0">
              <a:solidFill>
                <a:schemeClr val="bg1"/>
              </a:solidFill>
              <a:latin typeface="Times New Roman" pitchFamily="18" charset="0"/>
              <a:cs typeface="Times New Roman" pitchFamily="18" charset="0"/>
            </a:endParaRPr>
          </a:p>
        </p:txBody>
      </p:sp>
      <p:pic>
        <p:nvPicPr>
          <p:cNvPr id="5" name="Content Placeholder 7" descr="sternum human.jpg"/>
          <p:cNvPicPr>
            <a:picLocks noChangeAspect="1"/>
          </p:cNvPicPr>
          <p:nvPr/>
        </p:nvPicPr>
        <p:blipFill>
          <a:blip r:embed="rId2" cstate="print"/>
          <a:srcRect t="7021"/>
          <a:stretch>
            <a:fillRect/>
          </a:stretch>
        </p:blipFill>
        <p:spPr>
          <a:xfrm>
            <a:off x="2895600" y="2209800"/>
            <a:ext cx="3124200" cy="3657600"/>
          </a:xfrm>
          <a:prstGeom prst="rect">
            <a:avLst/>
          </a:prstGeom>
          <a:ln w="28575" cap="flat" cmpd="sng" algn="ctr">
            <a:solidFill>
              <a:srgbClr val="0000CC"/>
            </a:solidFill>
            <a:prstDash val="solid"/>
          </a:ln>
        </p:spPr>
        <p:style>
          <a:lnRef idx="2">
            <a:schemeClr val="accent6"/>
          </a:lnRef>
          <a:fillRef idx="1">
            <a:schemeClr val="lt1"/>
          </a:fillRef>
          <a:effectRef idx="0">
            <a:schemeClr val="accent6"/>
          </a:effectRef>
          <a:fontRef idx="minor">
            <a:schemeClr val="dk1"/>
          </a:fontRef>
        </p:style>
      </p:pic>
      <p:pic>
        <p:nvPicPr>
          <p:cNvPr id="8" name="Picture 2" descr="http://home.donga.ac.kr/ksyoo/department/education/grossanatomy/Doc/image/sternum.jpg"/>
          <p:cNvPicPr>
            <a:picLocks noChangeAspect="1" noChangeArrowheads="1"/>
          </p:cNvPicPr>
          <p:nvPr/>
        </p:nvPicPr>
        <p:blipFill>
          <a:blip r:embed="rId3" cstate="print"/>
          <a:srcRect/>
          <a:stretch>
            <a:fillRect/>
          </a:stretch>
        </p:blipFill>
        <p:spPr bwMode="auto">
          <a:xfrm>
            <a:off x="6019800" y="2209800"/>
            <a:ext cx="3124200" cy="3657600"/>
          </a:xfrm>
          <a:prstGeom prst="rect">
            <a:avLst/>
          </a:prstGeom>
          <a:noFill/>
          <a:ln w="28575">
            <a:solidFill>
              <a:srgbClr val="0000CC"/>
            </a:solidFill>
          </a:ln>
        </p:spPr>
      </p:pic>
      <p:pic>
        <p:nvPicPr>
          <p:cNvPr id="9" name="Picture 4" descr="http://4.bp.blogspot.com/-yx-7lgHYnHY/TVvDaBlGK-I/AAAAAAAACGU/myWXGABQ2bc/s1600/Sternum.png"/>
          <p:cNvPicPr>
            <a:picLocks noChangeAspect="1" noChangeArrowheads="1"/>
          </p:cNvPicPr>
          <p:nvPr/>
        </p:nvPicPr>
        <p:blipFill>
          <a:blip r:embed="rId4" cstate="print"/>
          <a:srcRect/>
          <a:stretch>
            <a:fillRect/>
          </a:stretch>
        </p:blipFill>
        <p:spPr bwMode="auto">
          <a:xfrm>
            <a:off x="0" y="2209800"/>
            <a:ext cx="2895600" cy="3657600"/>
          </a:xfrm>
          <a:prstGeom prst="rect">
            <a:avLst/>
          </a:prstGeom>
          <a:noFill/>
          <a:ln w="28575">
            <a:solidFill>
              <a:srgbClr val="0000CC"/>
            </a:solidFill>
          </a:ln>
        </p:spPr>
      </p:pic>
      <p:sp>
        <p:nvSpPr>
          <p:cNvPr id="10" name="Rectangle 9"/>
          <p:cNvSpPr/>
          <p:nvPr/>
        </p:nvSpPr>
        <p:spPr>
          <a:xfrm>
            <a:off x="0" y="5842337"/>
            <a:ext cx="9144000" cy="1015663"/>
          </a:xfrm>
          <a:prstGeom prst="rect">
            <a:avLst/>
          </a:prstGeom>
          <a:solidFill>
            <a:schemeClr val="tx1"/>
          </a:solidFill>
          <a:ln w="28575">
            <a:solidFill>
              <a:srgbClr val="0000CC"/>
            </a:solidFill>
          </a:ln>
        </p:spPr>
        <p:txBody>
          <a:bodyPr wrap="square">
            <a:spAutoFit/>
          </a:bodyPr>
          <a:lstStyle/>
          <a:p>
            <a:pPr algn="ctr"/>
            <a:r>
              <a:rPr lang="en-US" sz="2000" b="1" dirty="0" smtClean="0">
                <a:solidFill>
                  <a:srgbClr val="6600CC"/>
                </a:solidFill>
                <a:latin typeface="Times New Roman" pitchFamily="18" charset="0"/>
                <a:cs typeface="Times New Roman" pitchFamily="18" charset="0"/>
              </a:rPr>
              <a:t>I am crucified with Christ: nevertheless I live; yet not I, but Christ liveth in me: and the life which I now live in the flesh I live by the faith of the Son of God, who loved me, and gave himself for me.</a:t>
            </a:r>
            <a:r>
              <a:rPr lang="en-US" sz="2000" b="1" dirty="0" smtClean="0">
                <a:solidFill>
                  <a:schemeClr val="bg1"/>
                </a:solidFill>
                <a:latin typeface="Times New Roman" pitchFamily="18" charset="0"/>
                <a:cs typeface="Times New Roman" pitchFamily="18" charset="0"/>
              </a:rPr>
              <a:t> </a:t>
            </a:r>
            <a:r>
              <a:rPr lang="en-US" b="1" dirty="0" smtClean="0">
                <a:solidFill>
                  <a:schemeClr val="bg1"/>
                </a:solidFill>
                <a:latin typeface="Times New Roman" pitchFamily="18" charset="0"/>
                <a:cs typeface="Times New Roman" pitchFamily="18" charset="0"/>
              </a:rPr>
              <a:t>(Galatians 2:20)</a:t>
            </a:r>
            <a:endParaRPr lang="en-US" b="1" dirty="0">
              <a:solidFill>
                <a:srgbClr val="6600CC"/>
              </a:solidFill>
              <a:latin typeface="Times New Roman" pitchFamily="18" charset="0"/>
              <a:cs typeface="Times New Roman" pitchFamily="18" charset="0"/>
            </a:endParaRPr>
          </a:p>
        </p:txBody>
      </p:sp>
      <p:sp>
        <p:nvSpPr>
          <p:cNvPr id="11" name="TextBox 10"/>
          <p:cNvSpPr txBox="1"/>
          <p:nvPr/>
        </p:nvSpPr>
        <p:spPr>
          <a:xfrm>
            <a:off x="7239000" y="4800600"/>
            <a:ext cx="762000" cy="276999"/>
          </a:xfrm>
          <a:prstGeom prst="rect">
            <a:avLst/>
          </a:prstGeom>
          <a:noFill/>
          <a:ln>
            <a:solidFill>
              <a:schemeClr val="tx1"/>
            </a:solidFill>
          </a:ln>
        </p:spPr>
        <p:txBody>
          <a:bodyPr wrap="square" rtlCol="0">
            <a:spAutoFit/>
          </a:bodyPr>
          <a:lstStyle/>
          <a:p>
            <a:endParaRPr lang="en-US" sz="1200" dirty="0">
              <a:latin typeface="Times New Roman" pitchFamily="18" charset="0"/>
              <a:cs typeface="Times New Roman" pitchFamily="18" charset="0"/>
            </a:endParaRPr>
          </a:p>
        </p:txBody>
      </p:sp>
      <p:sp>
        <p:nvSpPr>
          <p:cNvPr id="12" name="TextBox 11"/>
          <p:cNvSpPr txBox="1"/>
          <p:nvPr/>
        </p:nvSpPr>
        <p:spPr>
          <a:xfrm>
            <a:off x="7239000" y="4572000"/>
            <a:ext cx="762000" cy="276999"/>
          </a:xfrm>
          <a:prstGeom prst="rect">
            <a:avLst/>
          </a:prstGeom>
          <a:noFill/>
          <a:ln>
            <a:solidFill>
              <a:schemeClr val="tx1"/>
            </a:solidFill>
          </a:ln>
        </p:spPr>
        <p:txBody>
          <a:bodyPr wrap="square" rtlCol="0">
            <a:spAutoFit/>
          </a:bodyPr>
          <a:lstStyle/>
          <a:p>
            <a:endParaRPr lang="en-US" sz="1200" dirty="0">
              <a:latin typeface="Times New Roman" pitchFamily="18" charset="0"/>
              <a:cs typeface="Times New Roman" pitchFamily="18" charset="0"/>
            </a:endParaRPr>
          </a:p>
        </p:txBody>
      </p:sp>
      <p:sp>
        <p:nvSpPr>
          <p:cNvPr id="13" name="TextBox 12"/>
          <p:cNvSpPr txBox="1"/>
          <p:nvPr/>
        </p:nvSpPr>
        <p:spPr>
          <a:xfrm>
            <a:off x="7239000" y="4267200"/>
            <a:ext cx="762000" cy="276999"/>
          </a:xfrm>
          <a:prstGeom prst="rect">
            <a:avLst/>
          </a:prstGeom>
          <a:noFill/>
          <a:ln>
            <a:solidFill>
              <a:schemeClr val="tx1"/>
            </a:solidFill>
          </a:ln>
        </p:spPr>
        <p:txBody>
          <a:bodyPr wrap="square" rtlCol="0">
            <a:spAutoFit/>
          </a:bodyPr>
          <a:lstStyle/>
          <a:p>
            <a:endParaRPr lang="en-US" sz="1200" dirty="0">
              <a:latin typeface="Times New Roman" pitchFamily="18" charset="0"/>
              <a:cs typeface="Times New Roman" pitchFamily="18" charset="0"/>
            </a:endParaRPr>
          </a:p>
        </p:txBody>
      </p:sp>
      <p:sp>
        <p:nvSpPr>
          <p:cNvPr id="14" name="TextBox 13"/>
          <p:cNvSpPr txBox="1"/>
          <p:nvPr/>
        </p:nvSpPr>
        <p:spPr>
          <a:xfrm>
            <a:off x="7239000" y="3962400"/>
            <a:ext cx="762000" cy="276999"/>
          </a:xfrm>
          <a:prstGeom prst="rect">
            <a:avLst/>
          </a:prstGeom>
          <a:noFill/>
          <a:ln>
            <a:solidFill>
              <a:schemeClr val="tx1"/>
            </a:solidFill>
          </a:ln>
        </p:spPr>
        <p:txBody>
          <a:bodyPr wrap="square" rtlCol="0">
            <a:spAutoFit/>
          </a:bodyPr>
          <a:lstStyle/>
          <a:p>
            <a:endParaRPr lang="en-US" sz="1200" dirty="0">
              <a:latin typeface="Times New Roman" pitchFamily="18" charset="0"/>
              <a:cs typeface="Times New Roman" pitchFamily="18" charset="0"/>
            </a:endParaRPr>
          </a:p>
        </p:txBody>
      </p:sp>
      <p:sp>
        <p:nvSpPr>
          <p:cNvPr id="15" name="TextBox 14"/>
          <p:cNvSpPr txBox="1"/>
          <p:nvPr/>
        </p:nvSpPr>
        <p:spPr>
          <a:xfrm>
            <a:off x="7239000" y="3505200"/>
            <a:ext cx="762000" cy="276999"/>
          </a:xfrm>
          <a:prstGeom prst="rect">
            <a:avLst/>
          </a:prstGeom>
          <a:noFill/>
          <a:ln>
            <a:solidFill>
              <a:schemeClr val="tx1"/>
            </a:solidFill>
          </a:ln>
        </p:spPr>
        <p:txBody>
          <a:bodyPr wrap="square" rtlCol="0">
            <a:spAutoFit/>
          </a:bodyPr>
          <a:lstStyle/>
          <a:p>
            <a:endParaRPr lang="en-US" sz="1200" dirty="0">
              <a:latin typeface="Times New Roman" pitchFamily="18" charset="0"/>
              <a:cs typeface="Times New Roman" pitchFamily="18" charset="0"/>
            </a:endParaRPr>
          </a:p>
        </p:txBody>
      </p:sp>
      <p:sp>
        <p:nvSpPr>
          <p:cNvPr id="16" name="TextBox 15"/>
          <p:cNvSpPr txBox="1"/>
          <p:nvPr/>
        </p:nvSpPr>
        <p:spPr>
          <a:xfrm>
            <a:off x="7086600" y="3048000"/>
            <a:ext cx="762000" cy="276999"/>
          </a:xfrm>
          <a:prstGeom prst="rect">
            <a:avLst/>
          </a:prstGeom>
          <a:noFill/>
          <a:ln>
            <a:solidFill>
              <a:schemeClr val="tx1"/>
            </a:solidFill>
          </a:ln>
        </p:spPr>
        <p:txBody>
          <a:bodyPr wrap="square" rtlCol="0">
            <a:spAutoFit/>
          </a:bodyPr>
          <a:lstStyle/>
          <a:p>
            <a:endParaRPr lang="en-US" sz="1200" dirty="0">
              <a:latin typeface="Times New Roman" pitchFamily="18" charset="0"/>
              <a:cs typeface="Times New Roman" pitchFamily="18" charset="0"/>
            </a:endParaRPr>
          </a:p>
        </p:txBody>
      </p:sp>
      <p:sp>
        <p:nvSpPr>
          <p:cNvPr id="17" name="TextBox 16"/>
          <p:cNvSpPr txBox="1"/>
          <p:nvPr/>
        </p:nvSpPr>
        <p:spPr>
          <a:xfrm>
            <a:off x="7239000" y="2743200"/>
            <a:ext cx="762000" cy="276999"/>
          </a:xfrm>
          <a:prstGeom prst="rect">
            <a:avLst/>
          </a:prstGeom>
          <a:noFill/>
          <a:ln>
            <a:solidFill>
              <a:schemeClr val="tx1"/>
            </a:solidFill>
          </a:ln>
        </p:spPr>
        <p:txBody>
          <a:bodyPr wrap="square" rtlCol="0">
            <a:spAutoFit/>
          </a:bodyPr>
          <a:lstStyle/>
          <a:p>
            <a:endParaRPr lang="en-US" sz="1200" dirty="0">
              <a:latin typeface="Times New Roman" pitchFamily="18" charset="0"/>
              <a:cs typeface="Times New Roman" pitchFamily="18" charset="0"/>
            </a:endParaRPr>
          </a:p>
        </p:txBody>
      </p:sp>
      <p:sp>
        <p:nvSpPr>
          <p:cNvPr id="18" name="TextBox 17"/>
          <p:cNvSpPr txBox="1"/>
          <p:nvPr/>
        </p:nvSpPr>
        <p:spPr>
          <a:xfrm>
            <a:off x="0" y="0"/>
            <a:ext cx="9144000" cy="461665"/>
          </a:xfrm>
          <a:prstGeom prst="rect">
            <a:avLst/>
          </a:prstGeom>
          <a:solidFill>
            <a:schemeClr val="tx1"/>
          </a:solidFill>
          <a:ln>
            <a:solidFill>
              <a:srgbClr val="0000FF"/>
            </a:solidFill>
          </a:ln>
        </p:spPr>
        <p:txBody>
          <a:bodyPr wrap="square" rtlCol="0">
            <a:spAutoFit/>
          </a:bodyPr>
          <a:lstStyle/>
          <a:p>
            <a:pPr algn="ctr"/>
            <a:r>
              <a:rPr lang="en-US" sz="2400" b="1" dirty="0" smtClean="0">
                <a:solidFill>
                  <a:srgbClr val="0000FF"/>
                </a:solidFill>
                <a:latin typeface="Times New Roman" pitchFamily="18" charset="0"/>
                <a:cs typeface="Times New Roman" pitchFamily="18" charset="0"/>
              </a:rPr>
              <a:t>The Skeleton System</a:t>
            </a:r>
            <a:endParaRPr lang="en-US" sz="2400" b="1" dirty="0">
              <a:solidFill>
                <a:srgbClr val="0000FF"/>
              </a:solidFill>
              <a:latin typeface="Times New Roman" pitchFamily="18" charset="0"/>
              <a:cs typeface="Times New Roman" pitchFamily="18" charset="0"/>
            </a:endParaRPr>
          </a:p>
        </p:txBody>
      </p:sp>
      <p:sp>
        <p:nvSpPr>
          <p:cNvPr id="19" name="Rectangle 18"/>
          <p:cNvSpPr/>
          <p:nvPr/>
        </p:nvSpPr>
        <p:spPr>
          <a:xfrm>
            <a:off x="8728502" y="0"/>
            <a:ext cx="415498" cy="369332"/>
          </a:xfrm>
          <a:prstGeom prst="rect">
            <a:avLst/>
          </a:prstGeom>
        </p:spPr>
        <p:txBody>
          <a:bodyPr wrap="none">
            <a:spAutoFit/>
          </a:bodyPr>
          <a:lstStyle/>
          <a:p>
            <a:fld id="{877F9B8C-32C4-43F2-99B4-FFD195B4A4EB}" type="slidenum">
              <a:rPr lang="en-US" b="1" smtClean="0">
                <a:solidFill>
                  <a:srgbClr val="0000FF"/>
                </a:solidFill>
                <a:latin typeface="Times New Roman" pitchFamily="18" charset="0"/>
                <a:cs typeface="Times New Roman" pitchFamily="18" charset="0"/>
              </a:rPr>
              <a:pPr/>
              <a:t>10</a:t>
            </a:fld>
            <a:endParaRPr lang="en-US" dirty="0">
              <a:solidFill>
                <a:srgbClr val="0000FF"/>
              </a:solidFill>
            </a:endParaRPr>
          </a:p>
        </p:txBody>
      </p:sp>
      <p:pic>
        <p:nvPicPr>
          <p:cNvPr id="20" name="Picture 2" descr="http://www.thetippingpointsblog.com/wp-content/uploads/2010/03/Jesus_cross.jpg"/>
          <p:cNvPicPr>
            <a:picLocks noChangeAspect="1" noChangeArrowheads="1"/>
          </p:cNvPicPr>
          <p:nvPr/>
        </p:nvPicPr>
        <p:blipFill>
          <a:blip r:embed="rId5" cstate="print"/>
          <a:srcRect l="32204" t="16667" r="35593" b="24243"/>
          <a:stretch>
            <a:fillRect/>
          </a:stretch>
        </p:blipFill>
        <p:spPr bwMode="auto">
          <a:xfrm>
            <a:off x="5257800" y="2971800"/>
            <a:ext cx="685800" cy="1752600"/>
          </a:xfrm>
          <a:prstGeom prst="rect">
            <a:avLst/>
          </a:prstGeom>
          <a:noFill/>
          <a:ln w="12700">
            <a:solidFill>
              <a:srgbClr val="0000FF"/>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7F9B8C-32C4-43F2-99B4-FFD195B4A4EB}" type="slidenum">
              <a:rPr lang="en-US" smtClean="0"/>
              <a:pPr/>
              <a:t>11</a:t>
            </a:fld>
            <a:endParaRPr lang="en-US" dirty="0"/>
          </a:p>
        </p:txBody>
      </p:sp>
      <p:pic>
        <p:nvPicPr>
          <p:cNvPr id="1026" name="Picture 2" descr="http://healthbase.files.wordpress.com/2007/06/anatomy-of-spine.jpg"/>
          <p:cNvPicPr>
            <a:picLocks noChangeAspect="1" noChangeArrowheads="1"/>
          </p:cNvPicPr>
          <p:nvPr/>
        </p:nvPicPr>
        <p:blipFill>
          <a:blip r:embed="rId2" cstate="print">
            <a:lum bright="10000"/>
          </a:blip>
          <a:srcRect/>
          <a:stretch>
            <a:fillRect/>
          </a:stretch>
        </p:blipFill>
        <p:spPr bwMode="auto">
          <a:xfrm>
            <a:off x="0" y="0"/>
            <a:ext cx="4572000" cy="6858000"/>
          </a:xfrm>
          <a:prstGeom prst="rect">
            <a:avLst/>
          </a:prstGeom>
          <a:noFill/>
          <a:ln w="28575">
            <a:solidFill>
              <a:srgbClr val="B48900"/>
            </a:solidFill>
          </a:ln>
        </p:spPr>
      </p:pic>
      <p:pic>
        <p:nvPicPr>
          <p:cNvPr id="1028" name="Picture 4" descr="http://www.managebackpain.com/image-files/spine_anatomy_1.jpg"/>
          <p:cNvPicPr>
            <a:picLocks noChangeAspect="1" noChangeArrowheads="1"/>
          </p:cNvPicPr>
          <p:nvPr/>
        </p:nvPicPr>
        <p:blipFill>
          <a:blip r:embed="rId3" cstate="print"/>
          <a:srcRect/>
          <a:stretch>
            <a:fillRect/>
          </a:stretch>
        </p:blipFill>
        <p:spPr bwMode="auto">
          <a:xfrm>
            <a:off x="4648200" y="0"/>
            <a:ext cx="4495800" cy="6858000"/>
          </a:xfrm>
          <a:prstGeom prst="rect">
            <a:avLst/>
          </a:prstGeom>
          <a:noFill/>
          <a:ln w="19050">
            <a:solidFill>
              <a:srgbClr val="893BC3"/>
            </a:solidFill>
          </a:ln>
        </p:spPr>
      </p:pic>
      <p:sp>
        <p:nvSpPr>
          <p:cNvPr id="5" name="Rectangle 4"/>
          <p:cNvSpPr/>
          <p:nvPr/>
        </p:nvSpPr>
        <p:spPr>
          <a:xfrm>
            <a:off x="533400" y="685800"/>
            <a:ext cx="3657600" cy="381000"/>
          </a:xfrm>
          <a:prstGeom prst="rect">
            <a:avLst/>
          </a:prstGeom>
          <a:ln w="28575">
            <a:solidFill>
              <a:srgbClr val="D09E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smtClean="0">
                <a:solidFill>
                  <a:srgbClr val="D09E00"/>
                </a:solidFill>
                <a:latin typeface="Times New Roman" pitchFamily="18" charset="0"/>
                <a:cs typeface="Times New Roman" pitchFamily="18" charset="0"/>
              </a:rPr>
              <a:t>The Serpent of Brass</a:t>
            </a:r>
            <a:endParaRPr lang="en-US" sz="2000" b="1" dirty="0">
              <a:solidFill>
                <a:srgbClr val="D09E00"/>
              </a:solidFill>
              <a:latin typeface="Times New Roman" pitchFamily="18" charset="0"/>
              <a:cs typeface="Times New Roman" pitchFamily="18" charset="0"/>
            </a:endParaRPr>
          </a:p>
        </p:txBody>
      </p:sp>
      <p:cxnSp>
        <p:nvCxnSpPr>
          <p:cNvPr id="6" name="Straight Arrow Connector 5"/>
          <p:cNvCxnSpPr/>
          <p:nvPr/>
        </p:nvCxnSpPr>
        <p:spPr>
          <a:xfrm rot="5400000">
            <a:off x="1409700" y="1638300"/>
            <a:ext cx="1600200" cy="609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Right Arrow 7"/>
          <p:cNvSpPr/>
          <p:nvPr/>
        </p:nvSpPr>
        <p:spPr>
          <a:xfrm flipH="1">
            <a:off x="7086600" y="1066800"/>
            <a:ext cx="1905000" cy="941832"/>
          </a:xfrm>
          <a:prstGeom prst="rightArrow">
            <a:avLst/>
          </a:prstGeom>
          <a:ln>
            <a:solidFill>
              <a:srgbClr val="893BC3"/>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b="1" dirty="0" smtClean="0">
                <a:solidFill>
                  <a:srgbClr val="6600CC"/>
                </a:solidFill>
                <a:latin typeface="Times New Roman" pitchFamily="18" charset="0"/>
                <a:cs typeface="Times New Roman" pitchFamily="18" charset="0"/>
              </a:rPr>
              <a:t>Remnant Sealed by </a:t>
            </a:r>
          </a:p>
          <a:p>
            <a:pPr algn="ctr"/>
            <a:r>
              <a:rPr lang="en-US" sz="1400" b="1" dirty="0" smtClean="0">
                <a:solidFill>
                  <a:srgbClr val="6600CC"/>
                </a:solidFill>
                <a:latin typeface="Times New Roman" pitchFamily="18" charset="0"/>
                <a:cs typeface="Times New Roman" pitchFamily="18" charset="0"/>
              </a:rPr>
              <a:t>7  Pillars</a:t>
            </a:r>
            <a:endParaRPr lang="en-US" sz="1400" b="1" dirty="0">
              <a:solidFill>
                <a:srgbClr val="6600CC"/>
              </a:solidFill>
              <a:latin typeface="Times New Roman" pitchFamily="18" charset="0"/>
              <a:cs typeface="Times New Roman" pitchFamily="18" charset="0"/>
            </a:endParaRPr>
          </a:p>
        </p:txBody>
      </p:sp>
      <p:sp>
        <p:nvSpPr>
          <p:cNvPr id="9" name="Rectangle 8"/>
          <p:cNvSpPr/>
          <p:nvPr/>
        </p:nvSpPr>
        <p:spPr>
          <a:xfrm>
            <a:off x="4724400" y="1676400"/>
            <a:ext cx="1371600" cy="533400"/>
          </a:xfrm>
          <a:prstGeom prst="rect">
            <a:avLst/>
          </a:prstGeom>
          <a:ln>
            <a:solidFill>
              <a:srgbClr val="6600CC"/>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solidFill>
                  <a:srgbClr val="6600CC"/>
                </a:solidFill>
                <a:latin typeface="Times New Roman" pitchFamily="18" charset="0"/>
                <a:cs typeface="Times New Roman" pitchFamily="18" charset="0"/>
              </a:rPr>
              <a:t>Hewed stone</a:t>
            </a:r>
          </a:p>
          <a:p>
            <a:pPr algn="ctr"/>
            <a:r>
              <a:rPr lang="en-US" sz="1400" b="1" dirty="0" smtClean="0">
                <a:solidFill>
                  <a:srgbClr val="6600CC"/>
                </a:solidFill>
                <a:latin typeface="Times New Roman" pitchFamily="18" charset="0"/>
                <a:cs typeface="Times New Roman" pitchFamily="18" charset="0"/>
              </a:rPr>
              <a:t>Proverb 9:1</a:t>
            </a:r>
            <a:endParaRPr lang="en-US" sz="1400" b="1" dirty="0">
              <a:solidFill>
                <a:srgbClr val="6600CC"/>
              </a:solidFill>
              <a:latin typeface="Times New Roman" pitchFamily="18" charset="0"/>
              <a:cs typeface="Times New Roman" pitchFamily="18" charset="0"/>
            </a:endParaRPr>
          </a:p>
        </p:txBody>
      </p:sp>
      <p:sp>
        <p:nvSpPr>
          <p:cNvPr id="10" name="Rectangle 9"/>
          <p:cNvSpPr/>
          <p:nvPr/>
        </p:nvSpPr>
        <p:spPr>
          <a:xfrm>
            <a:off x="7543800" y="2971800"/>
            <a:ext cx="1600200" cy="53340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solidFill>
                  <a:srgbClr val="FF0000"/>
                </a:solidFill>
                <a:latin typeface="Times New Roman" pitchFamily="18" charset="0"/>
                <a:cs typeface="Times New Roman" pitchFamily="18" charset="0"/>
              </a:rPr>
              <a:t>Costly stone</a:t>
            </a:r>
          </a:p>
          <a:p>
            <a:pPr algn="ctr"/>
            <a:r>
              <a:rPr lang="en-US" sz="1400" b="1" dirty="0" smtClean="0">
                <a:solidFill>
                  <a:srgbClr val="FF0000"/>
                </a:solidFill>
                <a:latin typeface="Times New Roman" pitchFamily="18" charset="0"/>
                <a:cs typeface="Times New Roman" pitchFamily="18" charset="0"/>
              </a:rPr>
              <a:t>Ephesians 2:20</a:t>
            </a:r>
            <a:endParaRPr lang="en-US" sz="1400" b="1" dirty="0">
              <a:solidFill>
                <a:srgbClr val="FF0000"/>
              </a:solidFill>
              <a:latin typeface="Times New Roman" pitchFamily="18" charset="0"/>
              <a:cs typeface="Times New Roman" pitchFamily="18" charset="0"/>
            </a:endParaRPr>
          </a:p>
        </p:txBody>
      </p:sp>
      <p:sp>
        <p:nvSpPr>
          <p:cNvPr id="11" name="Right Arrow 10"/>
          <p:cNvSpPr/>
          <p:nvPr/>
        </p:nvSpPr>
        <p:spPr>
          <a:xfrm>
            <a:off x="4724400" y="2667000"/>
            <a:ext cx="2057400" cy="941832"/>
          </a:xfrm>
          <a:prstGeom prst="rightArrow">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smtClean="0">
                <a:solidFill>
                  <a:srgbClr val="C00000"/>
                </a:solidFill>
                <a:latin typeface="Times New Roman" pitchFamily="18" charset="0"/>
                <a:cs typeface="Times New Roman" pitchFamily="18" charset="0"/>
              </a:rPr>
              <a:t>12 Tribes  of Israel</a:t>
            </a:r>
            <a:endParaRPr lang="en-US" sz="1600" b="1" dirty="0">
              <a:solidFill>
                <a:srgbClr val="C00000"/>
              </a:solidFill>
              <a:latin typeface="Times New Roman" pitchFamily="18" charset="0"/>
              <a:cs typeface="Times New Roman" pitchFamily="18" charset="0"/>
            </a:endParaRPr>
          </a:p>
        </p:txBody>
      </p:sp>
      <p:sp>
        <p:nvSpPr>
          <p:cNvPr id="12" name="Right Arrow 11"/>
          <p:cNvSpPr/>
          <p:nvPr/>
        </p:nvSpPr>
        <p:spPr>
          <a:xfrm flipH="1">
            <a:off x="7162800" y="3962400"/>
            <a:ext cx="1828800" cy="914400"/>
          </a:xfrm>
          <a:prstGeom prst="rightArrow">
            <a:avLst/>
          </a:prstGeom>
          <a:ln>
            <a:solidFill>
              <a:srgbClr val="0000F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b="1" dirty="0" smtClean="0">
                <a:solidFill>
                  <a:srgbClr val="0070C0"/>
                </a:solidFill>
                <a:latin typeface="Times New Roman" pitchFamily="18" charset="0"/>
                <a:cs typeface="Times New Roman" pitchFamily="18" charset="0"/>
              </a:rPr>
              <a:t>10 Prophets</a:t>
            </a:r>
          </a:p>
          <a:p>
            <a:pPr algn="ctr"/>
            <a:r>
              <a:rPr lang="en-US" sz="1400" b="1" dirty="0" smtClean="0">
                <a:solidFill>
                  <a:schemeClr val="bg2">
                    <a:lumMod val="75000"/>
                  </a:schemeClr>
                </a:solidFill>
                <a:latin typeface="Times New Roman" pitchFamily="18" charset="0"/>
                <a:cs typeface="Times New Roman" pitchFamily="18" charset="0"/>
              </a:rPr>
              <a:t>5 </a:t>
            </a:r>
            <a:r>
              <a:rPr lang="en-US" sz="1400" b="1" dirty="0" smtClean="0">
                <a:solidFill>
                  <a:srgbClr val="0000FF"/>
                </a:solidFill>
                <a:latin typeface="Times New Roman" pitchFamily="18" charset="0"/>
                <a:cs typeface="Times New Roman" pitchFamily="18" charset="0"/>
              </a:rPr>
              <a:t>L</a:t>
            </a:r>
            <a:r>
              <a:rPr lang="en-US" sz="1400" b="1" dirty="0" smtClean="0">
                <a:solidFill>
                  <a:schemeClr val="bg2">
                    <a:lumMod val="75000"/>
                  </a:schemeClr>
                </a:solidFill>
                <a:latin typeface="Times New Roman" pitchFamily="18" charset="0"/>
                <a:cs typeface="Times New Roman" pitchFamily="18" charset="0"/>
              </a:rPr>
              <a:t>+5</a:t>
            </a:r>
            <a:r>
              <a:rPr lang="en-US" sz="1400" b="1" dirty="0" smtClean="0">
                <a:solidFill>
                  <a:srgbClr val="996633"/>
                </a:solidFill>
                <a:latin typeface="Times New Roman" pitchFamily="18" charset="0"/>
                <a:cs typeface="Times New Roman" pitchFamily="18" charset="0"/>
              </a:rPr>
              <a:t>S </a:t>
            </a:r>
            <a:r>
              <a:rPr lang="en-US" sz="1400" b="1" dirty="0" smtClean="0">
                <a:solidFill>
                  <a:schemeClr val="bg2">
                    <a:lumMod val="75000"/>
                  </a:schemeClr>
                </a:solidFill>
                <a:latin typeface="Times New Roman" pitchFamily="18" charset="0"/>
                <a:cs typeface="Times New Roman" pitchFamily="18" charset="0"/>
              </a:rPr>
              <a:t> =10</a:t>
            </a:r>
            <a:endParaRPr lang="en-US" sz="1400" b="1" dirty="0">
              <a:solidFill>
                <a:schemeClr val="bg2">
                  <a:lumMod val="75000"/>
                </a:schemeClr>
              </a:solidFill>
              <a:latin typeface="Times New Roman" pitchFamily="18" charset="0"/>
              <a:cs typeface="Times New Roman" pitchFamily="18" charset="0"/>
            </a:endParaRPr>
          </a:p>
        </p:txBody>
      </p:sp>
      <p:sp>
        <p:nvSpPr>
          <p:cNvPr id="13" name="Rectangle 12"/>
          <p:cNvSpPr/>
          <p:nvPr/>
        </p:nvSpPr>
        <p:spPr>
          <a:xfrm>
            <a:off x="4648200" y="4572000"/>
            <a:ext cx="1371600" cy="533400"/>
          </a:xfrm>
          <a:prstGeom prst="rect">
            <a:avLst/>
          </a:prstGeom>
          <a:ln>
            <a:solidFill>
              <a:srgbClr val="0000FF"/>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b="1" dirty="0" smtClean="0">
                <a:solidFill>
                  <a:srgbClr val="0000FF"/>
                </a:solidFill>
                <a:latin typeface="Times New Roman" pitchFamily="18" charset="0"/>
                <a:cs typeface="Times New Roman" pitchFamily="18" charset="0"/>
              </a:rPr>
              <a:t>Great stone</a:t>
            </a:r>
          </a:p>
          <a:p>
            <a:pPr algn="ctr"/>
            <a:r>
              <a:rPr lang="en-US" sz="1400" b="1" dirty="0" smtClean="0">
                <a:solidFill>
                  <a:srgbClr val="0000FF"/>
                </a:solidFill>
                <a:latin typeface="Times New Roman" pitchFamily="18" charset="0"/>
                <a:cs typeface="Times New Roman" pitchFamily="18" charset="0"/>
              </a:rPr>
              <a:t>1 Kings 5: 17</a:t>
            </a:r>
            <a:endParaRPr lang="en-US" sz="1400" b="1" dirty="0">
              <a:solidFill>
                <a:srgbClr val="0000FF"/>
              </a:solidFill>
              <a:latin typeface="Times New Roman" pitchFamily="18" charset="0"/>
              <a:cs typeface="Times New Roman" pitchFamily="18" charset="0"/>
            </a:endParaRPr>
          </a:p>
        </p:txBody>
      </p:sp>
      <p:sp>
        <p:nvSpPr>
          <p:cNvPr id="14" name="Rectangle 13"/>
          <p:cNvSpPr/>
          <p:nvPr/>
        </p:nvSpPr>
        <p:spPr>
          <a:xfrm>
            <a:off x="1447800" y="6324600"/>
            <a:ext cx="1828800" cy="381000"/>
          </a:xfrm>
          <a:prstGeom prst="rect">
            <a:avLst/>
          </a:prstGeom>
          <a:ln w="38100">
            <a:solidFill>
              <a:srgbClr val="B489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smtClean="0">
                <a:solidFill>
                  <a:srgbClr val="B48900"/>
                </a:solidFill>
                <a:latin typeface="Times New Roman" pitchFamily="18" charset="0"/>
                <a:cs typeface="Times New Roman" pitchFamily="18" charset="0"/>
              </a:rPr>
              <a:t>4 Horns</a:t>
            </a:r>
            <a:endParaRPr lang="en-US" b="1" dirty="0">
              <a:solidFill>
                <a:srgbClr val="B48900"/>
              </a:solidFill>
              <a:latin typeface="Times New Roman" pitchFamily="18" charset="0"/>
              <a:cs typeface="Times New Roman" pitchFamily="18" charset="0"/>
            </a:endParaRPr>
          </a:p>
        </p:txBody>
      </p:sp>
      <p:sp>
        <p:nvSpPr>
          <p:cNvPr id="17" name="TextBox 16"/>
          <p:cNvSpPr txBox="1"/>
          <p:nvPr/>
        </p:nvSpPr>
        <p:spPr>
          <a:xfrm>
            <a:off x="6172200" y="304800"/>
            <a:ext cx="1371600" cy="615553"/>
          </a:xfrm>
          <a:prstGeom prst="rect">
            <a:avLst/>
          </a:prstGeom>
          <a:ln>
            <a:solidFill>
              <a:srgbClr val="66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solidFill>
                  <a:srgbClr val="0000FF"/>
                </a:solidFill>
                <a:latin typeface="Times New Roman" pitchFamily="18" charset="0"/>
                <a:cs typeface="Times New Roman" pitchFamily="18" charset="0"/>
              </a:rPr>
              <a:t>Jesus</a:t>
            </a:r>
            <a:r>
              <a:rPr lang="en-US" sz="1600" b="1" dirty="0" smtClean="0">
                <a:solidFill>
                  <a:srgbClr val="C00000"/>
                </a:solidFill>
                <a:latin typeface="Times New Roman" pitchFamily="18" charset="0"/>
                <a:cs typeface="Times New Roman" pitchFamily="18" charset="0"/>
              </a:rPr>
              <a:t> was 33</a:t>
            </a:r>
          </a:p>
          <a:p>
            <a:pPr algn="ctr"/>
            <a:r>
              <a:rPr lang="en-US" sz="1600" b="1" dirty="0" smtClean="0">
                <a:solidFill>
                  <a:srgbClr val="C00000"/>
                </a:solidFill>
                <a:latin typeface="Times New Roman" pitchFamily="18" charset="0"/>
                <a:cs typeface="Times New Roman" pitchFamily="18" charset="0"/>
              </a:rPr>
              <a:t>at His death.</a:t>
            </a:r>
            <a:endParaRPr lang="en-US" sz="1600" b="1" dirty="0">
              <a:solidFill>
                <a:srgbClr val="C00000"/>
              </a:solidFill>
              <a:latin typeface="Times New Roman" pitchFamily="18" charset="0"/>
              <a:cs typeface="Times New Roman" pitchFamily="18" charset="0"/>
            </a:endParaRPr>
          </a:p>
        </p:txBody>
      </p:sp>
      <p:sp>
        <p:nvSpPr>
          <p:cNvPr id="18" name="TextBox 17"/>
          <p:cNvSpPr txBox="1"/>
          <p:nvPr/>
        </p:nvSpPr>
        <p:spPr>
          <a:xfrm>
            <a:off x="4724400" y="5791200"/>
            <a:ext cx="2133600" cy="400110"/>
          </a:xfrm>
          <a:prstGeom prst="rect">
            <a:avLst/>
          </a:prstGeom>
          <a:solidFill>
            <a:schemeClr val="tx1"/>
          </a:solidFill>
          <a:ln w="28575">
            <a:solidFill>
              <a:srgbClr val="893BC3"/>
            </a:solidFill>
          </a:ln>
        </p:spPr>
        <p:txBody>
          <a:bodyPr wrap="square" rtlCol="0">
            <a:spAutoFit/>
          </a:bodyPr>
          <a:lstStyle/>
          <a:p>
            <a:pPr algn="ctr"/>
            <a:r>
              <a:rPr lang="en-US" sz="2000" b="1" dirty="0" smtClean="0">
                <a:solidFill>
                  <a:srgbClr val="9148C8"/>
                </a:solidFill>
                <a:latin typeface="Times New Roman" pitchFamily="18" charset="0"/>
                <a:cs typeface="Times New Roman" pitchFamily="18" charset="0"/>
              </a:rPr>
              <a:t>7+12+10+4=33</a:t>
            </a:r>
            <a:endParaRPr lang="en-US" sz="2000" b="1" dirty="0">
              <a:solidFill>
                <a:srgbClr val="9148C8"/>
              </a:solidFill>
              <a:latin typeface="Times New Roman" pitchFamily="18" charset="0"/>
              <a:cs typeface="Times New Roman" pitchFamily="18" charset="0"/>
            </a:endParaRPr>
          </a:p>
        </p:txBody>
      </p:sp>
      <p:cxnSp>
        <p:nvCxnSpPr>
          <p:cNvPr id="19" name="Straight Arrow Connector 18"/>
          <p:cNvCxnSpPr/>
          <p:nvPr/>
        </p:nvCxnSpPr>
        <p:spPr>
          <a:xfrm rot="16200000" flipH="1">
            <a:off x="1905000" y="6096000"/>
            <a:ext cx="304800" cy="304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5841" name="Rectangle 1"/>
          <p:cNvSpPr>
            <a:spLocks noChangeArrowheads="1"/>
          </p:cNvSpPr>
          <p:nvPr/>
        </p:nvSpPr>
        <p:spPr bwMode="auto">
          <a:xfrm>
            <a:off x="4648200" y="6288614"/>
            <a:ext cx="4495800" cy="584775"/>
          </a:xfrm>
          <a:prstGeom prst="rect">
            <a:avLst/>
          </a:prstGeom>
          <a:solidFill>
            <a:schemeClr val="tx1"/>
          </a:solidFill>
          <a:ln w="9525">
            <a:solidFill>
              <a:srgbClr val="9148C8"/>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9148C8"/>
                </a:solidFill>
                <a:effectLst/>
                <a:latin typeface="Times New Roman" pitchFamily="18" charset="0"/>
                <a:ea typeface="Calibri" pitchFamily="34" charset="0"/>
                <a:cs typeface="Times New Roman" pitchFamily="18" charset="0"/>
              </a:rPr>
              <a:t>7</a:t>
            </a:r>
            <a:r>
              <a:rPr kumimoji="0" lang="en-US" sz="16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=His Perfection                 </a:t>
            </a:r>
            <a:r>
              <a:rPr kumimoji="0" lang="en-US"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1600" b="1" i="0" u="none" strike="noStrike" cap="none" normalizeH="0" baseline="0" dirty="0" smtClean="0">
                <a:ln>
                  <a:noFill/>
                </a:ln>
                <a:solidFill>
                  <a:srgbClr val="9148C8"/>
                </a:solidFill>
                <a:effectLst/>
                <a:latin typeface="Times New Roman" pitchFamily="18" charset="0"/>
                <a:ea typeface="Calibri" pitchFamily="34" charset="0"/>
                <a:cs typeface="Times New Roman" pitchFamily="18" charset="0"/>
              </a:rPr>
              <a:t>12</a:t>
            </a:r>
            <a:r>
              <a:rPr kumimoji="0" lang="en-US" sz="1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His Humanity</a:t>
            </a:r>
            <a:r>
              <a:rPr kumimoji="0" lang="en-US"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9148C8"/>
                </a:solidFill>
                <a:effectLst/>
                <a:latin typeface="Times New Roman" pitchFamily="18" charset="0"/>
                <a:ea typeface="Calibri" pitchFamily="34" charset="0"/>
                <a:cs typeface="Times New Roman" pitchFamily="18" charset="0"/>
              </a:rPr>
              <a:t>10</a:t>
            </a:r>
            <a:r>
              <a:rPr kumimoji="0" lang="en-US" sz="16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 His Righteousness           </a:t>
            </a:r>
            <a:r>
              <a:rPr kumimoji="0" lang="en-US"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1600" b="1" i="0" u="none" strike="noStrike" cap="none" normalizeH="0" baseline="0" dirty="0" smtClean="0">
                <a:ln>
                  <a:noFill/>
                </a:ln>
                <a:solidFill>
                  <a:srgbClr val="9148C8"/>
                </a:solidFill>
                <a:effectLst/>
                <a:latin typeface="Times New Roman" pitchFamily="18" charset="0"/>
                <a:ea typeface="Calibri" pitchFamily="34" charset="0"/>
                <a:cs typeface="Times New Roman" pitchFamily="18" charset="0"/>
              </a:rPr>
              <a:t>4</a:t>
            </a:r>
            <a:r>
              <a:rPr kumimoji="0" lang="en-US" sz="16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His Divinity</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19"/>
          <p:cNvSpPr/>
          <p:nvPr/>
        </p:nvSpPr>
        <p:spPr>
          <a:xfrm>
            <a:off x="8728502" y="0"/>
            <a:ext cx="415498" cy="369332"/>
          </a:xfrm>
          <a:prstGeom prst="rect">
            <a:avLst/>
          </a:prstGeom>
        </p:spPr>
        <p:txBody>
          <a:bodyPr wrap="none">
            <a:spAutoFit/>
          </a:bodyPr>
          <a:lstStyle/>
          <a:p>
            <a:fld id="{877F9B8C-32C4-43F2-99B4-FFD195B4A4EB}" type="slidenum">
              <a:rPr lang="en-US" b="1" smtClean="0">
                <a:solidFill>
                  <a:srgbClr val="0000FF"/>
                </a:solidFill>
                <a:latin typeface="Times New Roman" pitchFamily="18" charset="0"/>
                <a:cs typeface="Times New Roman" pitchFamily="18" charset="0"/>
              </a:rPr>
              <a:pPr/>
              <a:t>11</a:t>
            </a:fld>
            <a:endParaRPr lang="en-US" dirty="0">
              <a:solidFill>
                <a:srgbClr val="0000FF"/>
              </a:solidFill>
            </a:endParaRPr>
          </a:p>
        </p:txBody>
      </p:sp>
      <p:pic>
        <p:nvPicPr>
          <p:cNvPr id="18434" name="Picture 2" descr="Look and Live"/>
          <p:cNvPicPr>
            <a:picLocks noChangeAspect="1" noChangeArrowheads="1"/>
          </p:cNvPicPr>
          <p:nvPr/>
        </p:nvPicPr>
        <p:blipFill>
          <a:blip r:embed="rId4" cstate="print"/>
          <a:srcRect r="40741"/>
          <a:stretch>
            <a:fillRect/>
          </a:stretch>
        </p:blipFill>
        <p:spPr bwMode="auto">
          <a:xfrm>
            <a:off x="1905000" y="2971800"/>
            <a:ext cx="1066799" cy="1495426"/>
          </a:xfrm>
          <a:prstGeom prst="rect">
            <a:avLst/>
          </a:prstGeom>
          <a:noFill/>
          <a:ln w="28575">
            <a:solidFill>
              <a:srgbClr val="996633"/>
            </a:solidFill>
          </a:ln>
        </p:spPr>
      </p:pic>
      <p:pic>
        <p:nvPicPr>
          <p:cNvPr id="18436" name="Picture 4" descr="And as Moses lifted up the serpent in the wilderness, even so must ..."/>
          <p:cNvPicPr>
            <a:picLocks noChangeAspect="1" noChangeArrowheads="1"/>
          </p:cNvPicPr>
          <p:nvPr/>
        </p:nvPicPr>
        <p:blipFill>
          <a:blip r:embed="rId5" cstate="print"/>
          <a:srcRect l="5000" t="4762" r="5000" b="9524"/>
          <a:stretch>
            <a:fillRect/>
          </a:stretch>
        </p:blipFill>
        <p:spPr bwMode="auto">
          <a:xfrm>
            <a:off x="7772400" y="0"/>
            <a:ext cx="990600" cy="1143000"/>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7F9B8C-32C4-43F2-99B4-FFD195B4A4EB}" type="slidenum">
              <a:rPr lang="en-US" smtClean="0"/>
              <a:pPr/>
              <a:t>12</a:t>
            </a:fld>
            <a:endParaRPr lang="en-US" dirty="0"/>
          </a:p>
        </p:txBody>
      </p:sp>
      <p:pic>
        <p:nvPicPr>
          <p:cNvPr id="44033" name="Picture 1" descr="http://classconnection.s3.amazonaws.com/815/flashcards/80815/jpg/ribs_true_and_false1316050076792.jpg"/>
          <p:cNvPicPr>
            <a:picLocks noChangeAspect="1" noChangeArrowheads="1"/>
          </p:cNvPicPr>
          <p:nvPr/>
        </p:nvPicPr>
        <p:blipFill>
          <a:blip r:embed="rId2" cstate="print">
            <a:lum bright="20000"/>
          </a:blip>
          <a:srcRect/>
          <a:stretch>
            <a:fillRect/>
          </a:stretch>
        </p:blipFill>
        <p:spPr bwMode="auto">
          <a:xfrm>
            <a:off x="0" y="0"/>
            <a:ext cx="9144000" cy="6858000"/>
          </a:xfrm>
          <a:prstGeom prst="rect">
            <a:avLst/>
          </a:prstGeom>
          <a:noFill/>
          <a:ln w="28575">
            <a:solidFill>
              <a:srgbClr val="0000FF"/>
            </a:solidFill>
          </a:ln>
        </p:spPr>
      </p:pic>
      <p:sp>
        <p:nvSpPr>
          <p:cNvPr id="5" name="Rectangle 4"/>
          <p:cNvSpPr/>
          <p:nvPr/>
        </p:nvSpPr>
        <p:spPr>
          <a:xfrm>
            <a:off x="0" y="4419600"/>
            <a:ext cx="2438400" cy="1600200"/>
          </a:xfrm>
          <a:prstGeom prst="rect">
            <a:avLst/>
          </a:prstGeom>
          <a:solidFill>
            <a:schemeClr val="tx1"/>
          </a:solidFill>
          <a:ln>
            <a:solidFill>
              <a:srgbClr val="CC33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solidFill>
                  <a:srgbClr val="CC3300"/>
                </a:solidFill>
                <a:latin typeface="Times New Roman" pitchFamily="18" charset="0"/>
                <a:cs typeface="Times New Roman" pitchFamily="18" charset="0"/>
              </a:rPr>
              <a:t>The  2  floating Ribs= The Two</a:t>
            </a:r>
          </a:p>
          <a:p>
            <a:pPr algn="ctr"/>
            <a:r>
              <a:rPr lang="en-US" b="1" dirty="0" smtClean="0">
                <a:solidFill>
                  <a:srgbClr val="CC3300"/>
                </a:solidFill>
                <a:latin typeface="Times New Roman" pitchFamily="18" charset="0"/>
                <a:cs typeface="Times New Roman" pitchFamily="18" charset="0"/>
              </a:rPr>
              <a:t>Greatest Commandments</a:t>
            </a:r>
            <a:endParaRPr lang="en-US" b="1" dirty="0">
              <a:solidFill>
                <a:srgbClr val="CC3300"/>
              </a:solidFill>
              <a:latin typeface="Times New Roman" pitchFamily="18" charset="0"/>
              <a:cs typeface="Times New Roman" pitchFamily="18" charset="0"/>
            </a:endParaRPr>
          </a:p>
        </p:txBody>
      </p:sp>
      <p:sp>
        <p:nvSpPr>
          <p:cNvPr id="6" name="Rectangle 5"/>
          <p:cNvSpPr/>
          <p:nvPr/>
        </p:nvSpPr>
        <p:spPr>
          <a:xfrm>
            <a:off x="0" y="2286000"/>
            <a:ext cx="2438400" cy="1752600"/>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solidFill>
                  <a:srgbClr val="0000FF"/>
                </a:solidFill>
                <a:latin typeface="Times New Roman" pitchFamily="18" charset="0"/>
                <a:cs typeface="Times New Roman" pitchFamily="18" charset="0"/>
              </a:rPr>
              <a:t>The 10 Ribs =</a:t>
            </a:r>
          </a:p>
          <a:p>
            <a:pPr algn="ctr"/>
            <a:r>
              <a:rPr lang="en-US" sz="2000" b="1" dirty="0" smtClean="0">
                <a:solidFill>
                  <a:srgbClr val="0000FF"/>
                </a:solidFill>
                <a:latin typeface="Times New Roman" pitchFamily="18" charset="0"/>
                <a:cs typeface="Times New Roman" pitchFamily="18" charset="0"/>
              </a:rPr>
              <a:t>The Ten Commandments</a:t>
            </a:r>
            <a:endParaRPr lang="en-US" sz="2000" b="1" dirty="0">
              <a:solidFill>
                <a:schemeClr val="bg1"/>
              </a:solidFill>
              <a:latin typeface="Times New Roman" pitchFamily="18" charset="0"/>
              <a:cs typeface="Times New Roman" pitchFamily="18" charset="0"/>
            </a:endParaRPr>
          </a:p>
        </p:txBody>
      </p:sp>
      <p:sp>
        <p:nvSpPr>
          <p:cNvPr id="7" name="Rectangle 6"/>
          <p:cNvSpPr/>
          <p:nvPr/>
        </p:nvSpPr>
        <p:spPr>
          <a:xfrm>
            <a:off x="6553200" y="2362200"/>
            <a:ext cx="2209800" cy="1200329"/>
          </a:xfrm>
          <a:prstGeom prst="rect">
            <a:avLst/>
          </a:prstGeom>
          <a:solidFill>
            <a:schemeClr val="tx1"/>
          </a:solidFill>
          <a:ln w="28575">
            <a:solidFill>
              <a:srgbClr val="0000FF"/>
            </a:solidFill>
          </a:ln>
        </p:spPr>
        <p:txBody>
          <a:bodyPr wrap="square">
            <a:spAutoFit/>
          </a:bodyPr>
          <a:lstStyle/>
          <a:p>
            <a:pPr algn="ctr"/>
            <a:r>
              <a:rPr lang="en-US" b="1" dirty="0" smtClean="0">
                <a:solidFill>
                  <a:srgbClr val="0000FF"/>
                </a:solidFill>
                <a:latin typeface="Times New Roman" pitchFamily="18" charset="0"/>
                <a:cs typeface="Times New Roman" pitchFamily="18" charset="0"/>
              </a:rPr>
              <a:t>Colossians2:9</a:t>
            </a:r>
          </a:p>
          <a:p>
            <a:pPr algn="ctr"/>
            <a:r>
              <a:rPr lang="en-US" b="1" dirty="0" smtClean="0">
                <a:solidFill>
                  <a:srgbClr val="0000FF"/>
                </a:solidFill>
                <a:latin typeface="Times New Roman" pitchFamily="18" charset="0"/>
                <a:cs typeface="Times New Roman" pitchFamily="18" charset="0"/>
              </a:rPr>
              <a:t>For in him dwelleth all the fulness of the Godhead bodily</a:t>
            </a:r>
            <a:r>
              <a:rPr lang="en-US" dirty="0" smtClean="0"/>
              <a:t>.</a:t>
            </a:r>
            <a:endParaRPr lang="en-US" dirty="0"/>
          </a:p>
        </p:txBody>
      </p:sp>
      <p:sp>
        <p:nvSpPr>
          <p:cNvPr id="9" name="Rectangle 8"/>
          <p:cNvSpPr/>
          <p:nvPr/>
        </p:nvSpPr>
        <p:spPr>
          <a:xfrm>
            <a:off x="8728502" y="0"/>
            <a:ext cx="415498" cy="369332"/>
          </a:xfrm>
          <a:prstGeom prst="rect">
            <a:avLst/>
          </a:prstGeom>
        </p:spPr>
        <p:txBody>
          <a:bodyPr wrap="none">
            <a:spAutoFit/>
          </a:bodyPr>
          <a:lstStyle/>
          <a:p>
            <a:fld id="{877F9B8C-32C4-43F2-99B4-FFD195B4A4EB}" type="slidenum">
              <a:rPr lang="en-US" b="1" smtClean="0">
                <a:solidFill>
                  <a:srgbClr val="0000FF"/>
                </a:solidFill>
                <a:latin typeface="Times New Roman" pitchFamily="18" charset="0"/>
                <a:cs typeface="Times New Roman" pitchFamily="18" charset="0"/>
              </a:rPr>
              <a:pPr/>
              <a:t>12</a:t>
            </a:fld>
            <a:endParaRPr lang="en-US" dirty="0">
              <a:solidFill>
                <a:srgbClr val="0000FF"/>
              </a:solidFill>
            </a:endParaRPr>
          </a:p>
        </p:txBody>
      </p:sp>
      <p:sp>
        <p:nvSpPr>
          <p:cNvPr id="10" name="Rectangle 9"/>
          <p:cNvSpPr/>
          <p:nvPr/>
        </p:nvSpPr>
        <p:spPr>
          <a:xfrm>
            <a:off x="0" y="0"/>
            <a:ext cx="2438400" cy="1477328"/>
          </a:xfrm>
          <a:prstGeom prst="rect">
            <a:avLst/>
          </a:prstGeom>
          <a:solidFill>
            <a:schemeClr val="tx1"/>
          </a:solidFill>
          <a:ln w="28575">
            <a:solidFill>
              <a:srgbClr val="0000FF"/>
            </a:solidFill>
          </a:ln>
        </p:spPr>
        <p:txBody>
          <a:bodyPr wrap="square">
            <a:spAutoFit/>
          </a:bodyPr>
          <a:lstStyle/>
          <a:p>
            <a:pPr algn="ctr"/>
            <a:r>
              <a:rPr lang="en-US" dirty="0" smtClean="0"/>
              <a:t> </a:t>
            </a:r>
            <a:r>
              <a:rPr lang="en-US" b="1" dirty="0" smtClean="0">
                <a:solidFill>
                  <a:srgbClr val="0000FF"/>
                </a:solidFill>
                <a:latin typeface="Times New Roman" pitchFamily="18" charset="0"/>
                <a:cs typeface="Times New Roman" pitchFamily="18" charset="0"/>
              </a:rPr>
              <a:t>Think not that I am come to destroy the law, or the prophets: I am not come to destroy, but to fulfil. </a:t>
            </a:r>
            <a:endParaRPr lang="en-US" b="1" dirty="0">
              <a:solidFill>
                <a:srgbClr val="0000FF"/>
              </a:solidFill>
              <a:latin typeface="Times New Roman" pitchFamily="18" charset="0"/>
              <a:cs typeface="Times New Roman" pitchFamily="18" charset="0"/>
            </a:endParaRPr>
          </a:p>
        </p:txBody>
      </p:sp>
      <p:sp>
        <p:nvSpPr>
          <p:cNvPr id="11" name="TextBox 10"/>
          <p:cNvSpPr txBox="1"/>
          <p:nvPr/>
        </p:nvSpPr>
        <p:spPr>
          <a:xfrm>
            <a:off x="0" y="1447800"/>
            <a:ext cx="2438400" cy="338554"/>
          </a:xfrm>
          <a:prstGeom prst="rect">
            <a:avLst/>
          </a:prstGeom>
          <a:ln>
            <a:solidFill>
              <a:srgbClr val="0000FF"/>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600" b="1" dirty="0" smtClean="0">
                <a:solidFill>
                  <a:srgbClr val="0000FF"/>
                </a:solidFill>
              </a:rPr>
              <a:t>Matthew  5:17</a:t>
            </a:r>
            <a:endParaRPr lang="en-US" sz="1600" b="1" dirty="0">
              <a:solidFill>
                <a:srgbClr val="0000FF"/>
              </a:solidFill>
            </a:endParaRPr>
          </a:p>
        </p:txBody>
      </p:sp>
      <p:sp>
        <p:nvSpPr>
          <p:cNvPr id="12" name="TextBox 11"/>
          <p:cNvSpPr txBox="1"/>
          <p:nvPr/>
        </p:nvSpPr>
        <p:spPr>
          <a:xfrm>
            <a:off x="3581400" y="6488668"/>
            <a:ext cx="2018501" cy="369332"/>
          </a:xfrm>
          <a:prstGeom prst="rect">
            <a:avLst/>
          </a:prstGeom>
          <a:noFill/>
          <a:ln>
            <a:solidFill>
              <a:srgbClr val="0000FF"/>
            </a:solidFill>
          </a:ln>
        </p:spPr>
        <p:txBody>
          <a:bodyPr wrap="none" rtlCol="0">
            <a:spAutoFit/>
          </a:bodyPr>
          <a:lstStyle/>
          <a:p>
            <a:r>
              <a:rPr lang="en-US" b="1" dirty="0" smtClean="0">
                <a:solidFill>
                  <a:srgbClr val="0000FF"/>
                </a:solidFill>
                <a:latin typeface="Times New Roman" pitchFamily="18" charset="0"/>
                <a:cs typeface="Times New Roman" pitchFamily="18" charset="0"/>
              </a:rPr>
              <a:t>Matthew 22:36-40</a:t>
            </a:r>
            <a:endParaRPr lang="en-US" b="1" dirty="0">
              <a:solidFill>
                <a:srgbClr val="0000FF"/>
              </a:solidFill>
              <a:latin typeface="Times New Roman" pitchFamily="18" charset="0"/>
              <a:cs typeface="Times New Roman" pitchFamily="18" charset="0"/>
            </a:endParaRPr>
          </a:p>
        </p:txBody>
      </p:sp>
      <p:sp>
        <p:nvSpPr>
          <p:cNvPr id="13" name="Rectangle 12"/>
          <p:cNvSpPr/>
          <p:nvPr/>
        </p:nvSpPr>
        <p:spPr>
          <a:xfrm>
            <a:off x="6705600" y="5257800"/>
            <a:ext cx="2209800" cy="1569660"/>
          </a:xfrm>
          <a:prstGeom prst="rect">
            <a:avLst/>
          </a:prstGeom>
          <a:ln w="28575">
            <a:solidFill>
              <a:srgbClr val="0000FF"/>
            </a:solidFill>
          </a:ln>
        </p:spPr>
        <p:txBody>
          <a:bodyPr wrap="square">
            <a:spAutoFit/>
          </a:bodyPr>
          <a:lstStyle/>
          <a:p>
            <a:pPr algn="ctr"/>
            <a:r>
              <a:rPr lang="en-US" sz="1600" b="1" dirty="0" smtClean="0">
                <a:solidFill>
                  <a:srgbClr val="0000FF"/>
                </a:solidFill>
                <a:latin typeface="Times New Roman" pitchFamily="18" charset="0"/>
                <a:cs typeface="Times New Roman" pitchFamily="18" charset="0"/>
              </a:rPr>
              <a:t>2 Samuels 22:47</a:t>
            </a:r>
          </a:p>
          <a:p>
            <a:pPr algn="ctr"/>
            <a:r>
              <a:rPr lang="en-US" sz="1600" b="1" dirty="0" smtClean="0">
                <a:solidFill>
                  <a:srgbClr val="0000FF"/>
                </a:solidFill>
                <a:latin typeface="Times New Roman" pitchFamily="18" charset="0"/>
                <a:cs typeface="Times New Roman" pitchFamily="18" charset="0"/>
              </a:rPr>
              <a:t>The LORD liveth; and blessed [be] my rock; and exalted be the God of the rock of my salvation. </a:t>
            </a:r>
            <a:endParaRPr lang="en-US" sz="1600" b="1" dirty="0">
              <a:solidFill>
                <a:srgbClr val="0000FF"/>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ts2.mm.bing.net/images/thumbnail.aspx?q=4905763692020249&amp;id=d059de749e6780e77f37f5fda7d84ea5"/>
          <p:cNvPicPr>
            <a:picLocks noChangeAspect="1" noChangeArrowheads="1"/>
          </p:cNvPicPr>
          <p:nvPr/>
        </p:nvPicPr>
        <p:blipFill>
          <a:blip r:embed="rId2" cstate="print">
            <a:lum bright="10000"/>
          </a:blip>
          <a:srcRect/>
          <a:stretch>
            <a:fillRect/>
          </a:stretch>
        </p:blipFill>
        <p:spPr bwMode="auto">
          <a:xfrm>
            <a:off x="0" y="0"/>
            <a:ext cx="4572000" cy="4267200"/>
          </a:xfrm>
          <a:prstGeom prst="rect">
            <a:avLst/>
          </a:prstGeom>
          <a:ln w="28575">
            <a:solidFill>
              <a:srgbClr val="0000FF"/>
            </a:solidFill>
          </a:ln>
        </p:spPr>
        <p:style>
          <a:lnRef idx="2">
            <a:schemeClr val="accent3"/>
          </a:lnRef>
          <a:fillRef idx="1">
            <a:schemeClr val="lt1"/>
          </a:fillRef>
          <a:effectRef idx="0">
            <a:schemeClr val="accent3"/>
          </a:effectRef>
          <a:fontRef idx="minor">
            <a:schemeClr val="dk1"/>
          </a:fontRef>
        </p:style>
      </p:pic>
      <p:pic>
        <p:nvPicPr>
          <p:cNvPr id="5" name="Picture 2" descr="http://ts1.mm.bing.net/images/thumbnail.aspx?q=4725787386776580&amp;id=bd3b0526afab12bc676f4fe21f605be0"/>
          <p:cNvPicPr>
            <a:picLocks noChangeAspect="1" noChangeArrowheads="1"/>
          </p:cNvPicPr>
          <p:nvPr/>
        </p:nvPicPr>
        <p:blipFill>
          <a:blip r:embed="rId3" cstate="print"/>
          <a:srcRect b="8919"/>
          <a:stretch>
            <a:fillRect/>
          </a:stretch>
        </p:blipFill>
        <p:spPr bwMode="auto">
          <a:xfrm>
            <a:off x="0" y="4267200"/>
            <a:ext cx="4572000" cy="2590800"/>
          </a:xfrm>
          <a:prstGeom prst="rect">
            <a:avLst/>
          </a:prstGeom>
          <a:ln>
            <a:solidFill>
              <a:srgbClr val="0000FF"/>
            </a:solidFill>
          </a:ln>
        </p:spPr>
        <p:style>
          <a:lnRef idx="2">
            <a:schemeClr val="accent3"/>
          </a:lnRef>
          <a:fillRef idx="1">
            <a:schemeClr val="lt1"/>
          </a:fillRef>
          <a:effectRef idx="0">
            <a:schemeClr val="accent3"/>
          </a:effectRef>
          <a:fontRef idx="minor">
            <a:schemeClr val="dk1"/>
          </a:fontRef>
        </p:style>
      </p:pic>
      <p:sp>
        <p:nvSpPr>
          <p:cNvPr id="7" name="TextBox 6"/>
          <p:cNvSpPr txBox="1"/>
          <p:nvPr/>
        </p:nvSpPr>
        <p:spPr>
          <a:xfrm>
            <a:off x="2209800" y="2895600"/>
            <a:ext cx="2209800" cy="400110"/>
          </a:xfrm>
          <a:prstGeom prst="rect">
            <a:avLst/>
          </a:prstGeom>
          <a:ln>
            <a:solidFill>
              <a:srgbClr val="0000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b="1" i="1" dirty="0" smtClean="0">
                <a:solidFill>
                  <a:srgbClr val="002060"/>
                </a:solidFill>
              </a:rPr>
              <a:t> </a:t>
            </a:r>
            <a:r>
              <a:rPr lang="en-US" sz="2000" b="1" dirty="0" smtClean="0">
                <a:solidFill>
                  <a:srgbClr val="0000FF"/>
                </a:solidFill>
                <a:latin typeface="Times New Roman" pitchFamily="18" charset="0"/>
                <a:cs typeface="Times New Roman" pitchFamily="18" charset="0"/>
              </a:rPr>
              <a:t>The Rib = A Man</a:t>
            </a:r>
            <a:endParaRPr lang="en-US" sz="2000" b="1" dirty="0">
              <a:solidFill>
                <a:srgbClr val="0000FF"/>
              </a:solidFill>
              <a:latin typeface="Times New Roman" pitchFamily="18" charset="0"/>
              <a:cs typeface="Times New Roman" pitchFamily="18" charset="0"/>
            </a:endParaRPr>
          </a:p>
        </p:txBody>
      </p:sp>
      <p:sp>
        <p:nvSpPr>
          <p:cNvPr id="1025" name="AutoShape 1" descr="http://www.edoctoronline.com/media/19/photos_C85D0E2E-C246-400D-814C-272B3998BA64.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26" name="AutoShape 2" descr="http://www.edoctoronline.com/media/19/photos_C85D0E2E-C246-400D-814C-272B3998BA64.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27" name="AutoShape 3" descr="http://www.edoctoronline.com/media/19/photos_C85D0E2E-C246-400D-814C-272B3998BA64.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28" name="AutoShape 4" descr="http://www.edoctoronline.com/media/19/photos_C85D0E2E-C246-400D-814C-272B3998BA64.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30" name="Picture 6" descr="http://ts4.mm.bing.net/th?id=H.4727493091656643&amp;pid=15.1"/>
          <p:cNvPicPr>
            <a:picLocks noChangeAspect="1" noChangeArrowheads="1"/>
          </p:cNvPicPr>
          <p:nvPr/>
        </p:nvPicPr>
        <p:blipFill>
          <a:blip r:embed="rId4" cstate="print">
            <a:lum bright="10000" contrast="10000"/>
          </a:blip>
          <a:srcRect/>
          <a:stretch>
            <a:fillRect/>
          </a:stretch>
        </p:blipFill>
        <p:spPr bwMode="auto">
          <a:xfrm>
            <a:off x="4572000" y="0"/>
            <a:ext cx="4572000" cy="4267200"/>
          </a:xfrm>
          <a:prstGeom prst="rect">
            <a:avLst/>
          </a:prstGeom>
          <a:noFill/>
          <a:ln w="28575">
            <a:solidFill>
              <a:srgbClr val="0000FF"/>
            </a:solidFill>
          </a:ln>
        </p:spPr>
      </p:pic>
      <p:cxnSp>
        <p:nvCxnSpPr>
          <p:cNvPr id="20" name="Straight Arrow Connector 19"/>
          <p:cNvCxnSpPr/>
          <p:nvPr/>
        </p:nvCxnSpPr>
        <p:spPr>
          <a:xfrm rot="5400000">
            <a:off x="7124700" y="419100"/>
            <a:ext cx="457200" cy="76200"/>
          </a:xfrm>
          <a:prstGeom prst="straightConnector1">
            <a:avLst/>
          </a:prstGeom>
          <a:ln>
            <a:solidFill>
              <a:srgbClr val="0000FF"/>
            </a:solidFill>
            <a:tailEnd type="arrow"/>
          </a:ln>
        </p:spPr>
        <p:style>
          <a:lnRef idx="1">
            <a:schemeClr val="accent2"/>
          </a:lnRef>
          <a:fillRef idx="0">
            <a:schemeClr val="accent2"/>
          </a:fillRef>
          <a:effectRef idx="0">
            <a:schemeClr val="accent2"/>
          </a:effectRef>
          <a:fontRef idx="minor">
            <a:schemeClr val="tx1"/>
          </a:fontRef>
        </p:style>
      </p:cxnSp>
      <p:sp>
        <p:nvSpPr>
          <p:cNvPr id="21" name="TextBox 20"/>
          <p:cNvSpPr txBox="1"/>
          <p:nvPr/>
        </p:nvSpPr>
        <p:spPr>
          <a:xfrm>
            <a:off x="4572000" y="3200400"/>
            <a:ext cx="3276600" cy="338554"/>
          </a:xfrm>
          <a:prstGeom prst="rect">
            <a:avLst/>
          </a:prstGeom>
          <a:ln>
            <a:solidFill>
              <a:srgbClr val="0000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600" b="1" dirty="0" smtClean="0">
                <a:solidFill>
                  <a:srgbClr val="0000FF"/>
                </a:solidFill>
                <a:latin typeface="Times New Roman" pitchFamily="18" charset="0"/>
                <a:cs typeface="Times New Roman" pitchFamily="18" charset="0"/>
              </a:rPr>
              <a:t>They have Veins , Arteries, Nerves</a:t>
            </a:r>
            <a:endParaRPr lang="en-US" sz="1600" b="1" dirty="0">
              <a:solidFill>
                <a:srgbClr val="0000FF"/>
              </a:solidFill>
              <a:latin typeface="Times New Roman" pitchFamily="18" charset="0"/>
              <a:cs typeface="Times New Roman" pitchFamily="18" charset="0"/>
            </a:endParaRPr>
          </a:p>
        </p:txBody>
      </p:sp>
      <p:cxnSp>
        <p:nvCxnSpPr>
          <p:cNvPr id="22" name="Straight Arrow Connector 21"/>
          <p:cNvCxnSpPr/>
          <p:nvPr/>
        </p:nvCxnSpPr>
        <p:spPr>
          <a:xfrm rot="16200000" flipH="1">
            <a:off x="5867400" y="2514600"/>
            <a:ext cx="609600" cy="457200"/>
          </a:xfrm>
          <a:prstGeom prst="straightConnector1">
            <a:avLst/>
          </a:prstGeom>
          <a:ln>
            <a:solidFill>
              <a:srgbClr val="0000FF"/>
            </a:solidFill>
            <a:tailEnd type="arrow"/>
          </a:ln>
        </p:spPr>
        <p:style>
          <a:lnRef idx="1">
            <a:schemeClr val="accent6"/>
          </a:lnRef>
          <a:fillRef idx="0">
            <a:schemeClr val="accent6"/>
          </a:fillRef>
          <a:effectRef idx="0">
            <a:schemeClr val="accent6"/>
          </a:effectRef>
          <a:fontRef idx="minor">
            <a:schemeClr val="tx1"/>
          </a:fontRef>
        </p:style>
      </p:cxnSp>
      <p:sp>
        <p:nvSpPr>
          <p:cNvPr id="15" name="Rectangle 14"/>
          <p:cNvSpPr/>
          <p:nvPr/>
        </p:nvSpPr>
        <p:spPr>
          <a:xfrm>
            <a:off x="4572000" y="4267200"/>
            <a:ext cx="4572000" cy="2569934"/>
          </a:xfrm>
          <a:prstGeom prst="rect">
            <a:avLst/>
          </a:prstGeom>
          <a:ln w="28575">
            <a:solidFill>
              <a:srgbClr val="0000FF"/>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endParaRPr lang="en-US" sz="900" b="1" dirty="0" smtClean="0">
              <a:solidFill>
                <a:srgbClr val="0000FF"/>
              </a:solidFill>
              <a:latin typeface="Times New Roman" pitchFamily="18" charset="0"/>
              <a:cs typeface="Times New Roman" pitchFamily="18" charset="0"/>
            </a:endParaRPr>
          </a:p>
          <a:p>
            <a:pPr algn="ct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Ribs</a:t>
            </a:r>
          </a:p>
          <a:p>
            <a:pPr algn="ct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They are the frame-work of that part of the human trunk termed the chest, in which the lungs and heart are deposited for safe keeping. </a:t>
            </a:r>
          </a:p>
          <a:p>
            <a:pPr algn="ct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{1868 John Norton Loughborough,</a:t>
            </a:r>
          </a:p>
          <a:p>
            <a:pPr algn="ct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Hand Book of Health 36.7} </a:t>
            </a:r>
          </a:p>
          <a:p>
            <a:pPr algn="ctr"/>
            <a:endParaRPr lang="en-US" sz="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6" name="Rectangle 25"/>
          <p:cNvSpPr/>
          <p:nvPr/>
        </p:nvSpPr>
        <p:spPr>
          <a:xfrm>
            <a:off x="8843918" y="0"/>
            <a:ext cx="300082" cy="369332"/>
          </a:xfrm>
          <a:prstGeom prst="rect">
            <a:avLst/>
          </a:prstGeom>
        </p:spPr>
        <p:txBody>
          <a:bodyPr wrap="none">
            <a:spAutoFit/>
          </a:bodyPr>
          <a:lstStyle/>
          <a:p>
            <a:pPr algn="r"/>
            <a:fld id="{877F9B8C-32C4-43F2-99B4-FFD195B4A4EB}" type="slidenum">
              <a:rPr lang="en-US" b="1" smtClean="0">
                <a:solidFill>
                  <a:srgbClr val="0000FF"/>
                </a:solidFill>
                <a:latin typeface="Times New Roman" pitchFamily="18" charset="0"/>
                <a:cs typeface="Times New Roman" pitchFamily="18" charset="0"/>
              </a:rPr>
              <a:pPr algn="r"/>
              <a:t>13</a:t>
            </a:fld>
            <a:endParaRPr lang="en-US" dirty="0">
              <a:solidFill>
                <a:srgbClr val="0000FF"/>
              </a:solidFill>
            </a:endParaRPr>
          </a:p>
        </p:txBody>
      </p:sp>
      <p:sp>
        <p:nvSpPr>
          <p:cNvPr id="16" name="TextBox 15"/>
          <p:cNvSpPr txBox="1"/>
          <p:nvPr/>
        </p:nvSpPr>
        <p:spPr>
          <a:xfrm>
            <a:off x="0" y="4191000"/>
            <a:ext cx="1939634"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There are 24 Ribs</a:t>
            </a:r>
          </a:p>
        </p:txBody>
      </p:sp>
      <p:sp>
        <p:nvSpPr>
          <p:cNvPr id="17" name="Rectangle 16"/>
          <p:cNvSpPr/>
          <p:nvPr/>
        </p:nvSpPr>
        <p:spPr>
          <a:xfrm>
            <a:off x="0" y="6211669"/>
            <a:ext cx="1328249" cy="646331"/>
          </a:xfrm>
          <a:prstGeom prst="rect">
            <a:avLst/>
          </a:prstGeom>
        </p:spPr>
        <p:txBody>
          <a:bodyPr wrap="none">
            <a:spAutoFit/>
          </a:bodyPr>
          <a:lstStyle/>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Represents </a:t>
            </a:r>
          </a:p>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24 Elders</a:t>
            </a: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8" name="TextBox 17"/>
          <p:cNvSpPr txBox="1"/>
          <p:nvPr/>
        </p:nvSpPr>
        <p:spPr>
          <a:xfrm>
            <a:off x="1600200" y="152400"/>
            <a:ext cx="609600" cy="369332"/>
          </a:xfrm>
          <a:prstGeom prst="rect">
            <a:avLst/>
          </a:prstGeom>
          <a:noFill/>
          <a:ln w="28575">
            <a:solidFill>
              <a:srgbClr val="0000FF"/>
            </a:solidFill>
          </a:ln>
        </p:spPr>
        <p:txBody>
          <a:bodyPr wrap="square" rtlCol="0">
            <a:spAutoFit/>
          </a:bodyPr>
          <a:lstStyle/>
          <a:p>
            <a:endParaRPr lang="en-US" dirty="0"/>
          </a:p>
        </p:txBody>
      </p:sp>
      <p:sp>
        <p:nvSpPr>
          <p:cNvPr id="23" name="TextBox 22"/>
          <p:cNvSpPr txBox="1"/>
          <p:nvPr/>
        </p:nvSpPr>
        <p:spPr>
          <a:xfrm>
            <a:off x="381000" y="609600"/>
            <a:ext cx="609600" cy="369332"/>
          </a:xfrm>
          <a:prstGeom prst="rect">
            <a:avLst/>
          </a:prstGeom>
          <a:noFill/>
          <a:ln w="28575">
            <a:solidFill>
              <a:srgbClr val="0000FF"/>
            </a:solidFill>
          </a:ln>
        </p:spPr>
        <p:txBody>
          <a:bodyPr wrap="square" rtlCol="0">
            <a:spAutoFit/>
          </a:bodyPr>
          <a:lstStyle/>
          <a:p>
            <a:endParaRPr lang="en-US" dirty="0"/>
          </a:p>
        </p:txBody>
      </p:sp>
      <p:sp>
        <p:nvSpPr>
          <p:cNvPr id="25" name="Rectangle 24"/>
          <p:cNvSpPr/>
          <p:nvPr/>
        </p:nvSpPr>
        <p:spPr>
          <a:xfrm>
            <a:off x="4572000" y="0"/>
            <a:ext cx="2133600" cy="1384995"/>
          </a:xfrm>
          <a:prstGeom prst="rect">
            <a:avLst/>
          </a:prstGeom>
          <a:solidFill>
            <a:schemeClr val="tx1"/>
          </a:solidFill>
          <a:ln>
            <a:noFill/>
          </a:ln>
        </p:spPr>
        <p:txBody>
          <a:bodyPr wrap="square">
            <a:spAutoFit/>
          </a:bodyPr>
          <a:lstStyle/>
          <a:p>
            <a:pPr algn="ctr"/>
            <a:r>
              <a:rPr lang="en-US" sz="1400" b="1" dirty="0" smtClean="0">
                <a:solidFill>
                  <a:srgbClr val="0000FF"/>
                </a:solidFill>
                <a:latin typeface="Times New Roman" pitchFamily="18" charset="0"/>
                <a:cs typeface="Times New Roman" pitchFamily="18" charset="0"/>
              </a:rPr>
              <a:t>Hebrew 6:19</a:t>
            </a:r>
          </a:p>
          <a:p>
            <a:pPr algn="ctr"/>
            <a:r>
              <a:rPr lang="en-US" sz="1400" b="1" dirty="0" smtClean="0">
                <a:solidFill>
                  <a:srgbClr val="0000FF"/>
                </a:solidFill>
                <a:latin typeface="Times New Roman" pitchFamily="18" charset="0"/>
                <a:cs typeface="Times New Roman" pitchFamily="18" charset="0"/>
              </a:rPr>
              <a:t>Which [hope] we have as an </a:t>
            </a:r>
            <a:r>
              <a:rPr lang="en-US" sz="1400" b="1" u="sng" dirty="0" smtClean="0">
                <a:solidFill>
                  <a:srgbClr val="0000FF"/>
                </a:solidFill>
                <a:latin typeface="Times New Roman" pitchFamily="18" charset="0"/>
                <a:cs typeface="Times New Roman" pitchFamily="18" charset="0"/>
              </a:rPr>
              <a:t>anchor</a:t>
            </a:r>
            <a:r>
              <a:rPr lang="en-US" sz="1400" b="1" dirty="0" smtClean="0">
                <a:solidFill>
                  <a:srgbClr val="0000FF"/>
                </a:solidFill>
                <a:latin typeface="Times New Roman" pitchFamily="18" charset="0"/>
                <a:cs typeface="Times New Roman" pitchFamily="18" charset="0"/>
              </a:rPr>
              <a:t> of the soul, both sure and stedfast, and which entereth into that within the veil; </a:t>
            </a:r>
            <a:endParaRPr lang="en-US" sz="1400" b="1" dirty="0">
              <a:solidFill>
                <a:srgbClr val="0000FF"/>
              </a:solidFill>
              <a:latin typeface="Times New Roman" pitchFamily="18" charset="0"/>
              <a:cs typeface="Times New Roman" pitchFamily="18" charset="0"/>
            </a:endParaRPr>
          </a:p>
        </p:txBody>
      </p:sp>
      <p:sp>
        <p:nvSpPr>
          <p:cNvPr id="27" name="TextBox 26"/>
          <p:cNvSpPr txBox="1"/>
          <p:nvPr/>
        </p:nvSpPr>
        <p:spPr>
          <a:xfrm>
            <a:off x="6553200" y="0"/>
            <a:ext cx="1752600" cy="338554"/>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600" b="1" i="1" dirty="0" smtClean="0"/>
              <a:t> </a:t>
            </a:r>
            <a:r>
              <a:rPr lang="en-US" sz="1400" b="1" dirty="0" smtClean="0">
                <a:solidFill>
                  <a:srgbClr val="0000FF"/>
                </a:solidFill>
                <a:latin typeface="Times New Roman" pitchFamily="18" charset="0"/>
                <a:cs typeface="Times New Roman" pitchFamily="18" charset="0"/>
              </a:rPr>
              <a:t>The Anchor shape</a:t>
            </a:r>
            <a:endParaRPr lang="en-US" sz="1400" b="1" dirty="0">
              <a:solidFill>
                <a:srgbClr val="0000FF"/>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0" y="-76200"/>
            <a:ext cx="9144000" cy="685800"/>
          </a:xfrm>
          <a:prstGeom prst="rect">
            <a:avLst/>
          </a:prstGeom>
          <a:solidFill>
            <a:schemeClr val="tx1"/>
          </a:solidFill>
          <a:ln>
            <a:solidFill>
              <a:srgbClr val="6600CC"/>
            </a:solidFill>
          </a:ln>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u="none" strike="noStrike" kern="1200" cap="none" spc="0" normalizeH="0" baseline="0" noProof="0" dirty="0" smtClean="0">
                <a:ln w="6350">
                  <a:noFill/>
                </a:ln>
                <a:solidFill>
                  <a:srgbClr val="6600CC"/>
                </a:solidFill>
                <a:uLnTx/>
                <a:uFillTx/>
                <a:latin typeface="Times New Roman" pitchFamily="18" charset="0"/>
                <a:ea typeface="+mn-ea"/>
                <a:cs typeface="Times New Roman" pitchFamily="18" charset="0"/>
              </a:rPr>
              <a:t>What The Ribs</a:t>
            </a:r>
            <a:r>
              <a:rPr kumimoji="0" lang="en-US" sz="3200" b="1" u="none" strike="noStrike" kern="1200" cap="none" spc="0" normalizeH="0" noProof="0" dirty="0" smtClean="0">
                <a:ln w="6350">
                  <a:noFill/>
                </a:ln>
                <a:solidFill>
                  <a:srgbClr val="6600CC"/>
                </a:solidFill>
                <a:uLnTx/>
                <a:uFillTx/>
                <a:latin typeface="Times New Roman" pitchFamily="18" charset="0"/>
                <a:ea typeface="+mn-ea"/>
                <a:cs typeface="Times New Roman" pitchFamily="18" charset="0"/>
              </a:rPr>
              <a:t> Teach about the Gospel?</a:t>
            </a:r>
            <a:endParaRPr kumimoji="0" lang="en-US" sz="3200" b="1" u="none" strike="noStrike" kern="1200" cap="none" spc="0" normalizeH="0" baseline="0" noProof="0" dirty="0">
              <a:ln w="6350">
                <a:noFill/>
              </a:ln>
              <a:solidFill>
                <a:srgbClr val="6600CC"/>
              </a:solidFill>
              <a:uLnTx/>
              <a:uFillTx/>
              <a:latin typeface="Times New Roman" pitchFamily="18" charset="0"/>
              <a:ea typeface="+mn-ea"/>
              <a:cs typeface="Times New Roman" pitchFamily="18" charset="0"/>
            </a:endParaRPr>
          </a:p>
        </p:txBody>
      </p:sp>
      <p:pic>
        <p:nvPicPr>
          <p:cNvPr id="5" name="Picture 1" descr="C:\Users\Rosa E Charles\Downloads\Kindergarten Bible songs\The Thrid Temple The Human Body\ribcage[1].gif"/>
          <p:cNvPicPr>
            <a:picLocks noChangeAspect="1" noChangeArrowheads="1"/>
          </p:cNvPicPr>
          <p:nvPr/>
        </p:nvPicPr>
        <p:blipFill>
          <a:blip r:embed="rId2" cstate="print"/>
          <a:srcRect t="4878"/>
          <a:stretch>
            <a:fillRect/>
          </a:stretch>
        </p:blipFill>
        <p:spPr bwMode="auto">
          <a:xfrm>
            <a:off x="0" y="609600"/>
            <a:ext cx="9144000" cy="6248400"/>
          </a:xfrm>
          <a:prstGeom prst="rect">
            <a:avLst/>
          </a:prstGeom>
          <a:ln>
            <a:solidFill>
              <a:srgbClr val="6600CC"/>
            </a:solidFill>
          </a:ln>
        </p:spPr>
        <p:style>
          <a:lnRef idx="2">
            <a:schemeClr val="accent3"/>
          </a:lnRef>
          <a:fillRef idx="1">
            <a:schemeClr val="lt1"/>
          </a:fillRef>
          <a:effectRef idx="0">
            <a:schemeClr val="accent3"/>
          </a:effectRef>
          <a:fontRef idx="minor">
            <a:schemeClr val="dk1"/>
          </a:fontRef>
        </p:style>
      </p:pic>
      <p:sp>
        <p:nvSpPr>
          <p:cNvPr id="6" name="Rectangle 5"/>
          <p:cNvSpPr/>
          <p:nvPr/>
        </p:nvSpPr>
        <p:spPr>
          <a:xfrm>
            <a:off x="152400" y="685800"/>
            <a:ext cx="2209800" cy="2286000"/>
          </a:xfrm>
          <a:prstGeom prst="rect">
            <a:avLst/>
          </a:prstGeom>
          <a:ln>
            <a:solidFill>
              <a:srgbClr val="6600CC"/>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b="1" dirty="0" smtClean="0">
                <a:solidFill>
                  <a:srgbClr val="0000FF"/>
                </a:solidFill>
                <a:latin typeface="Times New Roman" pitchFamily="18" charset="0"/>
                <a:cs typeface="Times New Roman" pitchFamily="18" charset="0"/>
              </a:rPr>
              <a:t>There are 7  </a:t>
            </a:r>
            <a:r>
              <a:rPr lang="en-US" sz="1600" b="1" u="sng" dirty="0" smtClean="0">
                <a:solidFill>
                  <a:srgbClr val="0000FF"/>
                </a:solidFill>
                <a:latin typeface="Times New Roman" pitchFamily="18" charset="0"/>
                <a:cs typeface="Times New Roman" pitchFamily="18" charset="0"/>
              </a:rPr>
              <a:t>True Ribs  </a:t>
            </a:r>
            <a:r>
              <a:rPr lang="en-US" sz="1600" b="1" dirty="0" smtClean="0">
                <a:solidFill>
                  <a:srgbClr val="0000FF"/>
                </a:solidFill>
                <a:latin typeface="Times New Roman" pitchFamily="18" charset="0"/>
                <a:cs typeface="Times New Roman" pitchFamily="18" charset="0"/>
              </a:rPr>
              <a:t>Directly Connected to Christ (Sternum) in</a:t>
            </a:r>
          </a:p>
          <a:p>
            <a:pPr algn="ctr"/>
            <a:r>
              <a:rPr lang="en-US" sz="1600" b="1" dirty="0" smtClean="0">
                <a:solidFill>
                  <a:srgbClr val="0000FF"/>
                </a:solidFill>
                <a:latin typeface="Times New Roman" pitchFamily="18" charset="0"/>
                <a:cs typeface="Times New Roman" pitchFamily="18" charset="0"/>
              </a:rPr>
              <a:t> Spirit and Truth  </a:t>
            </a:r>
          </a:p>
          <a:p>
            <a:pPr algn="ctr"/>
            <a:r>
              <a:rPr lang="en-US" sz="1600" b="1" dirty="0" smtClean="0">
                <a:solidFill>
                  <a:srgbClr val="0000FF"/>
                </a:solidFill>
                <a:latin typeface="Times New Roman" pitchFamily="18" charset="0"/>
                <a:cs typeface="Times New Roman" pitchFamily="18" charset="0"/>
              </a:rPr>
              <a:t>is their foundation. </a:t>
            </a:r>
          </a:p>
          <a:p>
            <a:pPr algn="ctr"/>
            <a:r>
              <a:rPr lang="en-US" sz="1600" b="1" dirty="0" smtClean="0">
                <a:solidFill>
                  <a:srgbClr val="0000FF"/>
                </a:solidFill>
                <a:latin typeface="Times New Roman" pitchFamily="18" charset="0"/>
                <a:cs typeface="Times New Roman" pitchFamily="18" charset="0"/>
              </a:rPr>
              <a:t>  The  </a:t>
            </a:r>
            <a:r>
              <a:rPr lang="en-US" sz="1600" b="1" u="sng" dirty="0" smtClean="0">
                <a:solidFill>
                  <a:srgbClr val="0000FF"/>
                </a:solidFill>
                <a:latin typeface="Times New Roman" pitchFamily="18" charset="0"/>
                <a:cs typeface="Times New Roman" pitchFamily="18" charset="0"/>
              </a:rPr>
              <a:t>Remnants</a:t>
            </a:r>
            <a:r>
              <a:rPr lang="en-US" sz="1600" b="1" dirty="0" smtClean="0">
                <a:solidFill>
                  <a:srgbClr val="0000FF"/>
                </a:solidFill>
                <a:latin typeface="Times New Roman" pitchFamily="18" charset="0"/>
                <a:cs typeface="Times New Roman" pitchFamily="18" charset="0"/>
              </a:rPr>
              <a:t> and The </a:t>
            </a:r>
            <a:r>
              <a:rPr lang="en-US" sz="1600" b="1" u="sng" dirty="0" smtClean="0">
                <a:solidFill>
                  <a:srgbClr val="0000FF"/>
                </a:solidFill>
                <a:latin typeface="Times New Roman" pitchFamily="18" charset="0"/>
                <a:ea typeface="Calibri" pitchFamily="34" charset="0"/>
                <a:cs typeface="Times New Roman" pitchFamily="18" charset="0"/>
              </a:rPr>
              <a:t>Disciples</a:t>
            </a:r>
          </a:p>
          <a:p>
            <a:pPr algn="ctr"/>
            <a:r>
              <a:rPr lang="en-US" sz="1600" b="1" dirty="0" smtClean="0">
                <a:solidFill>
                  <a:srgbClr val="0000FF"/>
                </a:solidFill>
                <a:latin typeface="Times New Roman" pitchFamily="18" charset="0"/>
                <a:ea typeface="Calibri" pitchFamily="34" charset="0"/>
                <a:cs typeface="Times New Roman" pitchFamily="18" charset="0"/>
              </a:rPr>
              <a:t> Sealed by Their</a:t>
            </a:r>
          </a:p>
          <a:p>
            <a:pPr algn="ctr"/>
            <a:r>
              <a:rPr lang="en-US" sz="1600" b="1" dirty="0" smtClean="0">
                <a:solidFill>
                  <a:srgbClr val="0000FF"/>
                </a:solidFill>
                <a:latin typeface="Times New Roman" pitchFamily="18" charset="0"/>
                <a:cs typeface="Times New Roman" pitchFamily="18" charset="0"/>
              </a:rPr>
              <a:t>Pillars of  Faith</a:t>
            </a:r>
            <a:endParaRPr lang="en-US" sz="1600" b="1" dirty="0">
              <a:solidFill>
                <a:srgbClr val="0000FF"/>
              </a:solidFill>
              <a:latin typeface="Times New Roman" pitchFamily="18" charset="0"/>
              <a:cs typeface="Times New Roman" pitchFamily="18" charset="0"/>
            </a:endParaRPr>
          </a:p>
        </p:txBody>
      </p:sp>
      <p:sp>
        <p:nvSpPr>
          <p:cNvPr id="7" name="Rectangle 6"/>
          <p:cNvSpPr/>
          <p:nvPr/>
        </p:nvSpPr>
        <p:spPr>
          <a:xfrm>
            <a:off x="152400" y="3048000"/>
            <a:ext cx="914400" cy="707886"/>
          </a:xfrm>
          <a:prstGeom prst="rect">
            <a:avLst/>
          </a:prstGeom>
          <a:ln>
            <a:solidFill>
              <a:srgbClr val="6600CC"/>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000" b="1" dirty="0" smtClean="0">
                <a:solidFill>
                  <a:srgbClr val="0000FF"/>
                </a:solidFill>
                <a:latin typeface="Times New Roman" pitchFamily="18" charset="0"/>
                <a:cs typeface="Times New Roman" pitchFamily="18" charset="0"/>
              </a:rPr>
              <a:t>7 True </a:t>
            </a:r>
          </a:p>
          <a:p>
            <a:pPr algn="ctr"/>
            <a:r>
              <a:rPr lang="en-US" sz="2000" b="1" dirty="0" smtClean="0">
                <a:solidFill>
                  <a:srgbClr val="0000FF"/>
                </a:solidFill>
                <a:latin typeface="Times New Roman" pitchFamily="18" charset="0"/>
                <a:cs typeface="Times New Roman" pitchFamily="18" charset="0"/>
              </a:rPr>
              <a:t>Ribs</a:t>
            </a:r>
            <a:endParaRPr lang="en-US" sz="2000" b="1" dirty="0">
              <a:solidFill>
                <a:srgbClr val="0000FF"/>
              </a:solidFill>
              <a:latin typeface="Times New Roman" pitchFamily="18" charset="0"/>
              <a:cs typeface="Times New Roman" pitchFamily="18" charset="0"/>
            </a:endParaRPr>
          </a:p>
        </p:txBody>
      </p:sp>
      <p:sp>
        <p:nvSpPr>
          <p:cNvPr id="9" name="Rectangle 8"/>
          <p:cNvSpPr/>
          <p:nvPr/>
        </p:nvSpPr>
        <p:spPr>
          <a:xfrm>
            <a:off x="152400" y="5181600"/>
            <a:ext cx="1828800" cy="1569660"/>
          </a:xfrm>
          <a:prstGeom prst="rect">
            <a:avLst/>
          </a:prstGeom>
          <a:solidFill>
            <a:schemeClr val="tx1"/>
          </a:solidFill>
          <a:ln w="38100">
            <a:solidFill>
              <a:srgbClr val="FF0000"/>
            </a:solidFill>
          </a:ln>
        </p:spPr>
        <p:txBody>
          <a:bodyPr wrap="square">
            <a:spAutoFit/>
          </a:bodyPr>
          <a:lstStyle/>
          <a:p>
            <a:pPr algn="ctr"/>
            <a:r>
              <a:rPr lang="en-US" sz="1600" b="1" dirty="0" smtClean="0">
                <a:solidFill>
                  <a:srgbClr val="FF0000"/>
                </a:solidFill>
                <a:latin typeface="Times New Roman" pitchFamily="18" charset="0"/>
                <a:cs typeface="Times New Roman" pitchFamily="18" charset="0"/>
              </a:rPr>
              <a:t>There are 3 False ribs  separated  from Christ: Represents the Three unclean spirits like  frogs  </a:t>
            </a:r>
          </a:p>
        </p:txBody>
      </p:sp>
      <p:sp>
        <p:nvSpPr>
          <p:cNvPr id="10" name="Rectangle 9"/>
          <p:cNvSpPr/>
          <p:nvPr/>
        </p:nvSpPr>
        <p:spPr>
          <a:xfrm>
            <a:off x="381000" y="4724400"/>
            <a:ext cx="1377300" cy="369332"/>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none">
            <a:spAutoFit/>
          </a:bodyPr>
          <a:lstStyle/>
          <a:p>
            <a:r>
              <a:rPr lang="en-US" b="1" dirty="0" smtClean="0">
                <a:solidFill>
                  <a:srgbClr val="FF0000"/>
                </a:solidFill>
                <a:latin typeface="Times New Roman" pitchFamily="18" charset="0"/>
                <a:cs typeface="Times New Roman" pitchFamily="18" charset="0"/>
              </a:rPr>
              <a:t>3 False Ribs</a:t>
            </a:r>
            <a:endParaRPr lang="en-US" b="1" dirty="0">
              <a:solidFill>
                <a:srgbClr val="FF0000"/>
              </a:solidFill>
              <a:latin typeface="Times New Roman" pitchFamily="18" charset="0"/>
              <a:cs typeface="Times New Roman" pitchFamily="18" charset="0"/>
            </a:endParaRPr>
          </a:p>
        </p:txBody>
      </p:sp>
      <p:sp>
        <p:nvSpPr>
          <p:cNvPr id="11" name="TextBox 10"/>
          <p:cNvSpPr txBox="1"/>
          <p:nvPr/>
        </p:nvSpPr>
        <p:spPr>
          <a:xfrm>
            <a:off x="6400800" y="5288340"/>
            <a:ext cx="2743200" cy="1569660"/>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b="1" dirty="0" smtClean="0">
                <a:solidFill>
                  <a:srgbClr val="FF0000"/>
                </a:solidFill>
                <a:latin typeface="Times New Roman" pitchFamily="18" charset="0"/>
                <a:cs typeface="Times New Roman" pitchFamily="18" charset="0"/>
              </a:rPr>
              <a:t>The 5 False Ribs like the</a:t>
            </a:r>
          </a:p>
          <a:p>
            <a:pPr algn="ctr"/>
            <a:r>
              <a:rPr lang="en-US" sz="1600" b="1" u="sng" dirty="0" smtClean="0">
                <a:solidFill>
                  <a:srgbClr val="FF0000"/>
                </a:solidFill>
                <a:latin typeface="Times New Roman" pitchFamily="18" charset="0"/>
                <a:cs typeface="Times New Roman" pitchFamily="18" charset="0"/>
              </a:rPr>
              <a:t>5 foolish Virgins: </a:t>
            </a:r>
            <a:r>
              <a:rPr lang="en-US" sz="1600" b="1" dirty="0" smtClean="0">
                <a:solidFill>
                  <a:srgbClr val="FF0000"/>
                </a:solidFill>
                <a:latin typeface="Times New Roman" pitchFamily="18" charset="0"/>
                <a:cs typeface="Times New Roman" pitchFamily="18" charset="0"/>
              </a:rPr>
              <a:t>Represent</a:t>
            </a:r>
            <a:r>
              <a:rPr lang="en-US" sz="1600" b="1" u="sng" dirty="0" smtClean="0">
                <a:solidFill>
                  <a:srgbClr val="FF0000"/>
                </a:solidFill>
                <a:latin typeface="Times New Roman" pitchFamily="18" charset="0"/>
                <a:cs typeface="Times New Roman" pitchFamily="18" charset="0"/>
              </a:rPr>
              <a:t> </a:t>
            </a:r>
          </a:p>
          <a:p>
            <a:pPr algn="ctr"/>
            <a:r>
              <a:rPr lang="en-US" sz="1600" b="1" dirty="0" smtClean="0">
                <a:solidFill>
                  <a:srgbClr val="FF0000"/>
                </a:solidFill>
                <a:latin typeface="Times New Roman" pitchFamily="18" charset="0"/>
                <a:cs typeface="Times New Roman" pitchFamily="18" charset="0"/>
              </a:rPr>
              <a:t>The 3</a:t>
            </a:r>
            <a:r>
              <a:rPr lang="en-US" sz="1600" b="1" u="sng" dirty="0" smtClean="0">
                <a:solidFill>
                  <a:srgbClr val="FF0000"/>
                </a:solidFill>
                <a:latin typeface="Times New Roman" pitchFamily="18" charset="0"/>
                <a:cs typeface="Times New Roman" pitchFamily="18" charset="0"/>
              </a:rPr>
              <a:t> False Ribs </a:t>
            </a:r>
            <a:r>
              <a:rPr lang="en-US" sz="1600" b="1" dirty="0" smtClean="0">
                <a:solidFill>
                  <a:srgbClr val="FF0000"/>
                </a:solidFill>
                <a:latin typeface="Times New Roman" pitchFamily="18" charset="0"/>
                <a:cs typeface="Times New Roman" pitchFamily="18" charset="0"/>
              </a:rPr>
              <a:t>and the </a:t>
            </a:r>
          </a:p>
          <a:p>
            <a:pPr algn="ctr"/>
            <a:r>
              <a:rPr lang="en-US" sz="1600" b="1" u="sng" dirty="0" smtClean="0">
                <a:solidFill>
                  <a:srgbClr val="FF0000"/>
                </a:solidFill>
                <a:latin typeface="Times New Roman" pitchFamily="18" charset="0"/>
                <a:cs typeface="Times New Roman" pitchFamily="18" charset="0"/>
              </a:rPr>
              <a:t>2 Floating Ribs</a:t>
            </a:r>
            <a:endParaRPr lang="en-US" sz="1600" b="1" dirty="0" smtClean="0">
              <a:solidFill>
                <a:srgbClr val="FF0000"/>
              </a:solidFill>
              <a:latin typeface="Times New Roman" pitchFamily="18" charset="0"/>
              <a:cs typeface="Times New Roman" pitchFamily="18" charset="0"/>
            </a:endParaRPr>
          </a:p>
          <a:p>
            <a:pPr algn="ctr"/>
            <a:r>
              <a:rPr lang="en-US" sz="1600" b="1" dirty="0" smtClean="0">
                <a:solidFill>
                  <a:srgbClr val="FF0000"/>
                </a:solidFill>
                <a:latin typeface="Times New Roman" pitchFamily="18" charset="0"/>
                <a:cs typeface="Times New Roman" pitchFamily="18" charset="0"/>
              </a:rPr>
              <a:t>Ribs Lacking the Spirit of Christ life in them.</a:t>
            </a:r>
            <a:endParaRPr lang="en-US" sz="1600" b="1" dirty="0">
              <a:solidFill>
                <a:srgbClr val="FF0000"/>
              </a:solidFill>
              <a:latin typeface="Times New Roman" pitchFamily="18" charset="0"/>
              <a:cs typeface="Times New Roman" pitchFamily="18" charset="0"/>
            </a:endParaRPr>
          </a:p>
        </p:txBody>
      </p:sp>
      <p:sp>
        <p:nvSpPr>
          <p:cNvPr id="12" name="TextBox 11"/>
          <p:cNvSpPr txBox="1"/>
          <p:nvPr/>
        </p:nvSpPr>
        <p:spPr>
          <a:xfrm>
            <a:off x="3581400" y="6172200"/>
            <a:ext cx="1600200" cy="646331"/>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solidFill>
                  <a:srgbClr val="C00000"/>
                </a:solidFill>
                <a:latin typeface="Times New Roman" pitchFamily="18" charset="0"/>
                <a:cs typeface="Times New Roman" pitchFamily="18" charset="0"/>
              </a:rPr>
              <a:t>2  Floating</a:t>
            </a:r>
          </a:p>
          <a:p>
            <a:pPr algn="ctr"/>
            <a:r>
              <a:rPr lang="en-US" b="1" dirty="0" smtClean="0">
                <a:solidFill>
                  <a:srgbClr val="C00000"/>
                </a:solidFill>
                <a:latin typeface="Times New Roman" pitchFamily="18" charset="0"/>
                <a:cs typeface="Times New Roman" pitchFamily="18" charset="0"/>
              </a:rPr>
              <a:t>Ribs</a:t>
            </a:r>
            <a:endParaRPr lang="en-US" b="1" dirty="0">
              <a:solidFill>
                <a:srgbClr val="C00000"/>
              </a:solidFill>
              <a:latin typeface="Times New Roman" pitchFamily="18" charset="0"/>
              <a:cs typeface="Times New Roman" pitchFamily="18" charset="0"/>
            </a:endParaRPr>
          </a:p>
        </p:txBody>
      </p:sp>
      <p:sp>
        <p:nvSpPr>
          <p:cNvPr id="13" name="Rectangle 12"/>
          <p:cNvSpPr/>
          <p:nvPr/>
        </p:nvSpPr>
        <p:spPr>
          <a:xfrm>
            <a:off x="8843918" y="0"/>
            <a:ext cx="300082" cy="369332"/>
          </a:xfrm>
          <a:prstGeom prst="rect">
            <a:avLst/>
          </a:prstGeom>
        </p:spPr>
        <p:txBody>
          <a:bodyPr wrap="none">
            <a:spAutoFit/>
          </a:bodyPr>
          <a:lstStyle/>
          <a:p>
            <a:pPr algn="r"/>
            <a:fld id="{877F9B8C-32C4-43F2-99B4-FFD195B4A4EB}" type="slidenum">
              <a:rPr lang="en-US" b="1" smtClean="0">
                <a:solidFill>
                  <a:srgbClr val="0000FF"/>
                </a:solidFill>
                <a:latin typeface="Times New Roman" pitchFamily="18" charset="0"/>
                <a:cs typeface="Times New Roman" pitchFamily="18" charset="0"/>
              </a:rPr>
              <a:pPr algn="r"/>
              <a:t>14</a:t>
            </a:fld>
            <a:endParaRPr lang="en-US" dirty="0">
              <a:solidFill>
                <a:srgbClr val="0000FF"/>
              </a:solidFill>
            </a:endParaRPr>
          </a:p>
        </p:txBody>
      </p:sp>
      <p:sp>
        <p:nvSpPr>
          <p:cNvPr id="14" name="TextBox 13"/>
          <p:cNvSpPr txBox="1"/>
          <p:nvPr/>
        </p:nvSpPr>
        <p:spPr>
          <a:xfrm>
            <a:off x="6858000" y="2209800"/>
            <a:ext cx="1981200" cy="830997"/>
          </a:xfrm>
          <a:prstGeom prst="rect">
            <a:avLst/>
          </a:prstGeom>
          <a:solidFill>
            <a:schemeClr val="tx1"/>
          </a:solidFill>
          <a:ln>
            <a:solidFill>
              <a:srgbClr val="9900FF"/>
            </a:solidFill>
          </a:ln>
        </p:spPr>
        <p:txBody>
          <a:bodyPr wrap="square" rtlCol="0">
            <a:spAutoFit/>
          </a:bodyPr>
          <a:lstStyle/>
          <a:p>
            <a:pPr algn="ctr"/>
            <a:r>
              <a:rPr lang="en-US" sz="1600" b="1" dirty="0" smtClean="0">
                <a:solidFill>
                  <a:srgbClr val="9900FF"/>
                </a:solidFill>
                <a:latin typeface="Times New Roman" pitchFamily="18" charset="0"/>
                <a:cs typeface="Times New Roman" pitchFamily="18" charset="0"/>
              </a:rPr>
              <a:t>All Judgment has been given to Christ</a:t>
            </a:r>
          </a:p>
          <a:p>
            <a:pPr algn="ctr"/>
            <a:r>
              <a:rPr lang="en-US" sz="1600" b="1" dirty="0" smtClean="0">
                <a:solidFill>
                  <a:srgbClr val="9900FF"/>
                </a:solidFill>
                <a:latin typeface="Times New Roman" pitchFamily="18" charset="0"/>
                <a:cs typeface="Times New Roman" pitchFamily="18" charset="0"/>
              </a:rPr>
              <a:t>John 5:22</a:t>
            </a:r>
            <a:endParaRPr lang="en-US" sz="1600" b="1" dirty="0">
              <a:solidFill>
                <a:srgbClr val="99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61665"/>
          </a:xfrm>
          <a:prstGeom prst="rect">
            <a:avLst/>
          </a:prstGeom>
          <a:ln>
            <a:solidFill>
              <a:srgbClr val="0000FF"/>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The length of one curtain [shall be] </a:t>
            </a:r>
            <a:r>
              <a:rPr lang="en-US" sz="24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eight and twenty cubits. </a:t>
            </a:r>
          </a:p>
        </p:txBody>
      </p:sp>
      <p:sp>
        <p:nvSpPr>
          <p:cNvPr id="5" name="Rectangle 4"/>
          <p:cNvSpPr/>
          <p:nvPr/>
        </p:nvSpPr>
        <p:spPr>
          <a:xfrm>
            <a:off x="8843918" y="0"/>
            <a:ext cx="300082" cy="369332"/>
          </a:xfrm>
          <a:prstGeom prst="rect">
            <a:avLst/>
          </a:prstGeom>
        </p:spPr>
        <p:txBody>
          <a:bodyPr wrap="none">
            <a:spAutoFit/>
          </a:bodyPr>
          <a:lstStyle/>
          <a:p>
            <a:pPr algn="ctr"/>
            <a:fld id="{877F9B8C-32C4-43F2-99B4-FFD195B4A4EB}" type="slidenum">
              <a:rPr lang="en-US" b="1" smtClean="0">
                <a:effectLst>
                  <a:outerShdw blurRad="38100" dist="38100" dir="2700000" algn="tl">
                    <a:srgbClr val="000000">
                      <a:alpha val="43137"/>
                    </a:srgbClr>
                  </a:outerShdw>
                </a:effectLst>
                <a:latin typeface="Times New Roman" pitchFamily="18" charset="0"/>
                <a:cs typeface="Times New Roman" pitchFamily="18" charset="0"/>
              </a:rPr>
              <a:pPr algn="ctr"/>
              <a:t>15</a:t>
            </a:fld>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0" y="1143000"/>
            <a:ext cx="4724400" cy="2554545"/>
          </a:xfrm>
          <a:prstGeom prst="rect">
            <a:avLst/>
          </a:prstGeom>
          <a:solidFill>
            <a:schemeClr val="tx1"/>
          </a:solidFill>
          <a:ln w="28575">
            <a:solidFill>
              <a:srgbClr val="0000FF"/>
            </a:solidFill>
          </a:ln>
        </p:spPr>
        <p:txBody>
          <a:bodyPr wrap="square">
            <a:spAutoFit/>
          </a:bodyPr>
          <a:lstStyle/>
          <a:p>
            <a:pPr marL="342900" indent="-342900">
              <a:buClr>
                <a:srgbClr val="7030A0"/>
              </a:buClr>
            </a:pPr>
            <a:endParaRPr lang="en-US" sz="1600" b="1" dirty="0" smtClean="0">
              <a:solidFill>
                <a:srgbClr val="7030A0"/>
              </a:solidFill>
              <a:latin typeface="Times New Roman" pitchFamily="18" charset="0"/>
              <a:cs typeface="Times New Roman" pitchFamily="18" charset="0"/>
            </a:endParaRPr>
          </a:p>
          <a:p>
            <a:pPr marL="342900" indent="-342900">
              <a:buClr>
                <a:srgbClr val="7030A0"/>
              </a:buClr>
            </a:pPr>
            <a:r>
              <a:rPr lang="en-US" sz="1600" b="1" dirty="0" smtClean="0">
                <a:solidFill>
                  <a:srgbClr val="7030A0"/>
                </a:solidFill>
                <a:latin typeface="Times New Roman" pitchFamily="18" charset="0"/>
                <a:cs typeface="Times New Roman" pitchFamily="18" charset="0"/>
              </a:rPr>
              <a:t>1. Sin                                          </a:t>
            </a:r>
            <a:r>
              <a:rPr lang="en-US" sz="1600" dirty="0" smtClean="0">
                <a:solidFill>
                  <a:srgbClr val="7030A0"/>
                </a:solidFill>
                <a:latin typeface="Times New Roman" pitchFamily="18" charset="0"/>
                <a:cs typeface="Times New Roman" pitchFamily="18" charset="0"/>
              </a:rPr>
              <a:t>(Our Peace - Chap.17)</a:t>
            </a:r>
          </a:p>
          <a:p>
            <a:pPr marL="342900" indent="-342900">
              <a:buClr>
                <a:srgbClr val="7030A0"/>
              </a:buClr>
            </a:pPr>
            <a:r>
              <a:rPr lang="en-US" sz="1600" b="1" dirty="0" smtClean="0">
                <a:solidFill>
                  <a:srgbClr val="7030A0"/>
                </a:solidFill>
                <a:latin typeface="Times New Roman" pitchFamily="18" charset="0"/>
                <a:cs typeface="Times New Roman" pitchFamily="18" charset="0"/>
              </a:rPr>
              <a:t>2. Burnt                             </a:t>
            </a:r>
            <a:r>
              <a:rPr lang="en-US" sz="1600" dirty="0" smtClean="0">
                <a:solidFill>
                  <a:srgbClr val="7030A0"/>
                </a:solidFill>
                <a:latin typeface="Times New Roman" pitchFamily="18" charset="0"/>
                <a:cs typeface="Times New Roman" pitchFamily="18" charset="0"/>
              </a:rPr>
              <a:t>(Our Wholeness - Chap.18)</a:t>
            </a:r>
          </a:p>
          <a:p>
            <a:pPr marL="342900" indent="-342900">
              <a:buClr>
                <a:srgbClr val="7030A0"/>
              </a:buClr>
            </a:pPr>
            <a:r>
              <a:rPr lang="en-US" sz="1600" b="1" dirty="0" smtClean="0">
                <a:solidFill>
                  <a:srgbClr val="7030A0"/>
                </a:solidFill>
                <a:latin typeface="Times New Roman" pitchFamily="18" charset="0"/>
                <a:cs typeface="Times New Roman" pitchFamily="18" charset="0"/>
              </a:rPr>
              <a:t>3. Drink                      </a:t>
            </a:r>
            <a:r>
              <a:rPr lang="en-US" sz="1600" dirty="0" smtClean="0">
                <a:solidFill>
                  <a:srgbClr val="7030A0"/>
                </a:solidFill>
                <a:latin typeface="Times New Roman" pitchFamily="18" charset="0"/>
                <a:cs typeface="Times New Roman" pitchFamily="18" charset="0"/>
              </a:rPr>
              <a:t>(Pouring out of Soul - Chap.19)</a:t>
            </a:r>
          </a:p>
          <a:p>
            <a:pPr marL="342900" indent="-342900">
              <a:buClr>
                <a:srgbClr val="7030A0"/>
              </a:buClr>
            </a:pPr>
            <a:r>
              <a:rPr lang="en-US" sz="1600" b="1" dirty="0" smtClean="0">
                <a:solidFill>
                  <a:srgbClr val="7030A0"/>
                </a:solidFill>
                <a:latin typeface="Times New Roman" pitchFamily="18" charset="0"/>
                <a:cs typeface="Times New Roman" pitchFamily="18" charset="0"/>
              </a:rPr>
              <a:t>4. Meat           </a:t>
            </a:r>
            <a:r>
              <a:rPr lang="en-US" sz="1600" dirty="0" smtClean="0">
                <a:solidFill>
                  <a:srgbClr val="7030A0"/>
                </a:solidFill>
                <a:latin typeface="Times New Roman" pitchFamily="18" charset="0"/>
                <a:cs typeface="Times New Roman" pitchFamily="18" charset="0"/>
              </a:rPr>
              <a:t>(Surrendering our Provision - Chap.20)  </a:t>
            </a:r>
          </a:p>
          <a:p>
            <a:pPr marL="342900" indent="-342900">
              <a:buClr>
                <a:srgbClr val="7030A0"/>
              </a:buClr>
            </a:pPr>
            <a:r>
              <a:rPr lang="en-US" sz="1600" b="1" dirty="0" smtClean="0">
                <a:solidFill>
                  <a:srgbClr val="7030A0"/>
                </a:solidFill>
                <a:latin typeface="Times New Roman" pitchFamily="18" charset="0"/>
                <a:cs typeface="Times New Roman" pitchFamily="18" charset="0"/>
              </a:rPr>
              <a:t>5. Trespass </a:t>
            </a:r>
            <a:r>
              <a:rPr lang="en-US" sz="1600" dirty="0" smtClean="0">
                <a:solidFill>
                  <a:srgbClr val="7030A0"/>
                </a:solidFill>
                <a:latin typeface="Times New Roman" pitchFamily="18" charset="0"/>
                <a:cs typeface="Times New Roman" pitchFamily="18" charset="0"/>
              </a:rPr>
              <a:t>(Restoration &amp; our Restitution - Chap.21)</a:t>
            </a:r>
          </a:p>
          <a:p>
            <a:pPr marL="342900" indent="-342900">
              <a:buClr>
                <a:srgbClr val="7030A0"/>
              </a:buClr>
            </a:pPr>
            <a:r>
              <a:rPr lang="en-US" sz="1600" b="1" dirty="0" smtClean="0">
                <a:solidFill>
                  <a:srgbClr val="7030A0"/>
                </a:solidFill>
                <a:latin typeface="Times New Roman" pitchFamily="18" charset="0"/>
                <a:cs typeface="Times New Roman" pitchFamily="18" charset="0"/>
              </a:rPr>
              <a:t>6. The Red Heifer          </a:t>
            </a:r>
            <a:r>
              <a:rPr lang="en-US" sz="1600" dirty="0" smtClean="0">
                <a:solidFill>
                  <a:srgbClr val="7030A0"/>
                </a:solidFill>
                <a:latin typeface="Times New Roman" pitchFamily="18" charset="0"/>
                <a:cs typeface="Times New Roman" pitchFamily="18" charset="0"/>
              </a:rPr>
              <a:t>(Cleansing Blood  - Chap.22)</a:t>
            </a:r>
          </a:p>
          <a:p>
            <a:pPr marL="342900" indent="-342900">
              <a:buClr>
                <a:srgbClr val="7030A0"/>
              </a:buClr>
            </a:pPr>
            <a:r>
              <a:rPr lang="en-US" sz="1600" b="1" dirty="0" smtClean="0">
                <a:solidFill>
                  <a:srgbClr val="7030A0"/>
                </a:solidFill>
                <a:latin typeface="Times New Roman" pitchFamily="18" charset="0"/>
                <a:cs typeface="Times New Roman" pitchFamily="18" charset="0"/>
              </a:rPr>
              <a:t>7. Peace                                 </a:t>
            </a:r>
            <a:r>
              <a:rPr lang="en-US" sz="1600" dirty="0" smtClean="0">
                <a:solidFill>
                  <a:srgbClr val="7030A0"/>
                </a:solidFill>
                <a:latin typeface="Times New Roman" pitchFamily="18" charset="0"/>
                <a:cs typeface="Times New Roman" pitchFamily="18" charset="0"/>
              </a:rPr>
              <a:t>(His Our Stay - Chap.23)</a:t>
            </a:r>
          </a:p>
          <a:p>
            <a:pPr marL="342900" indent="-342900">
              <a:buClr>
                <a:srgbClr val="7030A0"/>
              </a:buClr>
            </a:pPr>
            <a:r>
              <a:rPr lang="en-US" sz="1600" b="1" dirty="0" smtClean="0">
                <a:solidFill>
                  <a:srgbClr val="7030A0"/>
                </a:solidFill>
                <a:latin typeface="Times New Roman" pitchFamily="18" charset="0"/>
                <a:cs typeface="Times New Roman" pitchFamily="18" charset="0"/>
              </a:rPr>
              <a:t>8. Cleansing of the Leper   </a:t>
            </a:r>
            <a:r>
              <a:rPr lang="en-US" sz="1600" dirty="0" smtClean="0">
                <a:solidFill>
                  <a:srgbClr val="7030A0"/>
                </a:solidFill>
                <a:latin typeface="Times New Roman" pitchFamily="18" charset="0"/>
                <a:cs typeface="Times New Roman" pitchFamily="18" charset="0"/>
              </a:rPr>
              <a:t>(Our Cleanser  - Chap.24)</a:t>
            </a:r>
          </a:p>
          <a:p>
            <a:pPr marL="342900" indent="-342900">
              <a:buClr>
                <a:srgbClr val="7030A0"/>
              </a:buClr>
            </a:pPr>
            <a:r>
              <a:rPr lang="en-US" sz="1600" dirty="0" smtClean="0">
                <a:latin typeface="Times New Roman" pitchFamily="18" charset="0"/>
                <a:cs typeface="Times New Roman" pitchFamily="18" charset="0"/>
              </a:rPr>
              <a:t>l </a:t>
            </a:r>
            <a:endParaRPr lang="en-US" sz="1600" dirty="0">
              <a:latin typeface="Times New Roman" pitchFamily="18" charset="0"/>
              <a:cs typeface="Times New Roman" pitchFamily="18" charset="0"/>
            </a:endParaRPr>
          </a:p>
        </p:txBody>
      </p:sp>
      <p:sp>
        <p:nvSpPr>
          <p:cNvPr id="8" name="Rectangle 7"/>
          <p:cNvSpPr/>
          <p:nvPr/>
        </p:nvSpPr>
        <p:spPr>
          <a:xfrm>
            <a:off x="4724400" y="1143000"/>
            <a:ext cx="4419600" cy="2554545"/>
          </a:xfrm>
          <a:prstGeom prst="rect">
            <a:avLst/>
          </a:prstGeom>
          <a:solidFill>
            <a:schemeClr val="tx1"/>
          </a:solidFill>
          <a:ln w="28575">
            <a:solidFill>
              <a:srgbClr val="0000FF"/>
            </a:solidFill>
          </a:ln>
        </p:spPr>
        <p:txBody>
          <a:bodyPr wrap="square">
            <a:spAutoFit/>
          </a:bodyPr>
          <a:lstStyle/>
          <a:p>
            <a:pPr marL="342900" indent="-342900">
              <a:buClr>
                <a:srgbClr val="7030A0"/>
              </a:buClr>
            </a:pPr>
            <a:endParaRPr lang="en-US" sz="1600" b="1" dirty="0" smtClean="0">
              <a:solidFill>
                <a:srgbClr val="7030A0"/>
              </a:solidFill>
              <a:latin typeface="Times New Roman" pitchFamily="18" charset="0"/>
              <a:cs typeface="Times New Roman" pitchFamily="18" charset="0"/>
            </a:endParaRPr>
          </a:p>
          <a:p>
            <a:pPr marL="342900" indent="-342900">
              <a:buClr>
                <a:srgbClr val="7030A0"/>
              </a:buClr>
            </a:pPr>
            <a:r>
              <a:rPr lang="en-US" sz="1600" b="1" dirty="0" smtClean="0">
                <a:solidFill>
                  <a:srgbClr val="7030A0"/>
                </a:solidFill>
                <a:latin typeface="Times New Roman" pitchFamily="18" charset="0"/>
                <a:cs typeface="Times New Roman" pitchFamily="18" charset="0"/>
              </a:rPr>
              <a:t>1.  Fat                </a:t>
            </a:r>
            <a:r>
              <a:rPr lang="en-US" sz="1600" dirty="0" smtClean="0">
                <a:solidFill>
                  <a:srgbClr val="7030A0"/>
                </a:solidFill>
                <a:latin typeface="Times New Roman" pitchFamily="18" charset="0"/>
                <a:cs typeface="Times New Roman" pitchFamily="18" charset="0"/>
              </a:rPr>
              <a:t>(God’s Love For Man - Chap.1.9)</a:t>
            </a:r>
          </a:p>
          <a:p>
            <a:pPr marL="342900" indent="-342900">
              <a:buClr>
                <a:srgbClr val="7030A0"/>
              </a:buClr>
            </a:pPr>
            <a:r>
              <a:rPr lang="en-US" sz="1600" b="1" dirty="0" smtClean="0">
                <a:solidFill>
                  <a:srgbClr val="7030A0"/>
                </a:solidFill>
                <a:latin typeface="Times New Roman" pitchFamily="18" charset="0"/>
                <a:cs typeface="Times New Roman" pitchFamily="18" charset="0"/>
              </a:rPr>
              <a:t>2. Vein    </a:t>
            </a:r>
            <a:r>
              <a:rPr lang="en-US" sz="1600" dirty="0" smtClean="0">
                <a:solidFill>
                  <a:srgbClr val="7030A0"/>
                </a:solidFill>
                <a:latin typeface="Times New Roman" pitchFamily="18" charset="0"/>
                <a:cs typeface="Times New Roman" pitchFamily="18" charset="0"/>
              </a:rPr>
              <a:t>(The Sinner’s Need of Christ - Chap.2.19)</a:t>
            </a:r>
          </a:p>
          <a:p>
            <a:pPr marL="342900" indent="-342900">
              <a:buClr>
                <a:srgbClr val="7030A0"/>
              </a:buClr>
            </a:pPr>
            <a:r>
              <a:rPr lang="en-US" sz="1600" b="1" dirty="0" smtClean="0">
                <a:solidFill>
                  <a:srgbClr val="7030A0"/>
                </a:solidFill>
                <a:latin typeface="Times New Roman" pitchFamily="18" charset="0"/>
                <a:cs typeface="Times New Roman" pitchFamily="18" charset="0"/>
              </a:rPr>
              <a:t>3.  Sweet Gland               </a:t>
            </a:r>
            <a:r>
              <a:rPr lang="en-US" sz="1600" dirty="0" smtClean="0">
                <a:solidFill>
                  <a:srgbClr val="7030A0"/>
                </a:solidFill>
                <a:latin typeface="Times New Roman" pitchFamily="18" charset="0"/>
                <a:cs typeface="Times New Roman" pitchFamily="18" charset="0"/>
              </a:rPr>
              <a:t>(Repentance - Chap.3.25)</a:t>
            </a:r>
          </a:p>
          <a:p>
            <a:pPr marL="342900" indent="-342900">
              <a:buClr>
                <a:srgbClr val="7030A0"/>
              </a:buClr>
            </a:pPr>
            <a:r>
              <a:rPr lang="en-US" sz="1600" b="1" dirty="0" smtClean="0">
                <a:solidFill>
                  <a:srgbClr val="7030A0"/>
                </a:solidFill>
                <a:latin typeface="Times New Roman" pitchFamily="18" charset="0"/>
                <a:cs typeface="Times New Roman" pitchFamily="18" charset="0"/>
              </a:rPr>
              <a:t>4.  Arrector                       </a:t>
            </a:r>
            <a:r>
              <a:rPr lang="en-US" sz="1600" dirty="0" smtClean="0">
                <a:solidFill>
                  <a:srgbClr val="7030A0"/>
                </a:solidFill>
                <a:latin typeface="Times New Roman" pitchFamily="18" charset="0"/>
                <a:cs typeface="Times New Roman" pitchFamily="18" charset="0"/>
              </a:rPr>
              <a:t>(Confession - Chap.4.39)</a:t>
            </a:r>
          </a:p>
          <a:p>
            <a:pPr marL="342900" indent="-342900">
              <a:buClr>
                <a:srgbClr val="7030A0"/>
              </a:buClr>
            </a:pPr>
            <a:r>
              <a:rPr lang="en-US" sz="1600" b="1" dirty="0" smtClean="0">
                <a:solidFill>
                  <a:srgbClr val="7030A0"/>
                </a:solidFill>
                <a:latin typeface="Times New Roman" pitchFamily="18" charset="0"/>
                <a:cs typeface="Times New Roman" pitchFamily="18" charset="0"/>
              </a:rPr>
              <a:t>5.  Nerve                        </a:t>
            </a:r>
            <a:r>
              <a:rPr lang="en-US" sz="1600" dirty="0" smtClean="0">
                <a:solidFill>
                  <a:srgbClr val="7030A0"/>
                </a:solidFill>
                <a:latin typeface="Times New Roman" pitchFamily="18" charset="0"/>
                <a:cs typeface="Times New Roman" pitchFamily="18" charset="0"/>
              </a:rPr>
              <a:t>(Consecration - Chap.5.45)</a:t>
            </a:r>
          </a:p>
          <a:p>
            <a:pPr marL="342900" indent="-342900">
              <a:buClr>
                <a:srgbClr val="7030A0"/>
              </a:buClr>
            </a:pPr>
            <a:r>
              <a:rPr lang="en-US" sz="1600" b="1" dirty="0" smtClean="0">
                <a:solidFill>
                  <a:srgbClr val="7030A0"/>
                </a:solidFill>
                <a:latin typeface="Times New Roman" pitchFamily="18" charset="0"/>
                <a:cs typeface="Times New Roman" pitchFamily="18" charset="0"/>
              </a:rPr>
              <a:t>6.  Arteries      </a:t>
            </a:r>
            <a:r>
              <a:rPr lang="en-US" sz="1600" dirty="0" smtClean="0">
                <a:solidFill>
                  <a:srgbClr val="7030A0"/>
                </a:solidFill>
                <a:latin typeface="Times New Roman" pitchFamily="18" charset="0"/>
                <a:cs typeface="Times New Roman" pitchFamily="18" charset="0"/>
              </a:rPr>
              <a:t>(Faith and Acceptance  - Chap.6.51)</a:t>
            </a:r>
          </a:p>
          <a:p>
            <a:pPr marL="342900" indent="-342900">
              <a:buClr>
                <a:srgbClr val="7030A0"/>
              </a:buClr>
            </a:pPr>
            <a:r>
              <a:rPr lang="en-US" sz="1600" b="1" dirty="0" smtClean="0">
                <a:solidFill>
                  <a:srgbClr val="7030A0"/>
                </a:solidFill>
                <a:latin typeface="Times New Roman" pitchFamily="18" charset="0"/>
                <a:cs typeface="Times New Roman" pitchFamily="18" charset="0"/>
              </a:rPr>
              <a:t>7. Sebaceous</a:t>
            </a:r>
            <a:r>
              <a:rPr lang="en-US" sz="1600" dirty="0" smtClean="0">
                <a:solidFill>
                  <a:srgbClr val="7030A0"/>
                </a:solidFill>
                <a:latin typeface="Times New Roman" pitchFamily="18" charset="0"/>
                <a:cs typeface="Times New Roman" pitchFamily="18" charset="0"/>
              </a:rPr>
              <a:t>(The Test of Discipleship - Chap.7.59) </a:t>
            </a:r>
          </a:p>
          <a:p>
            <a:pPr marL="342900" indent="-342900">
              <a:buClr>
                <a:srgbClr val="7030A0"/>
              </a:buClr>
            </a:pPr>
            <a:r>
              <a:rPr lang="en-US" sz="1600" b="1" dirty="0" smtClean="0">
                <a:solidFill>
                  <a:srgbClr val="7030A0"/>
                </a:solidFill>
                <a:latin typeface="Times New Roman" pitchFamily="18" charset="0"/>
                <a:cs typeface="Times New Roman" pitchFamily="18" charset="0"/>
              </a:rPr>
              <a:t>8.  Dermis     </a:t>
            </a:r>
            <a:r>
              <a:rPr lang="en-US" sz="1600" dirty="0" smtClean="0">
                <a:solidFill>
                  <a:srgbClr val="7030A0"/>
                </a:solidFill>
                <a:latin typeface="Times New Roman" pitchFamily="18" charset="0"/>
                <a:cs typeface="Times New Roman" pitchFamily="18" charset="0"/>
              </a:rPr>
              <a:t>(Growing Up into Christ - Chap.8.69)</a:t>
            </a:r>
          </a:p>
          <a:p>
            <a:pPr marL="342900" indent="-342900">
              <a:buClr>
                <a:srgbClr val="7030A0"/>
              </a:buClr>
            </a:pPr>
            <a:r>
              <a:rPr lang="en-US" sz="1600" dirty="0" smtClean="0"/>
              <a:t> l</a:t>
            </a:r>
            <a:endParaRPr lang="en-US" sz="1600" dirty="0"/>
          </a:p>
        </p:txBody>
      </p:sp>
      <p:sp>
        <p:nvSpPr>
          <p:cNvPr id="9" name="TextBox 8"/>
          <p:cNvSpPr txBox="1"/>
          <p:nvPr/>
        </p:nvSpPr>
        <p:spPr>
          <a:xfrm>
            <a:off x="0" y="3505200"/>
            <a:ext cx="9144000" cy="461665"/>
          </a:xfrm>
          <a:prstGeom prst="rect">
            <a:avLst/>
          </a:prstGeom>
          <a:ln>
            <a:solidFill>
              <a:srgbClr val="0000FF"/>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Christ’s Covering has Delivered us from all Sin</a:t>
            </a:r>
            <a:endPar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1506" name="Picture 2" descr="http://jcb.rupress.org/content/169/1/179/F10.large.jpg"/>
          <p:cNvPicPr>
            <a:picLocks noChangeAspect="1" noChangeArrowheads="1"/>
          </p:cNvPicPr>
          <p:nvPr/>
        </p:nvPicPr>
        <p:blipFill>
          <a:blip r:embed="rId2" cstate="print"/>
          <a:srcRect/>
          <a:stretch>
            <a:fillRect/>
          </a:stretch>
        </p:blipFill>
        <p:spPr bwMode="auto">
          <a:xfrm>
            <a:off x="0" y="3962400"/>
            <a:ext cx="6705600" cy="2895600"/>
          </a:xfrm>
          <a:prstGeom prst="rect">
            <a:avLst/>
          </a:prstGeom>
          <a:noFill/>
          <a:ln w="28575">
            <a:solidFill>
              <a:srgbClr val="2806BA"/>
            </a:solidFill>
          </a:ln>
        </p:spPr>
      </p:pic>
      <p:sp>
        <p:nvSpPr>
          <p:cNvPr id="11" name="Rectangle 10"/>
          <p:cNvSpPr/>
          <p:nvPr/>
        </p:nvSpPr>
        <p:spPr>
          <a:xfrm>
            <a:off x="0" y="457200"/>
            <a:ext cx="4724400" cy="707886"/>
          </a:xfrm>
          <a:prstGeom prst="rect">
            <a:avLst/>
          </a:prstGeom>
          <a:ln>
            <a:solidFill>
              <a:srgbClr val="0000FF"/>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(The Cross and Its Shadow)</a:t>
            </a:r>
          </a:p>
          <a:p>
            <a:pPr algn="ctr"/>
            <a:r>
              <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Types-Various Offering</a:t>
            </a:r>
            <a:endParaRPr lang="en-US" sz="2000" dirty="0"/>
          </a:p>
        </p:txBody>
      </p:sp>
      <p:sp>
        <p:nvSpPr>
          <p:cNvPr id="12" name="Rectangle 11"/>
          <p:cNvSpPr/>
          <p:nvPr/>
        </p:nvSpPr>
        <p:spPr>
          <a:xfrm>
            <a:off x="4724400" y="457200"/>
            <a:ext cx="4419600" cy="707886"/>
          </a:xfrm>
          <a:prstGeom prst="rect">
            <a:avLst/>
          </a:prstGeom>
          <a:ln>
            <a:solidFill>
              <a:srgbClr val="0000FF"/>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(Step to Christ)</a:t>
            </a:r>
          </a:p>
          <a:p>
            <a:pPr algn="ctr"/>
            <a:r>
              <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Anti- Type- Our Skin </a:t>
            </a:r>
            <a:endParaRPr lang="en-US" sz="2000" dirty="0"/>
          </a:p>
        </p:txBody>
      </p:sp>
      <p:sp>
        <p:nvSpPr>
          <p:cNvPr id="13" name="TextBox 12"/>
          <p:cNvSpPr txBox="1"/>
          <p:nvPr/>
        </p:nvSpPr>
        <p:spPr>
          <a:xfrm>
            <a:off x="152400" y="6172200"/>
            <a:ext cx="3733800" cy="461665"/>
          </a:xfrm>
          <a:prstGeom prst="rect">
            <a:avLst/>
          </a:prstGeom>
          <a:noFill/>
        </p:spPr>
        <p:txBody>
          <a:bodyPr wrap="square" rtlCol="0">
            <a:spAutoFit/>
          </a:bodyPr>
          <a:lstStyle/>
          <a:p>
            <a:r>
              <a:rPr lang="en-US" sz="2400" b="1" u="sng" dirty="0" smtClean="0">
                <a:solidFill>
                  <a:srgbClr val="7030A0"/>
                </a:solidFill>
                <a:latin typeface="Times New Roman" pitchFamily="18" charset="0"/>
                <a:cs typeface="Times New Roman" pitchFamily="18" charset="0"/>
              </a:rPr>
              <a:t>The Integumentary</a:t>
            </a:r>
            <a:r>
              <a:rPr lang="en-US" b="1" u="sng" dirty="0" smtClean="0">
                <a:solidFill>
                  <a:srgbClr val="7030A0"/>
                </a:solidFill>
                <a:latin typeface="Times New Roman" pitchFamily="18" charset="0"/>
                <a:cs typeface="Times New Roman" pitchFamily="18" charset="0"/>
              </a:rPr>
              <a:t> </a:t>
            </a:r>
            <a:r>
              <a:rPr lang="en-US" sz="2400" b="1" u="sng" dirty="0" smtClean="0">
                <a:solidFill>
                  <a:srgbClr val="7030A0"/>
                </a:solidFill>
                <a:latin typeface="Times New Roman" pitchFamily="18" charset="0"/>
                <a:cs typeface="Times New Roman" pitchFamily="18" charset="0"/>
              </a:rPr>
              <a:t>System</a:t>
            </a:r>
            <a:endParaRPr lang="en-US" sz="2400" b="1" u="sng" dirty="0">
              <a:solidFill>
                <a:srgbClr val="7030A0"/>
              </a:solidFill>
              <a:latin typeface="Times New Roman" pitchFamily="18" charset="0"/>
              <a:cs typeface="Times New Roman" pitchFamily="18" charset="0"/>
            </a:endParaRPr>
          </a:p>
        </p:txBody>
      </p:sp>
      <p:sp>
        <p:nvSpPr>
          <p:cNvPr id="14" name="Rectangle 13"/>
          <p:cNvSpPr/>
          <p:nvPr/>
        </p:nvSpPr>
        <p:spPr>
          <a:xfrm>
            <a:off x="6705600" y="3962400"/>
            <a:ext cx="2438400" cy="2893100"/>
          </a:xfrm>
          <a:prstGeom prst="rect">
            <a:avLst/>
          </a:prstGeom>
          <a:solidFill>
            <a:schemeClr val="tx1"/>
          </a:solidFill>
          <a:ln w="28575">
            <a:solidFill>
              <a:srgbClr val="0000FF"/>
            </a:solidFill>
          </a:ln>
        </p:spPr>
        <p:txBody>
          <a:bodyPr wrap="square">
            <a:spAutoFit/>
          </a:bodyPr>
          <a:lstStyle/>
          <a:p>
            <a:pPr algn="ctr"/>
            <a:r>
              <a:rPr lang="en-US" sz="2000" b="1" dirty="0" smtClean="0">
                <a:solidFill>
                  <a:schemeClr val="accent6">
                    <a:lumMod val="75000"/>
                  </a:schemeClr>
                </a:solidFill>
                <a:latin typeface="Times New Roman" pitchFamily="18" charset="0"/>
                <a:cs typeface="Times New Roman" pitchFamily="18" charset="0"/>
              </a:rPr>
              <a:t>Isaiah 53:5</a:t>
            </a:r>
          </a:p>
          <a:p>
            <a:pPr algn="ctr"/>
            <a:endParaRPr lang="en-US" b="1" dirty="0" smtClean="0">
              <a:solidFill>
                <a:schemeClr val="accent6">
                  <a:lumMod val="75000"/>
                </a:schemeClr>
              </a:solidFill>
              <a:latin typeface="Times New Roman" pitchFamily="18" charset="0"/>
              <a:cs typeface="Times New Roman" pitchFamily="18" charset="0"/>
            </a:endParaRPr>
          </a:p>
          <a:p>
            <a:pPr algn="ctr"/>
            <a:r>
              <a:rPr lang="en-US" b="1" dirty="0" smtClean="0">
                <a:solidFill>
                  <a:schemeClr val="accent6">
                    <a:lumMod val="75000"/>
                  </a:schemeClr>
                </a:solidFill>
                <a:latin typeface="Times New Roman" pitchFamily="18" charset="0"/>
                <a:cs typeface="Times New Roman" pitchFamily="18" charset="0"/>
              </a:rPr>
              <a:t>But he [was] wounded for our transgressions, [he was] bruised for our iniquities: the chastisement of our peace [was] upon him; and with his stripes we are healed. </a:t>
            </a:r>
            <a:endParaRPr lang="en-US" b="1" dirty="0">
              <a:solidFill>
                <a:schemeClr val="accent6">
                  <a:lumMod val="75000"/>
                </a:schemeClr>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Laminin-diagram-blue-glow[1].gif"/>
          <p:cNvPicPr>
            <a:picLocks noGrp="1" noChangeAspect="1"/>
          </p:cNvPicPr>
          <p:nvPr>
            <p:ph sz="quarter" idx="2"/>
          </p:nvPr>
        </p:nvPicPr>
        <p:blipFill>
          <a:blip r:embed="rId2" cstate="print">
            <a:lum bright="10000" contrast="20000"/>
          </a:blip>
          <a:stretch>
            <a:fillRect/>
          </a:stretch>
        </p:blipFill>
        <p:spPr>
          <a:xfrm>
            <a:off x="0" y="609600"/>
            <a:ext cx="9144000" cy="6248400"/>
          </a:xfrm>
          <a:solidFill>
            <a:schemeClr val="tx1"/>
          </a:solidFill>
          <a:ln w="19050">
            <a:solidFill>
              <a:srgbClr val="0000FF"/>
            </a:solidFill>
          </a:ln>
        </p:spPr>
        <p:style>
          <a:lnRef idx="2">
            <a:schemeClr val="accent6"/>
          </a:lnRef>
          <a:fillRef idx="1">
            <a:schemeClr val="lt1"/>
          </a:fillRef>
          <a:effectRef idx="0">
            <a:schemeClr val="accent6"/>
          </a:effectRef>
          <a:fontRef idx="minor">
            <a:schemeClr val="dk1"/>
          </a:fontRef>
        </p:style>
      </p:pic>
      <p:pic>
        <p:nvPicPr>
          <p:cNvPr id="13" name="Content Placeholder 9" descr="dove with olive leaf.bmp"/>
          <p:cNvPicPr>
            <a:picLocks noGrp="1" noChangeAspect="1"/>
          </p:cNvPicPr>
          <p:nvPr>
            <p:ph sz="quarter" idx="4"/>
          </p:nvPr>
        </p:nvPicPr>
        <p:blipFill>
          <a:blip r:embed="rId3" cstate="print"/>
          <a:stretch>
            <a:fillRect/>
          </a:stretch>
        </p:blipFill>
        <p:spPr>
          <a:xfrm>
            <a:off x="7467600" y="5105400"/>
            <a:ext cx="1524000" cy="1295400"/>
          </a:xfrm>
          <a:ln w="19050">
            <a:solidFill>
              <a:srgbClr val="0000FF"/>
            </a:solidFill>
          </a:ln>
        </p:spPr>
        <p:style>
          <a:lnRef idx="2">
            <a:schemeClr val="accent6"/>
          </a:lnRef>
          <a:fillRef idx="1">
            <a:schemeClr val="lt1"/>
          </a:fillRef>
          <a:effectRef idx="0">
            <a:schemeClr val="accent6"/>
          </a:effectRef>
          <a:fontRef idx="minor">
            <a:schemeClr val="dk1"/>
          </a:fontRef>
        </p:style>
      </p:pic>
      <p:sp>
        <p:nvSpPr>
          <p:cNvPr id="11" name="Rectangle 10"/>
          <p:cNvSpPr/>
          <p:nvPr/>
        </p:nvSpPr>
        <p:spPr>
          <a:xfrm>
            <a:off x="0" y="0"/>
            <a:ext cx="9144000" cy="584775"/>
          </a:xfrm>
          <a:prstGeom prst="rect">
            <a:avLst/>
          </a:prstGeom>
          <a:ln w="19050">
            <a:solidFill>
              <a:srgbClr val="0000FF"/>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3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Let’s take a look at what a Laminin looks like.</a:t>
            </a:r>
            <a:endParaRPr lang="en-US" sz="3200" dirty="0">
              <a:solidFill>
                <a:schemeClr val="tx1"/>
              </a:solidFill>
              <a:effectLst>
                <a:outerShdw blurRad="38100" dist="38100" dir="2700000" algn="tl">
                  <a:srgbClr val="000000">
                    <a:alpha val="43137"/>
                  </a:srgbClr>
                </a:outerShdw>
              </a:effectLst>
            </a:endParaRPr>
          </a:p>
        </p:txBody>
      </p:sp>
      <p:sp>
        <p:nvSpPr>
          <p:cNvPr id="5" name="Rectangle 4"/>
          <p:cNvSpPr/>
          <p:nvPr/>
        </p:nvSpPr>
        <p:spPr>
          <a:xfrm>
            <a:off x="8843918" y="0"/>
            <a:ext cx="300082" cy="369332"/>
          </a:xfrm>
          <a:prstGeom prst="rect">
            <a:avLst/>
          </a:prstGeom>
        </p:spPr>
        <p:txBody>
          <a:bodyPr wrap="none">
            <a:spAutoFit/>
          </a:bodyPr>
          <a:lstStyle/>
          <a:p>
            <a:pPr algn="ctr"/>
            <a:fld id="{877F9B8C-32C4-43F2-99B4-FFD195B4A4EB}" type="slidenum">
              <a:rPr lang="en-US" b="1" smtClean="0">
                <a:effectLst>
                  <a:outerShdw blurRad="38100" dist="38100" dir="2700000" algn="tl">
                    <a:srgbClr val="000000">
                      <a:alpha val="43137"/>
                    </a:srgbClr>
                  </a:outerShdw>
                </a:effectLst>
                <a:latin typeface="Times New Roman" pitchFamily="18" charset="0"/>
                <a:cs typeface="Times New Roman" pitchFamily="18" charset="0"/>
              </a:rPr>
              <a:pPr algn="ctr"/>
              <a:t>16</a:t>
            </a:fld>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1219200" y="609600"/>
            <a:ext cx="7315200" cy="369332"/>
          </a:xfrm>
          <a:prstGeom prst="rect">
            <a:avLst/>
          </a:prstGeom>
        </p:spPr>
        <p:txBody>
          <a:bodyPr wrap="square">
            <a:spAutoFit/>
          </a:bodyPr>
          <a:lstStyle/>
          <a:p>
            <a:pPr lvl="0" algn="ctr" fontAlgn="base">
              <a:spcBef>
                <a:spcPct val="0"/>
              </a:spcBef>
              <a:spcAft>
                <a:spcPct val="0"/>
              </a:spcAft>
            </a:pPr>
            <a:r>
              <a:rPr lang="en-US" b="1"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For in him dwelleth all the fullness of the Godhead bodily. </a:t>
            </a:r>
            <a:r>
              <a:rPr lang="en-US" sz="16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1600" b="1" dirty="0" smtClean="0">
                <a:latin typeface="Times New Roman" pitchFamily="18" charset="0"/>
                <a:ea typeface="Calibri" pitchFamily="34" charset="0"/>
                <a:cs typeface="Times New Roman" pitchFamily="18" charset="0"/>
              </a:rPr>
              <a:t>(Colossians 2:9)</a:t>
            </a:r>
          </a:p>
        </p:txBody>
      </p:sp>
      <p:sp>
        <p:nvSpPr>
          <p:cNvPr id="7" name="Rectangle 6"/>
          <p:cNvSpPr/>
          <p:nvPr/>
        </p:nvSpPr>
        <p:spPr>
          <a:xfrm>
            <a:off x="6705600" y="1600200"/>
            <a:ext cx="2438400" cy="1415772"/>
          </a:xfrm>
          <a:prstGeom prst="rect">
            <a:avLst/>
          </a:prstGeom>
          <a:noFill/>
        </p:spPr>
        <p:txBody>
          <a:bodyPr wrap="square">
            <a:spAutoFit/>
          </a:bodyPr>
          <a:lstStyle/>
          <a:p>
            <a:pPr lvl="0" algn="ctr" fontAlgn="base">
              <a:spcBef>
                <a:spcPct val="0"/>
              </a:spcBef>
              <a:spcAft>
                <a:spcPct val="0"/>
              </a:spcAft>
            </a:pPr>
            <a:r>
              <a:rPr lang="en-US" sz="1400" b="1" dirty="0" smtClean="0">
                <a:solidFill>
                  <a:srgbClr val="FFC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First Person of the Godhead: </a:t>
            </a:r>
            <a:r>
              <a:rPr lang="en-US" sz="1600" b="1" u="sng"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Alpha</a:t>
            </a:r>
            <a:r>
              <a:rPr lang="en-US" sz="1600" u="sng"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p>
          <a:p>
            <a:pPr lvl="0" algn="ctr" fontAlgn="base">
              <a:spcBef>
                <a:spcPct val="0"/>
              </a:spcBef>
              <a:spcAft>
                <a:spcPct val="0"/>
              </a:spcAft>
            </a:pPr>
            <a:r>
              <a:rPr lang="en-US" sz="1400" b="1" dirty="0" smtClean="0">
                <a:latin typeface="Times New Roman" pitchFamily="18" charset="0"/>
                <a:ea typeface="Calibri" pitchFamily="34" charset="0"/>
                <a:cs typeface="Times New Roman" pitchFamily="18" charset="0"/>
              </a:rPr>
              <a:t>(Revelation 22:13)</a:t>
            </a:r>
            <a:r>
              <a:rPr lang="en-US" sz="1400" dirty="0" smtClean="0">
                <a:latin typeface="Times New Roman" pitchFamily="18" charset="0"/>
                <a:ea typeface="Calibri" pitchFamily="34" charset="0"/>
                <a:cs typeface="Times New Roman" pitchFamily="18" charset="0"/>
              </a:rPr>
              <a:t> </a:t>
            </a:r>
          </a:p>
          <a:p>
            <a:pPr lvl="0" algn="ctr" fontAlgn="base">
              <a:spcBef>
                <a:spcPct val="0"/>
              </a:spcBef>
              <a:spcAft>
                <a:spcPct val="0"/>
              </a:spcAft>
            </a:pPr>
            <a:r>
              <a:rPr lang="en-US" sz="14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I am </a:t>
            </a:r>
            <a:r>
              <a:rPr lang="en-US" sz="1400" b="1" u="sng"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Alpha </a:t>
            </a:r>
            <a:r>
              <a:rPr lang="en-US" sz="14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and Omega, the beginning and the end, the first and the last.</a:t>
            </a:r>
            <a:r>
              <a:rPr lang="en-US" sz="700" dirty="0" smtClean="0">
                <a:latin typeface="Times New Roman" pitchFamily="18" charset="0"/>
                <a:ea typeface="Calibri" pitchFamily="34" charset="0"/>
                <a:cs typeface="Times New Roman" pitchFamily="18" charset="0"/>
              </a:rPr>
              <a:t> </a:t>
            </a:r>
            <a:endParaRPr lang="en-US" dirty="0"/>
          </a:p>
        </p:txBody>
      </p:sp>
      <p:sp>
        <p:nvSpPr>
          <p:cNvPr id="8" name="Rectangle 7"/>
          <p:cNvSpPr/>
          <p:nvPr/>
        </p:nvSpPr>
        <p:spPr>
          <a:xfrm>
            <a:off x="0" y="1600200"/>
            <a:ext cx="3048000" cy="1415772"/>
          </a:xfrm>
          <a:prstGeom prst="rect">
            <a:avLst/>
          </a:prstGeom>
          <a:noFill/>
        </p:spPr>
        <p:txBody>
          <a:bodyPr wrap="square">
            <a:spAutoFit/>
          </a:bodyPr>
          <a:lstStyle/>
          <a:p>
            <a:pPr lvl="0" algn="ctr" fontAlgn="base">
              <a:spcBef>
                <a:spcPct val="0"/>
              </a:spcBef>
              <a:spcAft>
                <a:spcPct val="0"/>
              </a:spcAft>
            </a:pPr>
            <a:r>
              <a:rPr lang="en-US" sz="1400" b="1" dirty="0" smtClean="0">
                <a:solidFill>
                  <a:srgbClr val="FFC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Second Person of the Godhead:</a:t>
            </a:r>
          </a:p>
          <a:p>
            <a:pPr lvl="0" algn="ctr" fontAlgn="base">
              <a:spcBef>
                <a:spcPct val="0"/>
              </a:spcBef>
              <a:spcAft>
                <a:spcPct val="0"/>
              </a:spcAft>
            </a:pPr>
            <a:r>
              <a:rPr lang="en-US" sz="1400" dirty="0" smtClean="0">
                <a:solidFill>
                  <a:srgbClr val="FFC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1600" b="1" u="sng"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Beta</a:t>
            </a:r>
          </a:p>
          <a:p>
            <a:pPr lvl="0" algn="ctr" fontAlgn="base">
              <a:spcBef>
                <a:spcPct val="0"/>
              </a:spcBef>
              <a:spcAft>
                <a:spcPct val="0"/>
              </a:spcAft>
            </a:pPr>
            <a:r>
              <a:rPr lang="en-US" sz="14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1400" b="1" dirty="0" smtClean="0">
                <a:latin typeface="Times New Roman" pitchFamily="18" charset="0"/>
                <a:ea typeface="Calibri" pitchFamily="34" charset="0"/>
                <a:cs typeface="Times New Roman" pitchFamily="18" charset="0"/>
              </a:rPr>
              <a:t>(Revelation 21:13)</a:t>
            </a:r>
            <a:r>
              <a:rPr lang="en-US" sz="1400" dirty="0" smtClean="0">
                <a:latin typeface="Times New Roman" pitchFamily="18" charset="0"/>
                <a:ea typeface="Calibri" pitchFamily="34" charset="0"/>
                <a:cs typeface="Times New Roman" pitchFamily="18" charset="0"/>
              </a:rPr>
              <a:t> </a:t>
            </a:r>
          </a:p>
          <a:p>
            <a:pPr lvl="0" algn="ctr" fontAlgn="base">
              <a:spcBef>
                <a:spcPct val="0"/>
              </a:spcBef>
              <a:spcAft>
                <a:spcPct val="0"/>
              </a:spcAft>
            </a:pPr>
            <a:r>
              <a:rPr lang="en-US" sz="14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and I saw no temple therein: </a:t>
            </a:r>
          </a:p>
          <a:p>
            <a:pPr lvl="0" algn="ctr" fontAlgn="base">
              <a:spcBef>
                <a:spcPct val="0"/>
              </a:spcBef>
              <a:spcAft>
                <a:spcPct val="0"/>
              </a:spcAft>
            </a:pPr>
            <a:r>
              <a:rPr lang="en-US" sz="14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for the Lord God Almighty and </a:t>
            </a:r>
          </a:p>
          <a:p>
            <a:pPr lvl="0" algn="ctr" fontAlgn="base">
              <a:spcBef>
                <a:spcPct val="0"/>
              </a:spcBef>
              <a:spcAft>
                <a:spcPct val="0"/>
              </a:spcAft>
            </a:pPr>
            <a:r>
              <a:rPr lang="en-US" sz="14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a:t>
            </a:r>
            <a:r>
              <a:rPr lang="en-US" sz="1400" b="1" u="sng"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Lamb </a:t>
            </a:r>
            <a:r>
              <a:rPr lang="en-US" sz="14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are the temple of it.</a:t>
            </a:r>
            <a:r>
              <a:rPr lang="en-US" sz="700" dirty="0" smtClean="0">
                <a:latin typeface="Times New Roman" pitchFamily="18" charset="0"/>
                <a:ea typeface="Calibri" pitchFamily="34" charset="0"/>
                <a:cs typeface="Times New Roman" pitchFamily="18" charset="0"/>
              </a:rPr>
              <a:t> </a:t>
            </a:r>
          </a:p>
        </p:txBody>
      </p:sp>
      <p:sp>
        <p:nvSpPr>
          <p:cNvPr id="9" name="Rectangle 8"/>
          <p:cNvSpPr/>
          <p:nvPr/>
        </p:nvSpPr>
        <p:spPr>
          <a:xfrm>
            <a:off x="0" y="4953000"/>
            <a:ext cx="4114800" cy="1846659"/>
          </a:xfrm>
          <a:prstGeom prst="rect">
            <a:avLst/>
          </a:prstGeom>
          <a:noFill/>
        </p:spPr>
        <p:txBody>
          <a:bodyPr wrap="square">
            <a:spAutoFit/>
          </a:bodyPr>
          <a:lstStyle/>
          <a:p>
            <a:pPr lvl="0" algn="ctr" fontAlgn="base">
              <a:spcBef>
                <a:spcPct val="0"/>
              </a:spcBef>
              <a:spcAft>
                <a:spcPct val="0"/>
              </a:spcAft>
            </a:pPr>
            <a:r>
              <a:rPr lang="en-US" sz="1400" b="1" dirty="0" smtClean="0">
                <a:solidFill>
                  <a:srgbClr val="FFC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Third Person of the Godhead</a:t>
            </a:r>
            <a:r>
              <a:rPr lang="en-US" sz="1400" b="1"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1600" b="1" u="sng"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Gamma </a:t>
            </a:r>
          </a:p>
          <a:p>
            <a:pPr lvl="0" algn="ctr" fontAlgn="base">
              <a:spcBef>
                <a:spcPct val="0"/>
              </a:spcBef>
              <a:spcAft>
                <a:spcPct val="0"/>
              </a:spcAft>
            </a:pPr>
            <a:r>
              <a:rPr lang="en-US" sz="1400" b="1" dirty="0" smtClean="0">
                <a:latin typeface="Times New Roman" pitchFamily="18" charset="0"/>
                <a:ea typeface="Calibri" pitchFamily="34" charset="0"/>
                <a:cs typeface="Times New Roman" pitchFamily="18" charset="0"/>
              </a:rPr>
              <a:t>(Matthew 3:16)</a:t>
            </a:r>
            <a:r>
              <a:rPr lang="en-US" sz="1400" dirty="0" smtClean="0">
                <a:latin typeface="Times New Roman" pitchFamily="18" charset="0"/>
                <a:ea typeface="Calibri" pitchFamily="34" charset="0"/>
                <a:cs typeface="Times New Roman" pitchFamily="18" charset="0"/>
              </a:rPr>
              <a:t> </a:t>
            </a:r>
          </a:p>
          <a:p>
            <a:pPr lvl="0" algn="ctr" fontAlgn="base">
              <a:spcBef>
                <a:spcPct val="0"/>
              </a:spcBef>
              <a:spcAft>
                <a:spcPct val="0"/>
              </a:spcAft>
            </a:pPr>
            <a:r>
              <a:rPr lang="en-US" sz="14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And Jesus, when he was baptized, went up straightway out of the water: and, lo, the heavens were opened unto him, and he saw the Spirit of God descending like a dove, and lighting upon him: </a:t>
            </a:r>
          </a:p>
          <a:p>
            <a:pPr lvl="0" algn="ctr" fontAlgn="base">
              <a:spcBef>
                <a:spcPct val="0"/>
              </a:spcBef>
              <a:spcAft>
                <a:spcPct val="0"/>
              </a:spcAft>
            </a:pPr>
            <a:r>
              <a:rPr lang="en-US" sz="14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1400" b="1" u="sng"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Skin manufactures</a:t>
            </a:r>
          </a:p>
          <a:p>
            <a:pPr lvl="0" algn="ctr" fontAlgn="base">
              <a:spcBef>
                <a:spcPct val="0"/>
              </a:spcBef>
              <a:spcAft>
                <a:spcPct val="0"/>
              </a:spcAft>
            </a:pPr>
            <a:r>
              <a:rPr lang="en-US" sz="1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Fifteen laminin trimmers.</a:t>
            </a:r>
          </a:p>
        </p:txBody>
      </p:sp>
      <p:pic>
        <p:nvPicPr>
          <p:cNvPr id="12" name="Picture 2" descr="C:\Users\Rosa E Charles\Pictures\The Thrid Temple The Human Body\IG3[1].gif"/>
          <p:cNvPicPr>
            <a:picLocks noChangeAspect="1" noChangeArrowheads="1"/>
          </p:cNvPicPr>
          <p:nvPr/>
        </p:nvPicPr>
        <p:blipFill>
          <a:blip r:embed="rId4" cstate="print"/>
          <a:srcRect/>
          <a:stretch>
            <a:fillRect/>
          </a:stretch>
        </p:blipFill>
        <p:spPr bwMode="auto">
          <a:xfrm>
            <a:off x="6019800" y="5105400"/>
            <a:ext cx="1447800" cy="1295400"/>
          </a:xfrm>
          <a:prstGeom prst="rect">
            <a:avLst/>
          </a:prstGeom>
          <a:ln w="19050">
            <a:solidFill>
              <a:srgbClr val="0000FF"/>
            </a:solidFill>
          </a:ln>
        </p:spPr>
        <p:style>
          <a:lnRef idx="2">
            <a:schemeClr val="dk1"/>
          </a:lnRef>
          <a:fillRef idx="1">
            <a:schemeClr val="lt1"/>
          </a:fillRef>
          <a:effectRef idx="0">
            <a:schemeClr val="dk1"/>
          </a:effectRef>
          <a:fontRef idx="minor">
            <a:schemeClr val="dk1"/>
          </a:fontRef>
        </p:style>
      </p:pic>
      <p:pic>
        <p:nvPicPr>
          <p:cNvPr id="14" name="Picture 2" descr="http://th310.photobucket.com/albums/kk438/striipes77/th_laminin_microscope_image_2.jpg">
            <a:hlinkClick r:id="rId5"/>
          </p:cNvPr>
          <p:cNvPicPr>
            <a:picLocks noChangeAspect="1" noChangeArrowheads="1"/>
          </p:cNvPicPr>
          <p:nvPr/>
        </p:nvPicPr>
        <p:blipFill>
          <a:blip r:embed="rId6" cstate="print"/>
          <a:srcRect/>
          <a:stretch>
            <a:fillRect/>
          </a:stretch>
        </p:blipFill>
        <p:spPr bwMode="auto">
          <a:xfrm>
            <a:off x="3124200" y="1828800"/>
            <a:ext cx="1143000" cy="1066800"/>
          </a:xfrm>
          <a:prstGeom prst="rect">
            <a:avLst/>
          </a:prstGeom>
          <a:ln w="19050">
            <a:solidFill>
              <a:schemeClr val="tx1"/>
            </a:solidFill>
          </a:ln>
        </p:spPr>
        <p:style>
          <a:lnRef idx="2">
            <a:schemeClr val="accent4"/>
          </a:lnRef>
          <a:fillRef idx="1">
            <a:schemeClr val="lt1"/>
          </a:fillRef>
          <a:effectRef idx="0">
            <a:schemeClr val="accent4"/>
          </a:effectRef>
          <a:fontRef idx="minor">
            <a:schemeClr val="dk1"/>
          </a:fontRef>
        </p:style>
      </p:pic>
      <p:sp>
        <p:nvSpPr>
          <p:cNvPr id="15" name="TextBox 14"/>
          <p:cNvSpPr txBox="1"/>
          <p:nvPr/>
        </p:nvSpPr>
        <p:spPr>
          <a:xfrm>
            <a:off x="5257800" y="1600200"/>
            <a:ext cx="381000" cy="369332"/>
          </a:xfrm>
          <a:prstGeom prst="rect">
            <a:avLst/>
          </a:prstGeom>
          <a:noFill/>
          <a:ln>
            <a:solidFill>
              <a:srgbClr val="FFFF00"/>
            </a:solidFill>
          </a:ln>
        </p:spPr>
        <p:txBody>
          <a:bodyPr wrap="square" rtlCol="0">
            <a:spAutoFit/>
          </a:bodyPr>
          <a:lstStyle/>
          <a:p>
            <a:endParaRPr lang="en-US" dirty="0"/>
          </a:p>
        </p:txBody>
      </p:sp>
      <p:sp>
        <p:nvSpPr>
          <p:cNvPr id="16" name="TextBox 15"/>
          <p:cNvSpPr txBox="1"/>
          <p:nvPr/>
        </p:nvSpPr>
        <p:spPr>
          <a:xfrm>
            <a:off x="5867400" y="2971800"/>
            <a:ext cx="609600" cy="369332"/>
          </a:xfrm>
          <a:prstGeom prst="rect">
            <a:avLst/>
          </a:prstGeom>
          <a:noFill/>
          <a:ln>
            <a:solidFill>
              <a:srgbClr val="FFFF00"/>
            </a:solidFill>
          </a:ln>
        </p:spPr>
        <p:txBody>
          <a:bodyPr wrap="square" rtlCol="0">
            <a:spAutoFit/>
          </a:bodyPr>
          <a:lstStyle/>
          <a:p>
            <a:endParaRPr lang="en-US" dirty="0"/>
          </a:p>
        </p:txBody>
      </p:sp>
      <p:sp>
        <p:nvSpPr>
          <p:cNvPr id="17" name="TextBox 16"/>
          <p:cNvSpPr txBox="1"/>
          <p:nvPr/>
        </p:nvSpPr>
        <p:spPr>
          <a:xfrm>
            <a:off x="1981200" y="2971800"/>
            <a:ext cx="609600" cy="369332"/>
          </a:xfrm>
          <a:prstGeom prst="rect">
            <a:avLst/>
          </a:prstGeom>
          <a:noFill/>
          <a:ln>
            <a:solidFill>
              <a:srgbClr val="FFFF00"/>
            </a:solidFill>
          </a:ln>
        </p:spPr>
        <p:txBody>
          <a:bodyPr wrap="square" rtlCol="0">
            <a:spAutoFit/>
          </a:bodyPr>
          <a:lstStyle/>
          <a:p>
            <a:endParaRPr lang="en-US" dirty="0"/>
          </a:p>
        </p:txBody>
      </p:sp>
    </p:spTree>
  </p:cSld>
  <p:clrMapOvr>
    <a:masterClrMapping/>
  </p:clrMapOvr>
  <p:transition advClick="0" advTm="11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legacy.owensboro.kctcs.edu/gcaplan/anat/Notes/01_1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solidFill>
              <a:srgbClr val="0000FF"/>
            </a:solidFill>
          </a:ln>
        </p:spPr>
      </p:pic>
      <p:pic>
        <p:nvPicPr>
          <p:cNvPr id="3" name="Picture 2" descr="your immune system"/>
          <p:cNvPicPr>
            <a:picLocks noChangeAspect="1" noChangeArrowheads="1"/>
          </p:cNvPicPr>
          <p:nvPr/>
        </p:nvPicPr>
        <p:blipFill>
          <a:blip r:embed="rId3" cstate="print"/>
          <a:srcRect/>
          <a:stretch>
            <a:fillRect/>
          </a:stretch>
        </p:blipFill>
        <p:spPr bwMode="auto">
          <a:xfrm>
            <a:off x="3886200" y="4343400"/>
            <a:ext cx="1295400" cy="2057400"/>
          </a:xfrm>
          <a:prstGeom prst="rect">
            <a:avLst/>
          </a:prstGeom>
          <a:noFill/>
          <a:ln w="28575">
            <a:solidFill>
              <a:srgbClr val="0000FF"/>
            </a:solidFill>
          </a:ln>
        </p:spPr>
      </p:pic>
      <p:sp>
        <p:nvSpPr>
          <p:cNvPr id="4" name="TextBox 3"/>
          <p:cNvSpPr txBox="1"/>
          <p:nvPr/>
        </p:nvSpPr>
        <p:spPr>
          <a:xfrm>
            <a:off x="152400" y="381000"/>
            <a:ext cx="2514600" cy="923330"/>
          </a:xfrm>
          <a:prstGeom prst="rect">
            <a:avLst/>
          </a:prstGeom>
          <a:noFill/>
          <a:ln w="28575">
            <a:solidFill>
              <a:srgbClr val="FF0000"/>
            </a:solidFill>
          </a:ln>
        </p:spPr>
        <p:txBody>
          <a:bodyPr wrap="square" rtlCol="0">
            <a:spAutoFit/>
          </a:bodyPr>
          <a:lstStyle/>
          <a:p>
            <a:endParaRPr lang="en-US" dirty="0" smtClean="0"/>
          </a:p>
          <a:p>
            <a:endParaRPr lang="en-US" dirty="0" smtClean="0"/>
          </a:p>
          <a:p>
            <a:r>
              <a:rPr lang="en-US" dirty="0" smtClean="0"/>
              <a:t>		I</a:t>
            </a:r>
            <a:endParaRPr lang="en-US" dirty="0"/>
          </a:p>
        </p:txBody>
      </p:sp>
      <p:sp>
        <p:nvSpPr>
          <p:cNvPr id="5" name="TextBox 4"/>
          <p:cNvSpPr txBox="1"/>
          <p:nvPr/>
        </p:nvSpPr>
        <p:spPr>
          <a:xfrm>
            <a:off x="6553200" y="381000"/>
            <a:ext cx="2362200" cy="923330"/>
          </a:xfrm>
          <a:prstGeom prst="rect">
            <a:avLst/>
          </a:prstGeom>
          <a:noFill/>
          <a:ln w="28575">
            <a:solidFill>
              <a:srgbClr val="17A93A"/>
            </a:solidFill>
          </a:ln>
        </p:spPr>
        <p:txBody>
          <a:bodyPr wrap="square" rtlCol="0">
            <a:spAutoFit/>
          </a:bodyPr>
          <a:lstStyle/>
          <a:p>
            <a:r>
              <a:rPr lang="en-US" dirty="0" smtClean="0"/>
              <a:t>I</a:t>
            </a:r>
          </a:p>
          <a:p>
            <a:endParaRPr lang="en-US" dirty="0" smtClean="0"/>
          </a:p>
          <a:p>
            <a:endParaRPr lang="en-US" dirty="0"/>
          </a:p>
        </p:txBody>
      </p:sp>
      <p:sp>
        <p:nvSpPr>
          <p:cNvPr id="6" name="TextBox 5"/>
          <p:cNvSpPr txBox="1"/>
          <p:nvPr/>
        </p:nvSpPr>
        <p:spPr>
          <a:xfrm>
            <a:off x="0" y="4343400"/>
            <a:ext cx="2590800" cy="923330"/>
          </a:xfrm>
          <a:prstGeom prst="rect">
            <a:avLst/>
          </a:prstGeom>
          <a:noFill/>
          <a:ln w="28575">
            <a:solidFill>
              <a:srgbClr val="FF0000"/>
            </a:solidFill>
          </a:ln>
        </p:spPr>
        <p:txBody>
          <a:bodyPr wrap="square" rtlCol="0">
            <a:spAutoFit/>
          </a:bodyPr>
          <a:lstStyle/>
          <a:p>
            <a:pPr algn="ctr"/>
            <a:r>
              <a:rPr lang="en-US" b="1" dirty="0" smtClean="0">
                <a:solidFill>
                  <a:srgbClr val="FF0000"/>
                </a:solidFill>
                <a:latin typeface="Times New Roman" pitchFamily="18" charset="0"/>
                <a:cs typeface="Times New Roman" pitchFamily="18" charset="0"/>
              </a:rPr>
              <a:t>Type: The System of Sacrifice by Work</a:t>
            </a:r>
          </a:p>
          <a:p>
            <a:pPr algn="ctr"/>
            <a:r>
              <a:rPr lang="en-US" b="1" dirty="0" smtClean="0">
                <a:solidFill>
                  <a:srgbClr val="FF0000"/>
                </a:solidFill>
                <a:latin typeface="Times New Roman" pitchFamily="18" charset="0"/>
                <a:cs typeface="Times New Roman" pitchFamily="18" charset="0"/>
              </a:rPr>
              <a:t>through Ordinance</a:t>
            </a:r>
            <a:endParaRPr lang="en-US" b="1" dirty="0">
              <a:solidFill>
                <a:srgbClr val="FF0000"/>
              </a:solidFill>
              <a:latin typeface="Times New Roman" pitchFamily="18" charset="0"/>
              <a:cs typeface="Times New Roman" pitchFamily="18" charset="0"/>
            </a:endParaRPr>
          </a:p>
        </p:txBody>
      </p:sp>
      <p:sp>
        <p:nvSpPr>
          <p:cNvPr id="8" name="TextBox 7"/>
          <p:cNvSpPr txBox="1"/>
          <p:nvPr/>
        </p:nvSpPr>
        <p:spPr>
          <a:xfrm>
            <a:off x="6477000" y="4267200"/>
            <a:ext cx="2649123" cy="923330"/>
          </a:xfrm>
          <a:prstGeom prst="rect">
            <a:avLst/>
          </a:prstGeom>
          <a:noFill/>
          <a:ln w="28575">
            <a:solidFill>
              <a:srgbClr val="17A93A"/>
            </a:solidFill>
          </a:ln>
        </p:spPr>
        <p:txBody>
          <a:bodyPr wrap="none" rtlCol="0">
            <a:spAutoFit/>
          </a:bodyPr>
          <a:lstStyle/>
          <a:p>
            <a:r>
              <a:rPr lang="en-US" b="1" dirty="0" smtClean="0">
                <a:solidFill>
                  <a:srgbClr val="17A93A"/>
                </a:solidFill>
                <a:latin typeface="Times New Roman" pitchFamily="18" charset="0"/>
                <a:cs typeface="Times New Roman" pitchFamily="18" charset="0"/>
              </a:rPr>
              <a:t>Anti-type: The System of</a:t>
            </a:r>
          </a:p>
          <a:p>
            <a:r>
              <a:rPr lang="en-US" b="1" dirty="0" smtClean="0">
                <a:solidFill>
                  <a:srgbClr val="17A93A"/>
                </a:solidFill>
                <a:latin typeface="Times New Roman" pitchFamily="18" charset="0"/>
                <a:cs typeface="Times New Roman" pitchFamily="18" charset="0"/>
              </a:rPr>
              <a:t>Righteousness by Faith </a:t>
            </a:r>
          </a:p>
          <a:p>
            <a:pPr algn="ctr"/>
            <a:r>
              <a:rPr lang="en-US" b="1" dirty="0" smtClean="0">
                <a:solidFill>
                  <a:srgbClr val="17A93A"/>
                </a:solidFill>
                <a:latin typeface="Times New Roman" pitchFamily="18" charset="0"/>
                <a:cs typeface="Times New Roman" pitchFamily="18" charset="0"/>
              </a:rPr>
              <a:t>Christ Life Merit  </a:t>
            </a:r>
            <a:endParaRPr lang="en-US" b="1" dirty="0">
              <a:solidFill>
                <a:srgbClr val="17A93A"/>
              </a:solidFill>
              <a:latin typeface="Times New Roman" pitchFamily="18" charset="0"/>
              <a:cs typeface="Times New Roman" pitchFamily="18" charset="0"/>
            </a:endParaRPr>
          </a:p>
        </p:txBody>
      </p:sp>
      <p:sp>
        <p:nvSpPr>
          <p:cNvPr id="9" name="TextBox 8"/>
          <p:cNvSpPr txBox="1"/>
          <p:nvPr/>
        </p:nvSpPr>
        <p:spPr>
          <a:xfrm>
            <a:off x="4191000" y="838200"/>
            <a:ext cx="774571" cy="369332"/>
          </a:xfrm>
          <a:prstGeom prst="rect">
            <a:avLst/>
          </a:prstGeom>
          <a:noFill/>
          <a:ln w="28575">
            <a:solidFill>
              <a:srgbClr val="0000FF"/>
            </a:solidFill>
          </a:ln>
        </p:spPr>
        <p:txBody>
          <a:bodyPr wrap="none" rtlCol="0">
            <a:spAutoFit/>
          </a:bodyPr>
          <a:lstStyle/>
          <a:p>
            <a:r>
              <a:rPr lang="en-US" b="1" dirty="0" smtClean="0">
                <a:solidFill>
                  <a:srgbClr val="0000FF"/>
                </a:solidFill>
                <a:latin typeface="Times New Roman" pitchFamily="18" charset="0"/>
                <a:cs typeface="Times New Roman" pitchFamily="18" charset="0"/>
              </a:rPr>
              <a:t>Meets</a:t>
            </a:r>
            <a:endParaRPr lang="en-US" b="1" dirty="0">
              <a:solidFill>
                <a:srgbClr val="0000FF"/>
              </a:solidFill>
              <a:latin typeface="Times New Roman" pitchFamily="18" charset="0"/>
              <a:cs typeface="Times New Roman" pitchFamily="18" charset="0"/>
            </a:endParaRPr>
          </a:p>
        </p:txBody>
      </p:sp>
      <p:sp>
        <p:nvSpPr>
          <p:cNvPr id="10" name="Rectangle 9"/>
          <p:cNvSpPr/>
          <p:nvPr/>
        </p:nvSpPr>
        <p:spPr>
          <a:xfrm>
            <a:off x="8305800" y="0"/>
            <a:ext cx="415499" cy="369332"/>
          </a:xfrm>
          <a:prstGeom prst="rect">
            <a:avLst/>
          </a:prstGeom>
        </p:spPr>
        <p:txBody>
          <a:bodyPr wrap="none">
            <a:spAutoFit/>
          </a:bodyPr>
          <a:lstStyle/>
          <a:p>
            <a:pPr algn="ctr"/>
            <a:fld id="{877F9B8C-32C4-43F2-99B4-FFD195B4A4EB}" type="slidenum">
              <a:rPr lang="en-US" b="1" smtClean="0">
                <a:solidFill>
                  <a:schemeClr val="bg1"/>
                </a:solidFill>
                <a:latin typeface="Times New Roman" pitchFamily="18" charset="0"/>
                <a:cs typeface="Times New Roman" pitchFamily="18" charset="0"/>
              </a:rPr>
              <a:pPr algn="ctr"/>
              <a:t>17</a:t>
            </a:fld>
            <a:endParaRPr lang="en-US" b="1" dirty="0">
              <a:solidFill>
                <a:schemeClr val="bg1"/>
              </a:solidFill>
              <a:latin typeface="Times New Roman" pitchFamily="18" charset="0"/>
              <a:cs typeface="Times New Roman" pitchFamily="18" charset="0"/>
            </a:endParaRPr>
          </a:p>
        </p:txBody>
      </p:sp>
      <p:sp>
        <p:nvSpPr>
          <p:cNvPr id="11" name="TextBox 10"/>
          <p:cNvSpPr txBox="1"/>
          <p:nvPr/>
        </p:nvSpPr>
        <p:spPr>
          <a:xfrm>
            <a:off x="152400" y="1295400"/>
            <a:ext cx="2127505" cy="646331"/>
          </a:xfrm>
          <a:prstGeom prst="rect">
            <a:avLst/>
          </a:prstGeom>
          <a:noFill/>
        </p:spPr>
        <p:txBody>
          <a:bodyPr wrap="none" rtlCol="0">
            <a:spAutoFit/>
          </a:bodyPr>
          <a:lstStyle/>
          <a:p>
            <a:r>
              <a:rPr lang="en-US" b="1" dirty="0" smtClean="0">
                <a:solidFill>
                  <a:srgbClr val="FF0000"/>
                </a:solidFill>
                <a:latin typeface="Times New Roman" pitchFamily="18" charset="0"/>
                <a:cs typeface="Times New Roman" pitchFamily="18" charset="0"/>
              </a:rPr>
              <a:t>By the Blood of the </a:t>
            </a:r>
          </a:p>
          <a:p>
            <a:pPr algn="ctr"/>
            <a:r>
              <a:rPr lang="en-US" b="1" dirty="0" smtClean="0">
                <a:solidFill>
                  <a:srgbClr val="FF0000"/>
                </a:solidFill>
                <a:latin typeface="Times New Roman" pitchFamily="18" charset="0"/>
                <a:cs typeface="Times New Roman" pitchFamily="18" charset="0"/>
              </a:rPr>
              <a:t>Lamb</a:t>
            </a:r>
            <a:endParaRPr lang="en-US" b="1" dirty="0">
              <a:solidFill>
                <a:srgbClr val="FF0000"/>
              </a:solidFill>
              <a:latin typeface="Times New Roman" pitchFamily="18" charset="0"/>
              <a:cs typeface="Times New Roman" pitchFamily="18" charset="0"/>
            </a:endParaRPr>
          </a:p>
        </p:txBody>
      </p:sp>
      <p:sp>
        <p:nvSpPr>
          <p:cNvPr id="12" name="TextBox 11"/>
          <p:cNvSpPr txBox="1"/>
          <p:nvPr/>
        </p:nvSpPr>
        <p:spPr>
          <a:xfrm>
            <a:off x="6740777" y="1295400"/>
            <a:ext cx="2403223" cy="646331"/>
          </a:xfrm>
          <a:prstGeom prst="rect">
            <a:avLst/>
          </a:prstGeom>
          <a:noFill/>
        </p:spPr>
        <p:txBody>
          <a:bodyPr wrap="none" rtlCol="0">
            <a:spAutoFit/>
          </a:bodyPr>
          <a:lstStyle/>
          <a:p>
            <a:pPr algn="ctr"/>
            <a:r>
              <a:rPr lang="en-US" b="1" dirty="0" smtClean="0">
                <a:solidFill>
                  <a:srgbClr val="17A93A"/>
                </a:solidFill>
                <a:latin typeface="Times New Roman" pitchFamily="18" charset="0"/>
                <a:cs typeface="Times New Roman" pitchFamily="18" charset="0"/>
              </a:rPr>
              <a:t>By the Power of</a:t>
            </a:r>
          </a:p>
          <a:p>
            <a:pPr algn="ctr"/>
            <a:r>
              <a:rPr lang="en-US" b="1" dirty="0" smtClean="0">
                <a:solidFill>
                  <a:srgbClr val="17A93A"/>
                </a:solidFill>
                <a:latin typeface="Times New Roman" pitchFamily="18" charset="0"/>
                <a:cs typeface="Times New Roman" pitchFamily="18" charset="0"/>
              </a:rPr>
              <a:t>God in the Holy Ghost</a:t>
            </a:r>
            <a:endParaRPr lang="en-US" b="1" dirty="0">
              <a:solidFill>
                <a:srgbClr val="17A93A"/>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hover-img" descr="http://ts3.mm.bing.net/images/thumbnail.aspx?q=1608863910694&amp;id=7c32e57f57e31e5c418fb2761ecf3100">
            <a:hlinkClick r:id="rId2"/>
          </p:cNvPr>
          <p:cNvPicPr>
            <a:picLocks noGrp="1"/>
          </p:cNvPicPr>
          <p:nvPr>
            <p:ph sz="quarter" idx="2"/>
          </p:nvPr>
        </p:nvPicPr>
        <p:blipFill>
          <a:blip r:embed="rId3" cstate="print"/>
          <a:srcRect/>
          <a:stretch>
            <a:fillRect/>
          </a:stretch>
        </p:blipFill>
        <p:spPr bwMode="auto">
          <a:xfrm>
            <a:off x="0" y="1066800"/>
            <a:ext cx="4419600" cy="5791200"/>
          </a:xfrm>
          <a:prstGeom prst="rect">
            <a:avLst/>
          </a:prstGeom>
          <a:ln w="19050">
            <a:solidFill>
              <a:srgbClr val="0000FF"/>
            </a:solidFill>
            <a:headEnd/>
            <a:tailEnd/>
          </a:ln>
        </p:spPr>
        <p:style>
          <a:lnRef idx="2">
            <a:schemeClr val="dk1">
              <a:shade val="50000"/>
            </a:schemeClr>
          </a:lnRef>
          <a:fillRef idx="1">
            <a:schemeClr val="dk1"/>
          </a:fillRef>
          <a:effectRef idx="0">
            <a:schemeClr val="dk1"/>
          </a:effectRef>
          <a:fontRef idx="minor">
            <a:schemeClr val="lt1"/>
          </a:fontRef>
        </p:style>
      </p:pic>
      <p:sp>
        <p:nvSpPr>
          <p:cNvPr id="20" name="Slide Number Placeholder 19"/>
          <p:cNvSpPr>
            <a:spLocks noGrp="1"/>
          </p:cNvSpPr>
          <p:nvPr>
            <p:ph type="sldNum" sz="quarter" idx="12"/>
          </p:nvPr>
        </p:nvSpPr>
        <p:spPr>
          <a:xfrm>
            <a:off x="8458199" y="6477000"/>
            <a:ext cx="561975" cy="380999"/>
          </a:xfrm>
        </p:spPr>
        <p:txBody>
          <a:bodyPr/>
          <a:lstStyle/>
          <a:p>
            <a:fld id="{877F9B8C-32C4-43F2-99B4-FFD195B4A4EB}" type="slidenum">
              <a:rPr lang="en-US" b="1" smtClean="0">
                <a:solidFill>
                  <a:schemeClr val="bg1"/>
                </a:solidFill>
              </a:rPr>
              <a:pPr/>
              <a:t>18</a:t>
            </a:fld>
            <a:endParaRPr lang="en-US" b="1" dirty="0">
              <a:solidFill>
                <a:schemeClr val="bg1"/>
              </a:solidFill>
            </a:endParaRPr>
          </a:p>
        </p:txBody>
      </p:sp>
      <p:pic>
        <p:nvPicPr>
          <p:cNvPr id="14342" name="Picture 6" descr="http://ts3.mm.bing.net/images/thumbnail.aspx?q=4676773194696330&amp;id=457eb054efce078f150379d3bc3cd45e&amp;index=newexp">
            <a:hlinkClick r:id="rId4" tooltip="GOD'S YOUTH MINISTRIES - THE FIRST 1000 YEARS OF CHRISTIAN MARTYRDOM"/>
          </p:cNvPr>
          <p:cNvPicPr>
            <a:picLocks noChangeAspect="1" noChangeArrowheads="1"/>
          </p:cNvPicPr>
          <p:nvPr/>
        </p:nvPicPr>
        <p:blipFill>
          <a:blip r:embed="rId5" cstate="print"/>
          <a:srcRect/>
          <a:stretch>
            <a:fillRect/>
          </a:stretch>
        </p:blipFill>
        <p:spPr bwMode="auto">
          <a:xfrm>
            <a:off x="4419600" y="1066800"/>
            <a:ext cx="4724400" cy="5791200"/>
          </a:xfrm>
          <a:prstGeom prst="rect">
            <a:avLst/>
          </a:prstGeom>
          <a:ln w="19050">
            <a:solidFill>
              <a:srgbClr val="0000FF"/>
            </a:solidFill>
          </a:ln>
        </p:spPr>
        <p:style>
          <a:lnRef idx="2">
            <a:schemeClr val="dk1"/>
          </a:lnRef>
          <a:fillRef idx="1">
            <a:schemeClr val="lt1"/>
          </a:fillRef>
          <a:effectRef idx="0">
            <a:schemeClr val="dk1"/>
          </a:effectRef>
          <a:fontRef idx="minor">
            <a:schemeClr val="dk1"/>
          </a:fontRef>
        </p:style>
      </p:pic>
      <p:sp>
        <p:nvSpPr>
          <p:cNvPr id="6" name="Rectangle 5"/>
          <p:cNvSpPr/>
          <p:nvPr/>
        </p:nvSpPr>
        <p:spPr>
          <a:xfrm>
            <a:off x="6705600" y="3810000"/>
            <a:ext cx="2133600" cy="461665"/>
          </a:xfrm>
          <a:prstGeom prst="rect">
            <a:avLst/>
          </a:prstGeom>
        </p:spPr>
        <p:txBody>
          <a:bodyPr wrap="square">
            <a:spAutoFit/>
          </a:bodyPr>
          <a:lstStyle/>
          <a:p>
            <a:pPr algn="ctr"/>
            <a:r>
              <a:rPr 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The Martyrs</a:t>
            </a:r>
            <a:endParaRPr lang="en-US" b="1" u="sng"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Rectangle 9"/>
          <p:cNvSpPr/>
          <p:nvPr/>
        </p:nvSpPr>
        <p:spPr>
          <a:xfrm>
            <a:off x="0" y="0"/>
            <a:ext cx="9144000" cy="1077218"/>
          </a:xfrm>
          <a:prstGeom prst="rect">
            <a:avLst/>
          </a:prstGeom>
          <a:ln w="28575"/>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3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Lymph are the Martyrs in our Bodies!</a:t>
            </a:r>
          </a:p>
          <a:p>
            <a:pPr algn="ctr"/>
            <a:r>
              <a:rPr lang="en-US" sz="3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Defenders of the Living Truth of God’s Word.</a:t>
            </a:r>
            <a:endParaRPr lang="en-US" sz="3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8610600" y="0"/>
            <a:ext cx="300082" cy="369332"/>
          </a:xfrm>
          <a:prstGeom prst="rect">
            <a:avLst/>
          </a:prstGeom>
        </p:spPr>
        <p:txBody>
          <a:bodyPr wrap="none">
            <a:spAutoFit/>
          </a:bodyPr>
          <a:lstStyle/>
          <a:p>
            <a:pPr algn="ctr"/>
            <a:fld id="{877F9B8C-32C4-43F2-99B4-FFD195B4A4EB}" type="slidenum">
              <a:rPr lang="en-US" b="1" smtClean="0">
                <a:effectLst>
                  <a:outerShdw blurRad="38100" dist="38100" dir="2700000" algn="tl">
                    <a:srgbClr val="000000">
                      <a:alpha val="43137"/>
                    </a:srgbClr>
                  </a:outerShdw>
                </a:effectLst>
                <a:latin typeface="Times New Roman" pitchFamily="18" charset="0"/>
                <a:cs typeface="Times New Roman" pitchFamily="18" charset="0"/>
              </a:rPr>
              <a:pPr algn="ctr"/>
              <a:t>18</a:t>
            </a:fld>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TextBox 8"/>
          <p:cNvSpPr txBox="1"/>
          <p:nvPr/>
        </p:nvSpPr>
        <p:spPr>
          <a:xfrm>
            <a:off x="914400" y="1447800"/>
            <a:ext cx="2476062"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Our Lymphatic System</a:t>
            </a:r>
            <a:endParaRPr lang="en-US" b="1" dirty="0">
              <a:latin typeface="Times New Roman" pitchFamily="18" charset="0"/>
              <a:cs typeface="Times New Roman" pitchFamily="18" charset="0"/>
            </a:endParaRPr>
          </a:p>
        </p:txBody>
      </p:sp>
      <p:pic>
        <p:nvPicPr>
          <p:cNvPr id="12" name="Picture 11" descr="Slide18.PNG"/>
          <p:cNvPicPr>
            <a:picLocks noGrp="1" noChangeAspect="1"/>
          </p:cNvPicPr>
          <p:nvPr isPhoto="1"/>
        </p:nvPicPr>
        <p:blipFill>
          <a:blip r:embed="rId6" cstate="print">
            <a:lum/>
          </a:blip>
          <a:srcRect t="15556"/>
          <a:stretch>
            <a:fillRect/>
          </a:stretch>
        </p:blipFill>
        <p:spPr>
          <a:xfrm>
            <a:off x="0" y="1066800"/>
            <a:ext cx="9144000" cy="5791200"/>
          </a:xfrm>
          <a:prstGeom prst="rect">
            <a:avLst/>
          </a:prstGeom>
          <a:noFill/>
          <a:ln>
            <a:noFill/>
          </a:ln>
        </p:spPr>
      </p:pic>
    </p:spTree>
  </p:cSld>
  <p:clrMapOvr>
    <a:masterClrMapping/>
  </p:clrMapOvr>
  <p:transition advClick="0" advTm="11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http://ts3.mm.bing.net/images/thumbnail.aspx?q=4587158713205690&amp;id=31bf2395bc5fca833f0b655204aefeaa&amp;index=newexp"/>
          <p:cNvPicPr>
            <a:picLocks noChangeAspect="1" noChangeArrowheads="1"/>
          </p:cNvPicPr>
          <p:nvPr/>
        </p:nvPicPr>
        <p:blipFill>
          <a:blip r:embed="rId2" cstate="print">
            <a:lum bright="10000"/>
          </a:blip>
          <a:srcRect/>
          <a:stretch>
            <a:fillRect/>
          </a:stretch>
        </p:blipFill>
        <p:spPr bwMode="auto">
          <a:xfrm>
            <a:off x="4495800" y="457200"/>
            <a:ext cx="4648200" cy="3276600"/>
          </a:xfrm>
          <a:prstGeom prst="rect">
            <a:avLst/>
          </a:prstGeom>
          <a:ln w="28575">
            <a:solidFill>
              <a:srgbClr val="0000FF"/>
            </a:solidFill>
          </a:ln>
        </p:spPr>
        <p:style>
          <a:lnRef idx="2">
            <a:schemeClr val="dk1"/>
          </a:lnRef>
          <a:fillRef idx="1">
            <a:schemeClr val="lt1"/>
          </a:fillRef>
          <a:effectRef idx="0">
            <a:schemeClr val="dk1"/>
          </a:effectRef>
          <a:fontRef idx="minor">
            <a:schemeClr val="dk1"/>
          </a:fontRef>
        </p:style>
      </p:pic>
      <p:pic>
        <p:nvPicPr>
          <p:cNvPr id="14344" name="Picture 8" descr="http://ts4.mm.bing.net/images/thumbnail.aspx?q=4777168050521099&amp;id=e074ef4e3ce5cc672c6bce087c02e2bd&amp;index=newexp"/>
          <p:cNvPicPr>
            <a:picLocks noChangeAspect="1" noChangeArrowheads="1"/>
          </p:cNvPicPr>
          <p:nvPr/>
        </p:nvPicPr>
        <p:blipFill>
          <a:blip r:embed="rId3" cstate="print"/>
          <a:srcRect l="1695" t="3333" r="3390" b="5088"/>
          <a:stretch>
            <a:fillRect/>
          </a:stretch>
        </p:blipFill>
        <p:spPr bwMode="auto">
          <a:xfrm>
            <a:off x="4495800" y="3733800"/>
            <a:ext cx="2362200" cy="3124200"/>
          </a:xfrm>
          <a:prstGeom prst="rect">
            <a:avLst/>
          </a:prstGeom>
          <a:ln w="28575">
            <a:solidFill>
              <a:srgbClr val="0000FF"/>
            </a:solidFill>
          </a:ln>
          <a:effectLst>
            <a:outerShdw blurRad="292100" dist="139700" dir="2700000" algn="tl" rotWithShape="0">
              <a:srgbClr val="333333">
                <a:alpha val="65000"/>
              </a:srgbClr>
            </a:outerShdw>
          </a:effectLst>
        </p:spPr>
        <p:style>
          <a:lnRef idx="2">
            <a:schemeClr val="dk1"/>
          </a:lnRef>
          <a:fillRef idx="1">
            <a:schemeClr val="lt1"/>
          </a:fillRef>
          <a:effectRef idx="0">
            <a:schemeClr val="dk1"/>
          </a:effectRef>
          <a:fontRef idx="minor">
            <a:schemeClr val="dk1"/>
          </a:fontRef>
        </p:style>
      </p:pic>
      <p:pic>
        <p:nvPicPr>
          <p:cNvPr id="8" name="ihover-img" descr="The angel Gabriel told Mary that Elisabeth was going to have a baby ..."/>
          <p:cNvPicPr/>
          <p:nvPr/>
        </p:nvPicPr>
        <p:blipFill>
          <a:blip r:embed="rId4" cstate="print">
            <a:lum bright="10000"/>
          </a:blip>
          <a:srcRect/>
          <a:stretch>
            <a:fillRect/>
          </a:stretch>
        </p:blipFill>
        <p:spPr bwMode="auto">
          <a:xfrm>
            <a:off x="2209800" y="457200"/>
            <a:ext cx="2286000" cy="3352800"/>
          </a:xfrm>
          <a:prstGeom prst="rect">
            <a:avLst/>
          </a:prstGeom>
          <a:noFill/>
          <a:ln w="28575">
            <a:solidFill>
              <a:srgbClr val="0000FF"/>
            </a:solidFill>
            <a:miter lim="800000"/>
            <a:headEnd/>
            <a:tailEnd/>
          </a:ln>
        </p:spPr>
      </p:pic>
      <p:pic>
        <p:nvPicPr>
          <p:cNvPr id="2" name="Picture 4" descr="Then I saw another angel flying directly overhead, with an eternal ..."/>
          <p:cNvPicPr>
            <a:picLocks noChangeAspect="1" noChangeArrowheads="1"/>
          </p:cNvPicPr>
          <p:nvPr/>
        </p:nvPicPr>
        <p:blipFill>
          <a:blip r:embed="rId5" cstate="print"/>
          <a:srcRect/>
          <a:stretch>
            <a:fillRect/>
          </a:stretch>
        </p:blipFill>
        <p:spPr bwMode="auto">
          <a:xfrm>
            <a:off x="0" y="457200"/>
            <a:ext cx="2209800" cy="3276600"/>
          </a:xfrm>
          <a:prstGeom prst="rect">
            <a:avLst/>
          </a:prstGeom>
          <a:noFill/>
          <a:ln w="28575">
            <a:solidFill>
              <a:srgbClr val="0000FF"/>
            </a:solidFill>
          </a:ln>
        </p:spPr>
      </p:pic>
      <p:pic>
        <p:nvPicPr>
          <p:cNvPr id="14342" name="Picture 6" descr="... to the three angels message screen 23 revelation 13 15 comments"/>
          <p:cNvPicPr>
            <a:picLocks noChangeAspect="1" noChangeArrowheads="1"/>
          </p:cNvPicPr>
          <p:nvPr/>
        </p:nvPicPr>
        <p:blipFill>
          <a:blip r:embed="rId6" cstate="print"/>
          <a:srcRect/>
          <a:stretch>
            <a:fillRect/>
          </a:stretch>
        </p:blipFill>
        <p:spPr bwMode="auto">
          <a:xfrm>
            <a:off x="7543800" y="533400"/>
            <a:ext cx="1447800" cy="1143000"/>
          </a:xfrm>
          <a:prstGeom prst="rect">
            <a:avLst/>
          </a:prstGeom>
          <a:noFill/>
          <a:ln>
            <a:solidFill>
              <a:srgbClr val="0000FF"/>
            </a:solidFill>
          </a:ln>
        </p:spPr>
      </p:pic>
      <p:pic>
        <p:nvPicPr>
          <p:cNvPr id="3" name="Picture 8" descr="sanctuary | Sabbath Sermons"/>
          <p:cNvPicPr>
            <a:picLocks noChangeAspect="1" noChangeArrowheads="1"/>
          </p:cNvPicPr>
          <p:nvPr/>
        </p:nvPicPr>
        <p:blipFill>
          <a:blip r:embed="rId7" cstate="print">
            <a:lum bright="10000"/>
          </a:blip>
          <a:srcRect/>
          <a:stretch>
            <a:fillRect/>
          </a:stretch>
        </p:blipFill>
        <p:spPr bwMode="auto">
          <a:xfrm>
            <a:off x="6858000" y="3733800"/>
            <a:ext cx="2286000" cy="3124200"/>
          </a:xfrm>
          <a:prstGeom prst="rect">
            <a:avLst/>
          </a:prstGeom>
          <a:noFill/>
          <a:ln w="28575">
            <a:solidFill>
              <a:srgbClr val="0000FF"/>
            </a:solidFill>
          </a:ln>
        </p:spPr>
      </p:pic>
      <p:sp>
        <p:nvSpPr>
          <p:cNvPr id="11" name="TextBox 10"/>
          <p:cNvSpPr txBox="1"/>
          <p:nvPr/>
        </p:nvSpPr>
        <p:spPr>
          <a:xfrm>
            <a:off x="7247262" y="1752600"/>
            <a:ext cx="1896738" cy="646331"/>
          </a:xfrm>
          <a:prstGeom prst="rect">
            <a:avLst/>
          </a:prstGeom>
          <a:noFill/>
        </p:spPr>
        <p:txBody>
          <a:bodyPr wrap="none" rtlCol="0">
            <a:spAutoFit/>
          </a:bodyPr>
          <a:lstStyle/>
          <a:p>
            <a:pPr algn="ct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Martyr’s </a:t>
            </a:r>
          </a:p>
          <a:p>
            <a:pPr algn="ct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Revelation 2:9-11</a:t>
            </a: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Rectangle 11"/>
          <p:cNvSpPr/>
          <p:nvPr/>
        </p:nvSpPr>
        <p:spPr>
          <a:xfrm>
            <a:off x="7086600" y="4724400"/>
            <a:ext cx="1633781" cy="1200329"/>
          </a:xfrm>
          <a:prstGeom prst="rect">
            <a:avLst/>
          </a:prstGeom>
        </p:spPr>
        <p:txBody>
          <a:bodyPr wrap="none">
            <a:spAutoFit/>
          </a:bodyPr>
          <a:lstStyle/>
          <a:p>
            <a:pPr algn="ct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Defenders of </a:t>
            </a:r>
          </a:p>
          <a:p>
            <a:pPr algn="ct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the Faith</a:t>
            </a:r>
          </a:p>
          <a:p>
            <a:pPr algn="ct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they that draw</a:t>
            </a:r>
          </a:p>
          <a:p>
            <a:pPr algn="ct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 with the pen</a:t>
            </a:r>
            <a:endParaRPr lang="en-US" dirty="0"/>
          </a:p>
        </p:txBody>
      </p:sp>
      <p:sp>
        <p:nvSpPr>
          <p:cNvPr id="13" name="Rectangle 12"/>
          <p:cNvSpPr/>
          <p:nvPr/>
        </p:nvSpPr>
        <p:spPr>
          <a:xfrm>
            <a:off x="7239000" y="3886200"/>
            <a:ext cx="1499128" cy="369332"/>
          </a:xfrm>
          <a:prstGeom prst="rect">
            <a:avLst/>
          </a:prstGeom>
        </p:spPr>
        <p:txBody>
          <a:bodyPr wrap="none">
            <a:spAutoFit/>
          </a:bodyPr>
          <a:lstStyle/>
          <a:p>
            <a:r>
              <a:rPr lang="en-US" b="1" dirty="0" smtClean="0">
                <a:latin typeface="Times New Roman" pitchFamily="18" charset="0"/>
                <a:cs typeface="Times New Roman" pitchFamily="18" charset="0"/>
              </a:rPr>
              <a:t>(Judges 5:14</a:t>
            </a:r>
            <a:r>
              <a:rPr lang="en-US" b="1" dirty="0" smtClean="0">
                <a:solidFill>
                  <a:schemeClr val="bg1"/>
                </a:solidFill>
                <a:latin typeface="Times New Roman" pitchFamily="18" charset="0"/>
                <a:cs typeface="Times New Roman" pitchFamily="18" charset="0"/>
              </a:rPr>
              <a:t>)</a:t>
            </a:r>
            <a:endParaRPr lang="en-US" dirty="0"/>
          </a:p>
        </p:txBody>
      </p:sp>
      <p:sp>
        <p:nvSpPr>
          <p:cNvPr id="15" name="Rectangle 14"/>
          <p:cNvSpPr/>
          <p:nvPr/>
        </p:nvSpPr>
        <p:spPr>
          <a:xfrm>
            <a:off x="0" y="0"/>
            <a:ext cx="9144000" cy="477054"/>
          </a:xfrm>
          <a:prstGeom prst="rect">
            <a:avLst/>
          </a:prstGeom>
          <a:ln>
            <a:solidFill>
              <a:srgbClr val="0000FF"/>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25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Our Ministering Angels and Saints Defenders of the Body! </a:t>
            </a:r>
            <a:endParaRPr lang="en-US" sz="25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 name="Rectangle 15"/>
          <p:cNvSpPr/>
          <p:nvPr/>
        </p:nvSpPr>
        <p:spPr>
          <a:xfrm>
            <a:off x="8728502" y="0"/>
            <a:ext cx="415498" cy="369332"/>
          </a:xfrm>
          <a:prstGeom prst="rect">
            <a:avLst/>
          </a:prstGeom>
        </p:spPr>
        <p:txBody>
          <a:bodyPr wrap="none">
            <a:spAutoFit/>
          </a:bodyPr>
          <a:lstStyle/>
          <a:p>
            <a:pPr algn="ctr"/>
            <a:fld id="{877F9B8C-32C4-43F2-99B4-FFD195B4A4EB}" type="slidenum">
              <a:rPr lang="en-US" b="1" smtClean="0">
                <a:effectLst>
                  <a:outerShdw blurRad="38100" dist="38100" dir="2700000" algn="tl">
                    <a:srgbClr val="000000">
                      <a:alpha val="43137"/>
                    </a:srgbClr>
                  </a:outerShdw>
                </a:effectLst>
                <a:latin typeface="Times New Roman" pitchFamily="18" charset="0"/>
                <a:cs typeface="Times New Roman" pitchFamily="18" charset="0"/>
              </a:rPr>
              <a:pPr algn="ctr"/>
              <a:t>19</a:t>
            </a:fld>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7" name="Picture 2" descr="The Three Angels Message and"/>
          <p:cNvPicPr>
            <a:picLocks noChangeAspect="1" noChangeArrowheads="1"/>
          </p:cNvPicPr>
          <p:nvPr/>
        </p:nvPicPr>
        <p:blipFill>
          <a:blip r:embed="rId8" cstate="print"/>
          <a:srcRect t="2439"/>
          <a:stretch>
            <a:fillRect/>
          </a:stretch>
        </p:blipFill>
        <p:spPr bwMode="auto">
          <a:xfrm>
            <a:off x="0" y="3733800"/>
            <a:ext cx="4495800" cy="3124200"/>
          </a:xfrm>
          <a:prstGeom prst="rect">
            <a:avLst/>
          </a:prstGeom>
          <a:noFill/>
          <a:ln w="28575">
            <a:solidFill>
              <a:srgbClr val="0000FF"/>
            </a:solidFill>
          </a:ln>
        </p:spPr>
      </p:pic>
      <p:sp>
        <p:nvSpPr>
          <p:cNvPr id="18" name="TextBox 17"/>
          <p:cNvSpPr txBox="1"/>
          <p:nvPr/>
        </p:nvSpPr>
        <p:spPr>
          <a:xfrm>
            <a:off x="228600" y="3810000"/>
            <a:ext cx="2717411" cy="646331"/>
          </a:xfrm>
          <a:prstGeom prst="rect">
            <a:avLst/>
          </a:prstGeom>
          <a:noFill/>
        </p:spPr>
        <p:txBody>
          <a:bodyPr wrap="none" rtlCol="0">
            <a:spAutoFit/>
          </a:bodyPr>
          <a:lstStyle/>
          <a:p>
            <a:pPr algn="ct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The Third Angles</a:t>
            </a:r>
          </a:p>
          <a:p>
            <a:pPr algn="ct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Messages (Revelation 14) </a:t>
            </a: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advClick="0" advTm="11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15389"/>
            <a:ext cx="9144000" cy="6955750"/>
          </a:xfrm>
          <a:prstGeom prst="rect">
            <a:avLst/>
          </a:prstGeom>
          <a:ln>
            <a:solidFill>
              <a:srgbClr val="0000FF"/>
            </a:solidFill>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1" u="none" strike="noStrike" cap="none" normalizeH="0" baseline="0" dirty="0" smtClean="0">
                <a:ln>
                  <a:noFill/>
                </a:ln>
                <a:solidFill>
                  <a:schemeClr val="tx1"/>
                </a:solidFill>
                <a:latin typeface="Times New Roman" pitchFamily="18" charset="0"/>
                <a:ea typeface="Calibri" pitchFamily="34" charset="0"/>
                <a:cs typeface="Times New Roman" pitchFamily="18" charset="0"/>
              </a:rPr>
              <a:t>In the creation of man was manifest the agency of a personal God.</a:t>
            </a:r>
            <a:endParaRPr kumimoji="0" lang="en-US" sz="2300" b="1" u="none" strike="noStrike" cap="none" normalizeH="0" baseline="0" dirty="0" smtClean="0">
              <a:ln>
                <a:noFill/>
              </a:ln>
              <a:solidFill>
                <a:schemeClr val="tx1"/>
              </a:solidFill>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300" b="1" u="none" strike="noStrike" cap="none" normalizeH="0" baseline="0" dirty="0" smtClean="0">
                <a:ln>
                  <a:noFill/>
                </a:ln>
                <a:solidFill>
                  <a:schemeClr val="tx1"/>
                </a:solidFill>
                <a:latin typeface="Times New Roman" pitchFamily="18" charset="0"/>
                <a:ea typeface="Calibri" pitchFamily="34" charset="0"/>
                <a:cs typeface="Times New Roman" pitchFamily="18" charset="0"/>
              </a:rPr>
              <a:t> When God had made man in His image, the human form was perfect in all its arrangements, but it was without life. Then a personal, self-existing God breathed into that form the breath of life, and man became a living, intelligent being. </a:t>
            </a:r>
            <a:r>
              <a:rPr kumimoji="0" lang="en-US" sz="2400" b="1" u="none" strike="noStrike" cap="none" normalizeH="0" baseline="0" dirty="0" smtClean="0">
                <a:ln>
                  <a:noFill/>
                </a:ln>
                <a:solidFill>
                  <a:schemeClr val="tx1"/>
                </a:solidFill>
                <a:latin typeface="Times New Roman" pitchFamily="18" charset="0"/>
                <a:ea typeface="Calibri" pitchFamily="34" charset="0"/>
                <a:cs typeface="Times New Roman" pitchFamily="18" charset="0"/>
              </a:rPr>
              <a:t> </a:t>
            </a:r>
            <a:r>
              <a:rPr kumimoji="0" lang="en-US" sz="2200" b="1" u="none" strike="noStrike" cap="none" normalizeH="0" baseline="0" dirty="0" smtClean="0">
                <a:ln>
                  <a:noFill/>
                </a:ln>
                <a:solidFill>
                  <a:srgbClr val="FFFF00"/>
                </a:solidFill>
                <a:latin typeface="Times New Roman" pitchFamily="18" charset="0"/>
                <a:ea typeface="Calibri" pitchFamily="34" charset="0"/>
                <a:cs typeface="Times New Roman" pitchFamily="18" charset="0"/>
              </a:rPr>
              <a:t>All parts of the human organism were set in action. The heart, the arteries, the veins, the tongue, the hands, the feet, the senses, the faculties of the mind, all began their work, and all were placed under law. </a:t>
            </a:r>
            <a:r>
              <a:rPr kumimoji="0" lang="en-US" sz="2200" b="1" u="none" strike="noStrike" cap="none" normalizeH="0" baseline="0" dirty="0" smtClean="0">
                <a:ln>
                  <a:noFill/>
                </a:ln>
                <a:solidFill>
                  <a:schemeClr val="tx1"/>
                </a:solidFill>
                <a:latin typeface="Times New Roman" pitchFamily="18" charset="0"/>
                <a:ea typeface="Calibri" pitchFamily="34" charset="0"/>
                <a:cs typeface="Times New Roman" pitchFamily="18" charset="0"/>
              </a:rPr>
              <a:t>Man became a living soul. Through Christ the Word, a personal God created man and endowed him with intelligence and power.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1" u="none" strike="noStrike" cap="none" normalizeH="0" baseline="0" dirty="0" smtClean="0">
                <a:ln>
                  <a:noFill/>
                </a:ln>
                <a:solidFill>
                  <a:schemeClr val="tx1"/>
                </a:solidFill>
                <a:latin typeface="Times New Roman" pitchFamily="18" charset="0"/>
                <a:ea typeface="Calibri" pitchFamily="34" charset="0"/>
                <a:cs typeface="Times New Roman" pitchFamily="18" charset="0"/>
              </a:rPr>
              <a:t>Our substance was not hid from Him when we were made in secret;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1" u="none" strike="noStrike" cap="none" normalizeH="0" baseline="0" dirty="0" smtClean="0">
                <a:ln>
                  <a:noFill/>
                </a:ln>
                <a:solidFill>
                  <a:schemeClr val="tx1"/>
                </a:solidFill>
                <a:latin typeface="Times New Roman" pitchFamily="18" charset="0"/>
                <a:ea typeface="Calibri" pitchFamily="34" charset="0"/>
                <a:cs typeface="Times New Roman" pitchFamily="18" charset="0"/>
              </a:rPr>
              <a:t>His eyes saw our substance, yet being imperfect, and in His book all our members were written when as yet there were none of them.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b="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{Ministry of Healing 415.1- 2}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By a most beautiful and impressive figure, God's word shows the regard He places upon our physical organism and the responsibility resting on us to preserve it in the best condition: What? "Know ye not that your body is a temple of the Holy Spirit [which is] in you, which ye have from God? And ye are not your own." "If any man defile the temple of God, him shall God destroy; for the temple of God is holy, which temple ye are.”</a:t>
            </a:r>
          </a:p>
          <a:p>
            <a:pPr lvl="0" algn="ctr" eaLnBrk="0" fontAlgn="base" hangingPunct="0">
              <a:spcBef>
                <a:spcPct val="0"/>
              </a:spcBef>
              <a:spcAft>
                <a:spcPct val="0"/>
              </a:spcAft>
            </a:pPr>
            <a:r>
              <a:rPr kumimoji="0" lang="en-US" sz="2200" b="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b="1"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(1 Corinthians 6:19) (Acts 7:48-49)  {Education</a:t>
            </a:r>
            <a:r>
              <a:rPr kumimoji="0" lang="en-US" b="1" u="none" strike="noStrike" cap="none" normalizeH="0" dirty="0" smtClean="0">
                <a:ln>
                  <a:noFill/>
                </a:ln>
                <a:solidFill>
                  <a:schemeClr val="bg1"/>
                </a:solidFill>
                <a:latin typeface="Times New Roman" pitchFamily="18" charset="0"/>
                <a:ea typeface="Calibri" pitchFamily="34" charset="0"/>
                <a:cs typeface="Times New Roman" pitchFamily="18" charset="0"/>
              </a:rPr>
              <a:t> </a:t>
            </a:r>
            <a:r>
              <a:rPr lang="en-US" b="1" dirty="0" smtClean="0">
                <a:solidFill>
                  <a:schemeClr val="bg1"/>
                </a:solidFill>
                <a:latin typeface="Times New Roman" pitchFamily="18" charset="0"/>
                <a:ea typeface="Calibri" pitchFamily="34" charset="0"/>
                <a:cs typeface="Times New Roman" pitchFamily="18" charset="0"/>
              </a:rPr>
              <a:t>200.3 }</a:t>
            </a:r>
            <a:endParaRPr kumimoji="0" lang="en-US" b="1"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ront"/>
          <p:cNvPicPr/>
          <p:nvPr/>
        </p:nvPicPr>
        <p:blipFill>
          <a:blip r:embed="rId2" cstate="print"/>
          <a:srcRect/>
          <a:stretch>
            <a:fillRect/>
          </a:stretch>
        </p:blipFill>
        <p:spPr bwMode="auto">
          <a:xfrm>
            <a:off x="0" y="0"/>
            <a:ext cx="9144000" cy="6858000"/>
          </a:xfrm>
          <a:prstGeom prst="rect">
            <a:avLst/>
          </a:prstGeom>
          <a:noFill/>
          <a:ln w="9525">
            <a:solidFill>
              <a:srgbClr val="0000FF"/>
            </a:solidFill>
            <a:miter lim="800000"/>
            <a:headEnd/>
            <a:tailEnd/>
          </a:ln>
        </p:spPr>
      </p:pic>
      <p:pic>
        <p:nvPicPr>
          <p:cNvPr id="4" name="Picture 5" descr="C:\Users\Rosa E Charles\Downloads\Kindergarten Bible songs\The Thrid Temple The Human Body\11232011405.jpg"/>
          <p:cNvPicPr>
            <a:picLocks noChangeAspect="1" noChangeArrowheads="1"/>
          </p:cNvPicPr>
          <p:nvPr/>
        </p:nvPicPr>
        <p:blipFill>
          <a:blip r:embed="rId3" cstate="print"/>
          <a:srcRect t="3571" b="7143"/>
          <a:stretch>
            <a:fillRect/>
          </a:stretch>
        </p:blipFill>
        <p:spPr bwMode="auto">
          <a:xfrm>
            <a:off x="1371600" y="2819400"/>
            <a:ext cx="1447800" cy="1752600"/>
          </a:xfrm>
          <a:prstGeom prst="rect">
            <a:avLst/>
          </a:prstGeom>
          <a:ln>
            <a:solidFill>
              <a:srgbClr val="0000FF"/>
            </a:solidFill>
          </a:ln>
        </p:spPr>
        <p:style>
          <a:lnRef idx="2">
            <a:schemeClr val="accent5"/>
          </a:lnRef>
          <a:fillRef idx="1">
            <a:schemeClr val="lt1"/>
          </a:fillRef>
          <a:effectRef idx="0">
            <a:schemeClr val="accent5"/>
          </a:effectRef>
          <a:fontRef idx="minor">
            <a:schemeClr val="dk1"/>
          </a:fontRef>
        </p:style>
      </p:pic>
      <p:sp>
        <p:nvSpPr>
          <p:cNvPr id="5" name="TextBox 4"/>
          <p:cNvSpPr txBox="1"/>
          <p:nvPr/>
        </p:nvSpPr>
        <p:spPr>
          <a:xfrm>
            <a:off x="6781800" y="685800"/>
            <a:ext cx="2362200" cy="1477328"/>
          </a:xfrm>
          <a:prstGeom prst="rect">
            <a:avLst/>
          </a:prstGeom>
          <a:noFill/>
          <a:ln w="28575">
            <a:solidFill>
              <a:srgbClr val="0000FF"/>
            </a:solidFill>
          </a:ln>
        </p:spPr>
        <p:txBody>
          <a:bodyPr wrap="square" rtlCol="0">
            <a:spAutoFit/>
          </a:bodyPr>
          <a:lstStyle/>
          <a:p>
            <a:pPr algn="ctr"/>
            <a:r>
              <a:rPr lang="en-US" b="1" u="sng" dirty="0" smtClean="0">
                <a:solidFill>
                  <a:srgbClr val="0000FF"/>
                </a:solidFill>
                <a:latin typeface="Times New Roman" pitchFamily="18" charset="0"/>
                <a:cs typeface="Times New Roman" pitchFamily="18" charset="0"/>
              </a:rPr>
              <a:t>Godly People</a:t>
            </a:r>
            <a:r>
              <a:rPr lang="en-US" b="1" dirty="0" smtClean="0">
                <a:solidFill>
                  <a:srgbClr val="0000FF"/>
                </a:solidFill>
                <a:latin typeface="Times New Roman" pitchFamily="18" charset="0"/>
                <a:cs typeface="Times New Roman" pitchFamily="18" charset="0"/>
              </a:rPr>
              <a:t> as</a:t>
            </a:r>
          </a:p>
          <a:p>
            <a:pPr algn="ctr"/>
            <a:r>
              <a:rPr lang="en-US" b="1" u="sng" dirty="0" smtClean="0">
                <a:solidFill>
                  <a:srgbClr val="0000FF"/>
                </a:solidFill>
                <a:latin typeface="Times New Roman" pitchFamily="18" charset="0"/>
                <a:cs typeface="Times New Roman" pitchFamily="18" charset="0"/>
              </a:rPr>
              <a:t>Pillars</a:t>
            </a:r>
            <a:r>
              <a:rPr lang="en-US" b="1" dirty="0" smtClean="0">
                <a:solidFill>
                  <a:srgbClr val="0000FF"/>
                </a:solidFill>
                <a:latin typeface="Times New Roman" pitchFamily="18" charset="0"/>
                <a:cs typeface="Times New Roman" pitchFamily="18" charset="0"/>
              </a:rPr>
              <a:t> Connected by </a:t>
            </a:r>
          </a:p>
          <a:p>
            <a:pPr algn="ctr"/>
            <a:r>
              <a:rPr lang="en-US" b="1" dirty="0" smtClean="0">
                <a:solidFill>
                  <a:srgbClr val="0000FF"/>
                </a:solidFill>
                <a:latin typeface="Times New Roman" pitchFamily="18" charset="0"/>
                <a:cs typeface="Times New Roman" pitchFamily="18" charset="0"/>
              </a:rPr>
              <a:t>Silver Chapiters</a:t>
            </a:r>
          </a:p>
          <a:p>
            <a:pPr algn="ctr"/>
            <a:r>
              <a:rPr lang="en-US" b="1" dirty="0" smtClean="0">
                <a:solidFill>
                  <a:srgbClr val="0000FF"/>
                </a:solidFill>
                <a:latin typeface="Times New Roman" pitchFamily="18" charset="0"/>
                <a:cs typeface="Times New Roman" pitchFamily="18" charset="0"/>
              </a:rPr>
              <a:t>Exodus 38:17-18</a:t>
            </a:r>
          </a:p>
          <a:p>
            <a:pPr algn="ctr"/>
            <a:r>
              <a:rPr lang="en-US" b="1" dirty="0" smtClean="0">
                <a:solidFill>
                  <a:srgbClr val="0000FF"/>
                </a:solidFill>
                <a:latin typeface="Times New Roman" pitchFamily="18" charset="0"/>
                <a:cs typeface="Times New Roman" pitchFamily="18" charset="0"/>
              </a:rPr>
              <a:t>Revelation 3:12</a:t>
            </a:r>
            <a:endParaRPr lang="en-US" b="1" dirty="0">
              <a:solidFill>
                <a:srgbClr val="0000FF"/>
              </a:solidFill>
              <a:latin typeface="Times New Roman" pitchFamily="18" charset="0"/>
              <a:cs typeface="Times New Roman" pitchFamily="18" charset="0"/>
            </a:endParaRPr>
          </a:p>
        </p:txBody>
      </p:sp>
      <p:pic>
        <p:nvPicPr>
          <p:cNvPr id="14338" name="Picture 2" descr="One of the Sixty Court Pillars"/>
          <p:cNvPicPr>
            <a:picLocks noChangeAspect="1" noChangeArrowheads="1"/>
          </p:cNvPicPr>
          <p:nvPr/>
        </p:nvPicPr>
        <p:blipFill>
          <a:blip r:embed="rId4" cstate="print"/>
          <a:srcRect/>
          <a:stretch>
            <a:fillRect/>
          </a:stretch>
        </p:blipFill>
        <p:spPr bwMode="auto">
          <a:xfrm>
            <a:off x="6781800" y="2743200"/>
            <a:ext cx="1295400" cy="1676400"/>
          </a:xfrm>
          <a:prstGeom prst="rect">
            <a:avLst/>
          </a:prstGeom>
          <a:noFill/>
          <a:ln w="28575">
            <a:solidFill>
              <a:srgbClr val="0000FF"/>
            </a:solidFill>
          </a:ln>
        </p:spPr>
      </p:pic>
      <p:sp>
        <p:nvSpPr>
          <p:cNvPr id="6" name="TextBox 5"/>
          <p:cNvSpPr txBox="1"/>
          <p:nvPr/>
        </p:nvSpPr>
        <p:spPr>
          <a:xfrm>
            <a:off x="0" y="533400"/>
            <a:ext cx="1828800" cy="1754326"/>
          </a:xfrm>
          <a:prstGeom prst="rect">
            <a:avLst/>
          </a:prstGeom>
          <a:solidFill>
            <a:schemeClr val="tx1"/>
          </a:solidFill>
          <a:ln w="28575">
            <a:solidFill>
              <a:srgbClr val="0000FF"/>
            </a:solidFill>
          </a:ln>
        </p:spPr>
        <p:txBody>
          <a:bodyPr wrap="square" rtlCol="0">
            <a:spAutoFit/>
          </a:bodyPr>
          <a:lstStyle/>
          <a:p>
            <a:pPr algn="ctr"/>
            <a:endParaRPr lang="en-US" b="1" dirty="0" smtClean="0">
              <a:solidFill>
                <a:srgbClr val="0000FF"/>
              </a:solidFill>
              <a:latin typeface="Times New Roman" pitchFamily="18" charset="0"/>
              <a:cs typeface="Times New Roman" pitchFamily="18" charset="0"/>
            </a:endParaRPr>
          </a:p>
          <a:p>
            <a:pPr algn="ctr"/>
            <a:r>
              <a:rPr lang="en-US" b="1" dirty="0" smtClean="0">
                <a:solidFill>
                  <a:srgbClr val="0000FF"/>
                </a:solidFill>
                <a:latin typeface="Times New Roman" pitchFamily="18" charset="0"/>
                <a:cs typeface="Times New Roman" pitchFamily="18" charset="0"/>
              </a:rPr>
              <a:t>Angels </a:t>
            </a:r>
          </a:p>
          <a:p>
            <a:pPr algn="ctr"/>
            <a:r>
              <a:rPr lang="en-US" b="1" dirty="0" smtClean="0">
                <a:solidFill>
                  <a:srgbClr val="0000FF"/>
                </a:solidFill>
                <a:latin typeface="Times New Roman" pitchFamily="18" charset="0"/>
                <a:cs typeface="Times New Roman" pitchFamily="18" charset="0"/>
              </a:rPr>
              <a:t>Connected </a:t>
            </a:r>
          </a:p>
          <a:p>
            <a:pPr algn="ctr"/>
            <a:r>
              <a:rPr lang="en-US" b="1" dirty="0" smtClean="0">
                <a:solidFill>
                  <a:srgbClr val="0000FF"/>
                </a:solidFill>
                <a:latin typeface="Times New Roman" pitchFamily="18" charset="0"/>
                <a:cs typeface="Times New Roman" pitchFamily="18" charset="0"/>
              </a:rPr>
              <a:t>by </a:t>
            </a:r>
          </a:p>
          <a:p>
            <a:pPr algn="ctr"/>
            <a:r>
              <a:rPr lang="en-US" b="1" dirty="0" smtClean="0">
                <a:solidFill>
                  <a:srgbClr val="0000FF"/>
                </a:solidFill>
                <a:latin typeface="Times New Roman" pitchFamily="18" charset="0"/>
                <a:cs typeface="Times New Roman" pitchFamily="18" charset="0"/>
              </a:rPr>
              <a:t>Their Messages</a:t>
            </a:r>
          </a:p>
          <a:p>
            <a:pPr algn="ctr"/>
            <a:endParaRPr lang="en-US" b="1" dirty="0">
              <a:solidFill>
                <a:srgbClr val="0000FF"/>
              </a:solidFill>
              <a:latin typeface="Times New Roman" pitchFamily="18" charset="0"/>
              <a:cs typeface="Times New Roman" pitchFamily="18" charset="0"/>
            </a:endParaRPr>
          </a:p>
        </p:txBody>
      </p:sp>
      <p:sp>
        <p:nvSpPr>
          <p:cNvPr id="7" name="Rectangle 6"/>
          <p:cNvSpPr/>
          <p:nvPr/>
        </p:nvSpPr>
        <p:spPr>
          <a:xfrm>
            <a:off x="8305800" y="0"/>
            <a:ext cx="415499" cy="369332"/>
          </a:xfrm>
          <a:prstGeom prst="rect">
            <a:avLst/>
          </a:prstGeom>
        </p:spPr>
        <p:txBody>
          <a:bodyPr wrap="none">
            <a:spAutoFit/>
          </a:bodyPr>
          <a:lstStyle/>
          <a:p>
            <a:pPr algn="ctr"/>
            <a:fld id="{877F9B8C-32C4-43F2-99B4-FFD195B4A4EB}" type="slidenum">
              <a:rPr lang="en-US" b="1" smtClean="0">
                <a:solidFill>
                  <a:schemeClr val="bg1"/>
                </a:solidFill>
                <a:latin typeface="Times New Roman" pitchFamily="18" charset="0"/>
                <a:cs typeface="Times New Roman" pitchFamily="18" charset="0"/>
              </a:rPr>
              <a:pPr algn="ctr"/>
              <a:t>20</a:t>
            </a:fld>
            <a:endParaRPr lang="en-US" b="1" dirty="0">
              <a:solidFill>
                <a:schemeClr val="bg1"/>
              </a:solidFill>
              <a:latin typeface="Times New Roman" pitchFamily="18" charset="0"/>
              <a:cs typeface="Times New Roman" pitchFamily="18" charset="0"/>
            </a:endParaRPr>
          </a:p>
        </p:txBody>
      </p:sp>
      <p:sp>
        <p:nvSpPr>
          <p:cNvPr id="11" name="Rectangle 10"/>
          <p:cNvSpPr/>
          <p:nvPr/>
        </p:nvSpPr>
        <p:spPr>
          <a:xfrm>
            <a:off x="0" y="5715000"/>
            <a:ext cx="9144000" cy="1200329"/>
          </a:xfrm>
          <a:prstGeom prst="rect">
            <a:avLst/>
          </a:prstGeom>
          <a:ln w="28575">
            <a:solidFill>
              <a:srgbClr val="0000FF"/>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Him that overcometh will I make a pillar in the temple of my God, </a:t>
            </a:r>
          </a:p>
          <a:p>
            <a:pPr algn="ct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and he shall go no more out: and I will write upon him the name of my God, </a:t>
            </a:r>
          </a:p>
          <a:p>
            <a:pPr algn="ct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and the name of the city of my God, [which is] new Jerusalem, </a:t>
            </a:r>
          </a:p>
          <a:p>
            <a:pPr algn="ct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which cometh down out of heaven from my God: and [I will write upon him] my new name.</a:t>
            </a:r>
            <a:r>
              <a:rPr lang="en-US" b="1" dirty="0" smtClean="0">
                <a:solidFill>
                  <a:srgbClr val="0000FF"/>
                </a:solidFill>
                <a:latin typeface="Times New Roman" pitchFamily="18" charset="0"/>
                <a:cs typeface="Times New Roman" pitchFamily="18" charset="0"/>
              </a:rPr>
              <a:t> </a:t>
            </a:r>
            <a:endParaRPr lang="en-US" b="1" dirty="0">
              <a:solidFill>
                <a:srgbClr val="0000FF"/>
              </a:solidFill>
              <a:latin typeface="Times New Roman" pitchFamily="18" charset="0"/>
              <a:cs typeface="Times New Roman" pitchFamily="18" charset="0"/>
            </a:endParaRPr>
          </a:p>
        </p:txBody>
      </p:sp>
      <p:sp>
        <p:nvSpPr>
          <p:cNvPr id="12" name="TextBox 11"/>
          <p:cNvSpPr txBox="1"/>
          <p:nvPr/>
        </p:nvSpPr>
        <p:spPr>
          <a:xfrm>
            <a:off x="304800" y="5257800"/>
            <a:ext cx="685800" cy="369332"/>
          </a:xfrm>
          <a:prstGeom prst="rect">
            <a:avLst/>
          </a:prstGeom>
          <a:noFill/>
          <a:ln w="28575">
            <a:solidFill>
              <a:srgbClr val="FF0000"/>
            </a:solidFill>
          </a:ln>
        </p:spPr>
        <p:txBody>
          <a:bodyPr wrap="square" rtlCol="0">
            <a:spAutoFit/>
          </a:bodyPr>
          <a:lstStyle/>
          <a:p>
            <a:endParaRPr lang="en-US" dirty="0"/>
          </a:p>
        </p:txBody>
      </p:sp>
      <p:sp>
        <p:nvSpPr>
          <p:cNvPr id="13" name="TextBox 12"/>
          <p:cNvSpPr txBox="1"/>
          <p:nvPr/>
        </p:nvSpPr>
        <p:spPr>
          <a:xfrm>
            <a:off x="8229600" y="5257800"/>
            <a:ext cx="685800" cy="369332"/>
          </a:xfrm>
          <a:prstGeom prst="rect">
            <a:avLst/>
          </a:prstGeom>
          <a:noFill/>
          <a:ln w="28575">
            <a:solidFill>
              <a:srgbClr val="FF0000"/>
            </a:solidFill>
          </a:ln>
        </p:spPr>
        <p:txBody>
          <a:bodyPr wrap="square" rtlCol="0">
            <a:spAutoFit/>
          </a:bodyPr>
          <a:lstStyle/>
          <a:p>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219200"/>
          </a:xfrm>
          <a:prstGeom prst="rect">
            <a:avLst/>
          </a:prstGeom>
          <a:ln>
            <a:solidFill>
              <a:srgbClr val="0000FF"/>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Muscular System: The Offices of Priesthood and Judges (Muscles and Tendons)</a:t>
            </a:r>
          </a:p>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They are the voluntary and the  involuntary muscles</a:t>
            </a:r>
            <a:endParaRPr lang="en-US"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2" descr="http://ts4.mm.bing.net/images/thumbnail.aspx?q=4892011185964219&amp;id=e47c1006bf75ff334451676223992682&amp;index=newexp"/>
          <p:cNvPicPr>
            <a:picLocks noChangeAspect="1" noChangeArrowheads="1"/>
          </p:cNvPicPr>
          <p:nvPr/>
        </p:nvPicPr>
        <p:blipFill>
          <a:blip r:embed="rId2" cstate="print">
            <a:lum bright="10000"/>
          </a:blip>
          <a:srcRect/>
          <a:stretch>
            <a:fillRect/>
          </a:stretch>
        </p:blipFill>
        <p:spPr bwMode="auto">
          <a:xfrm>
            <a:off x="4876800" y="3886200"/>
            <a:ext cx="4267200" cy="2971800"/>
          </a:xfrm>
          <a:prstGeom prst="rect">
            <a:avLst/>
          </a:prstGeom>
          <a:ln w="19050">
            <a:solidFill>
              <a:srgbClr val="6600FF"/>
            </a:solidFill>
          </a:ln>
        </p:spPr>
        <p:style>
          <a:lnRef idx="3">
            <a:schemeClr val="lt1"/>
          </a:lnRef>
          <a:fillRef idx="1">
            <a:schemeClr val="accent5"/>
          </a:fillRef>
          <a:effectRef idx="1">
            <a:schemeClr val="accent5"/>
          </a:effectRef>
          <a:fontRef idx="minor">
            <a:schemeClr val="lt1"/>
          </a:fontRef>
        </p:style>
      </p:pic>
      <p:pic>
        <p:nvPicPr>
          <p:cNvPr id="6" name="Picture 4" descr="http://ts2.mm.bing.net/images/thumbnail.aspx?q=1622504702929&amp;id=6500f06a0b49b5b2618e38f7a635ef95"/>
          <p:cNvPicPr>
            <a:picLocks noChangeAspect="1" noChangeArrowheads="1"/>
          </p:cNvPicPr>
          <p:nvPr/>
        </p:nvPicPr>
        <p:blipFill>
          <a:blip r:embed="rId3" cstate="print"/>
          <a:srcRect/>
          <a:stretch>
            <a:fillRect/>
          </a:stretch>
        </p:blipFill>
        <p:spPr bwMode="auto">
          <a:xfrm>
            <a:off x="4876800" y="1219200"/>
            <a:ext cx="1981200" cy="2590800"/>
          </a:xfrm>
          <a:prstGeom prst="rect">
            <a:avLst/>
          </a:prstGeom>
          <a:ln w="19050">
            <a:solidFill>
              <a:srgbClr val="6600FF"/>
            </a:solidFill>
          </a:ln>
        </p:spPr>
        <p:style>
          <a:lnRef idx="3">
            <a:schemeClr val="lt1"/>
          </a:lnRef>
          <a:fillRef idx="1">
            <a:schemeClr val="accent5"/>
          </a:fillRef>
          <a:effectRef idx="1">
            <a:schemeClr val="accent5"/>
          </a:effectRef>
          <a:fontRef idx="minor">
            <a:schemeClr val="lt1"/>
          </a:fontRef>
        </p:style>
      </p:pic>
      <p:pic>
        <p:nvPicPr>
          <p:cNvPr id="7" name="Picture 8" descr="http://ts4.mm.bing.net/images/thumbnail.aspx?q=1574478549191&amp;id=8fd82a1dc9071fe17ed7134456dce910"/>
          <p:cNvPicPr>
            <a:picLocks noChangeAspect="1" noChangeArrowheads="1"/>
          </p:cNvPicPr>
          <p:nvPr/>
        </p:nvPicPr>
        <p:blipFill>
          <a:blip r:embed="rId4" cstate="print">
            <a:lum bright="10000" contrast="10000"/>
          </a:blip>
          <a:srcRect r="10345" b="5882"/>
          <a:stretch>
            <a:fillRect/>
          </a:stretch>
        </p:blipFill>
        <p:spPr bwMode="auto">
          <a:xfrm>
            <a:off x="6934200" y="1219200"/>
            <a:ext cx="2209800" cy="2590800"/>
          </a:xfrm>
          <a:prstGeom prst="rect">
            <a:avLst/>
          </a:prstGeom>
          <a:ln w="19050">
            <a:solidFill>
              <a:srgbClr val="6600FF"/>
            </a:solidFill>
          </a:ln>
        </p:spPr>
        <p:style>
          <a:lnRef idx="3">
            <a:schemeClr val="lt1"/>
          </a:lnRef>
          <a:fillRef idx="1">
            <a:schemeClr val="accent5"/>
          </a:fillRef>
          <a:effectRef idx="1">
            <a:schemeClr val="accent5"/>
          </a:effectRef>
          <a:fontRef idx="minor">
            <a:schemeClr val="lt1"/>
          </a:fontRef>
        </p:style>
      </p:pic>
      <p:sp>
        <p:nvSpPr>
          <p:cNvPr id="11" name="TextBox 10"/>
          <p:cNvSpPr txBox="1"/>
          <p:nvPr/>
        </p:nvSpPr>
        <p:spPr>
          <a:xfrm>
            <a:off x="7315200" y="3505200"/>
            <a:ext cx="1447800" cy="307777"/>
          </a:xfrm>
          <a:prstGeom prst="rect">
            <a:avLst/>
          </a:prstGeom>
          <a:ln>
            <a:solidFill>
              <a:srgbClr val="0000FF"/>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b="1" dirty="0" smtClean="0">
                <a:latin typeface="Times New Roman" pitchFamily="18" charset="0"/>
                <a:cs typeface="Times New Roman" pitchFamily="18" charset="0"/>
              </a:rPr>
              <a:t>(Hebrew 8:3, 5)</a:t>
            </a:r>
            <a:endParaRPr lang="en-US" sz="1400" b="1" dirty="0">
              <a:latin typeface="Times New Roman" pitchFamily="18" charset="0"/>
              <a:cs typeface="Times New Roman" pitchFamily="18" charset="0"/>
            </a:endParaRPr>
          </a:p>
        </p:txBody>
      </p:sp>
      <p:sp>
        <p:nvSpPr>
          <p:cNvPr id="13" name="Rectangle 12"/>
          <p:cNvSpPr/>
          <p:nvPr/>
        </p:nvSpPr>
        <p:spPr>
          <a:xfrm>
            <a:off x="8843918" y="0"/>
            <a:ext cx="300082" cy="369332"/>
          </a:xfrm>
          <a:prstGeom prst="rect">
            <a:avLst/>
          </a:prstGeom>
        </p:spPr>
        <p:txBody>
          <a:bodyPr wrap="none">
            <a:spAutoFit/>
          </a:bodyPr>
          <a:lstStyle/>
          <a:p>
            <a:pPr algn="ctr"/>
            <a:fld id="{877F9B8C-32C4-43F2-99B4-FFD195B4A4EB}" type="slidenum">
              <a:rPr lang="en-US" b="1" smtClean="0">
                <a:effectLst>
                  <a:outerShdw blurRad="38100" dist="38100" dir="2700000" algn="tl">
                    <a:srgbClr val="000000">
                      <a:alpha val="43137"/>
                    </a:srgbClr>
                  </a:outerShdw>
                </a:effectLst>
                <a:latin typeface="Times New Roman" pitchFamily="18" charset="0"/>
                <a:cs typeface="Times New Roman" pitchFamily="18" charset="0"/>
              </a:rPr>
              <a:pPr algn="ctr"/>
              <a:t>21</a:t>
            </a:fld>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TextBox 11"/>
          <p:cNvSpPr txBox="1"/>
          <p:nvPr/>
        </p:nvSpPr>
        <p:spPr>
          <a:xfrm>
            <a:off x="4876800" y="6553200"/>
            <a:ext cx="4267200" cy="307777"/>
          </a:xfrm>
          <a:prstGeom prst="rect">
            <a:avLst/>
          </a:prstGeom>
          <a:ln>
            <a:solidFill>
              <a:srgbClr val="0000FF"/>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400" b="1" dirty="0" smtClean="0">
                <a:effectLst>
                  <a:outerShdw blurRad="38100" dist="38100" dir="2700000" algn="tl">
                    <a:srgbClr val="000000">
                      <a:alpha val="43137"/>
                    </a:srgbClr>
                  </a:outerShdw>
                </a:effectLst>
                <a:latin typeface="Times New Roman" pitchFamily="18" charset="0"/>
                <a:cs typeface="Times New Roman" pitchFamily="18" charset="0"/>
              </a:rPr>
              <a:t>The Cross and Its Shadow Section III  pages 69-86</a:t>
            </a:r>
            <a:endParaRPr lang="en-US" sz="1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TextBox 13"/>
          <p:cNvSpPr txBox="1"/>
          <p:nvPr/>
        </p:nvSpPr>
        <p:spPr>
          <a:xfrm>
            <a:off x="5181600" y="3505200"/>
            <a:ext cx="1447800" cy="307777"/>
          </a:xfrm>
          <a:prstGeom prst="rect">
            <a:avLst/>
          </a:prstGeom>
          <a:ln>
            <a:solidFill>
              <a:srgbClr val="0000FF"/>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400" b="1" dirty="0" smtClean="0">
                <a:latin typeface="Times New Roman" pitchFamily="18" charset="0"/>
                <a:cs typeface="Times New Roman" pitchFamily="18" charset="0"/>
              </a:rPr>
              <a:t>(Hebrew 7:25)</a:t>
            </a:r>
            <a:endParaRPr lang="en-US" sz="1400" b="1" dirty="0">
              <a:latin typeface="Times New Roman" pitchFamily="18" charset="0"/>
              <a:cs typeface="Times New Roman" pitchFamily="18" charset="0"/>
            </a:endParaRPr>
          </a:p>
        </p:txBody>
      </p:sp>
      <p:pic>
        <p:nvPicPr>
          <p:cNvPr id="24578" name="Picture 2" descr="http://nasiap.files.wordpress.com/2011/05/17926641.jpg"/>
          <p:cNvPicPr>
            <a:picLocks noChangeAspect="1" noChangeArrowheads="1"/>
          </p:cNvPicPr>
          <p:nvPr/>
        </p:nvPicPr>
        <p:blipFill>
          <a:blip r:embed="rId5" cstate="print"/>
          <a:srcRect/>
          <a:stretch>
            <a:fillRect/>
          </a:stretch>
        </p:blipFill>
        <p:spPr bwMode="auto">
          <a:xfrm>
            <a:off x="0" y="1219200"/>
            <a:ext cx="4800600" cy="5638800"/>
          </a:xfrm>
          <a:prstGeom prst="rect">
            <a:avLst/>
          </a:prstGeom>
          <a:noFill/>
          <a:ln w="12700">
            <a:solidFill>
              <a:srgbClr val="0000FF"/>
            </a:solidFill>
          </a:ln>
        </p:spPr>
      </p:pic>
      <p:sp>
        <p:nvSpPr>
          <p:cNvPr id="15" name="Rectangle 14"/>
          <p:cNvSpPr/>
          <p:nvPr/>
        </p:nvSpPr>
        <p:spPr>
          <a:xfrm>
            <a:off x="2743200" y="2971800"/>
            <a:ext cx="1872629" cy="400110"/>
          </a:xfrm>
          <a:prstGeom prst="rect">
            <a:avLst/>
          </a:prstGeom>
          <a:ln>
            <a:solidFill>
              <a:srgbClr val="0000FF"/>
            </a:solidFill>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r>
              <a:rPr lang="en-US" sz="2000" b="1" dirty="0" smtClean="0">
                <a:solidFill>
                  <a:schemeClr val="tx1"/>
                </a:solidFill>
                <a:latin typeface="Times New Roman" pitchFamily="18" charset="0"/>
                <a:cs typeface="Times New Roman" pitchFamily="18" charset="0"/>
              </a:rPr>
              <a:t>HIGH PRIEST</a:t>
            </a:r>
            <a:endParaRPr lang="en-US" sz="2000" b="1" dirty="0">
              <a:solidFill>
                <a:schemeClr val="tx1"/>
              </a:solidFill>
              <a:latin typeface="Times New Roman" pitchFamily="18" charset="0"/>
              <a:cs typeface="Times New Roman" pitchFamily="18" charset="0"/>
            </a:endParaRPr>
          </a:p>
        </p:txBody>
      </p:sp>
      <p:sp>
        <p:nvSpPr>
          <p:cNvPr id="16" name="TextBox 15"/>
          <p:cNvSpPr txBox="1"/>
          <p:nvPr/>
        </p:nvSpPr>
        <p:spPr>
          <a:xfrm>
            <a:off x="2590800" y="5943600"/>
            <a:ext cx="2144712" cy="369332"/>
          </a:xfrm>
          <a:prstGeom prst="rect">
            <a:avLst/>
          </a:prstGeom>
          <a:ln>
            <a:solidFill>
              <a:srgbClr val="0000FF"/>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LEVITES  PRIEST</a:t>
            </a: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7" name="Rectangle 16"/>
          <p:cNvSpPr/>
          <p:nvPr/>
        </p:nvSpPr>
        <p:spPr>
          <a:xfrm>
            <a:off x="2667000" y="4572000"/>
            <a:ext cx="1869423" cy="400110"/>
          </a:xfrm>
          <a:prstGeom prst="rect">
            <a:avLst/>
          </a:prstGeom>
          <a:ln>
            <a:solidFill>
              <a:srgbClr val="0000FF"/>
            </a:solidFill>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LEVI  PRIEST</a:t>
            </a:r>
            <a:endParaRPr lang="en-US"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8" name="Rectangle 17"/>
          <p:cNvSpPr/>
          <p:nvPr/>
        </p:nvSpPr>
        <p:spPr>
          <a:xfrm>
            <a:off x="228600" y="1524000"/>
            <a:ext cx="2270173" cy="461665"/>
          </a:xfrm>
          <a:prstGeom prst="rect">
            <a:avLst/>
          </a:prstGeom>
          <a:ln>
            <a:solidFill>
              <a:srgbClr val="0000FF"/>
            </a:solidFill>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The Priesthood </a:t>
            </a:r>
            <a:endParaRPr lang="en-US" sz="2400" dirty="0"/>
          </a:p>
        </p:txBody>
      </p:sp>
      <p:sp>
        <p:nvSpPr>
          <p:cNvPr id="19" name="TextBox 18"/>
          <p:cNvSpPr txBox="1"/>
          <p:nvPr/>
        </p:nvSpPr>
        <p:spPr>
          <a:xfrm>
            <a:off x="228600" y="5943600"/>
            <a:ext cx="2116926" cy="369332"/>
          </a:xfrm>
          <a:prstGeom prst="rect">
            <a:avLst/>
          </a:prstGeom>
          <a:noFill/>
        </p:spPr>
        <p:txBody>
          <a:bodyPr wrap="none" rtlCol="0">
            <a:spAutoFit/>
          </a:bodyPr>
          <a:lstStyle/>
          <a:p>
            <a:r>
              <a:rPr lang="en-US" b="1" dirty="0" smtClean="0">
                <a:solidFill>
                  <a:srgbClr val="6600FF"/>
                </a:solidFill>
                <a:latin typeface="Times New Roman" pitchFamily="18" charset="0"/>
                <a:cs typeface="Times New Roman" pitchFamily="18" charset="0"/>
              </a:rPr>
              <a:t>Our Muscle System</a:t>
            </a:r>
            <a:endParaRPr lang="en-US" b="1" dirty="0">
              <a:solidFill>
                <a:srgbClr val="6600FF"/>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lgoud.files.wordpress.com/2010/05/judges.jpg"/>
          <p:cNvPicPr>
            <a:picLocks noChangeAspect="1" noChangeArrowheads="1"/>
          </p:cNvPicPr>
          <p:nvPr/>
        </p:nvPicPr>
        <p:blipFill>
          <a:blip r:embed="rId2" cstate="print"/>
          <a:srcRect/>
          <a:stretch>
            <a:fillRect/>
          </a:stretch>
        </p:blipFill>
        <p:spPr bwMode="auto">
          <a:xfrm>
            <a:off x="228600" y="2209800"/>
            <a:ext cx="8686800" cy="4419600"/>
          </a:xfrm>
          <a:prstGeom prst="rect">
            <a:avLst/>
          </a:prstGeom>
          <a:noFill/>
          <a:ln w="28575">
            <a:solidFill>
              <a:srgbClr val="0000FF"/>
            </a:solidFill>
          </a:ln>
        </p:spPr>
      </p:pic>
      <p:sp>
        <p:nvSpPr>
          <p:cNvPr id="5" name="TextBox 4"/>
          <p:cNvSpPr txBox="1"/>
          <p:nvPr/>
        </p:nvSpPr>
        <p:spPr>
          <a:xfrm>
            <a:off x="228600" y="228600"/>
            <a:ext cx="8686800" cy="1938992"/>
          </a:xfrm>
          <a:prstGeom prst="rect">
            <a:avLst/>
          </a:prstGeom>
          <a:ln>
            <a:solidFill>
              <a:srgbClr val="0000FF"/>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The Judges of Israel Represent</a:t>
            </a:r>
          </a:p>
          <a:p>
            <a:pPr algn="ctr"/>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 The Tendons in our Bodies.</a:t>
            </a: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Tendons are Connective tissue that binds muscles to bones.</a:t>
            </a:r>
          </a:p>
          <a:p>
            <a:pPr algn="ct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Priests of God bound by His Living Word and His Laws)</a:t>
            </a:r>
            <a:r>
              <a:rPr lang="en-US" sz="3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32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8305800" y="228600"/>
            <a:ext cx="555139" cy="369332"/>
          </a:xfrm>
          <a:prstGeom prst="rect">
            <a:avLst/>
          </a:prstGeom>
        </p:spPr>
        <p:txBody>
          <a:bodyPr wrap="square">
            <a:spAutoFit/>
          </a:bodyPr>
          <a:lstStyle/>
          <a:p>
            <a:pPr algn="ctr"/>
            <a:fld id="{877F9B8C-32C4-43F2-99B4-FFD195B4A4EB}" type="slidenum">
              <a:rPr lang="en-US" b="1" smtClean="0">
                <a:latin typeface="Times New Roman" pitchFamily="18" charset="0"/>
                <a:cs typeface="Times New Roman" pitchFamily="18" charset="0"/>
              </a:rPr>
              <a:pPr algn="ctr"/>
              <a:t>22</a:t>
            </a:fld>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154984"/>
          </a:xfrm>
          <a:prstGeom prst="rect">
            <a:avLst/>
          </a:prstGeom>
          <a:solidFill>
            <a:schemeClr val="tx1"/>
          </a:solidFill>
          <a:ln w="38100">
            <a:solidFill>
              <a:srgbClr val="0000FF"/>
            </a:solidFill>
          </a:ln>
        </p:spPr>
        <p:txBody>
          <a:bodyPr wrap="square">
            <a:spAutoFit/>
          </a:bodyPr>
          <a:lstStyle/>
          <a:p>
            <a:pPr algn="ctr"/>
            <a:endParaRPr lang="en-US" sz="800" b="1" dirty="0" smtClean="0">
              <a:solidFill>
                <a:srgbClr val="8C20C8"/>
              </a:solidFill>
              <a:latin typeface="Times New Roman" pitchFamily="18" charset="0"/>
              <a:cs typeface="Times New Roman" pitchFamily="18" charset="0"/>
            </a:endParaRPr>
          </a:p>
          <a:p>
            <a:pPr algn="ctr"/>
            <a:r>
              <a:rPr lang="en-US" sz="2800" b="1" dirty="0" smtClean="0">
                <a:solidFill>
                  <a:srgbClr val="8C20C8"/>
                </a:solidFill>
                <a:latin typeface="Times New Roman" pitchFamily="18" charset="0"/>
                <a:cs typeface="Times New Roman" pitchFamily="18" charset="0"/>
              </a:rPr>
              <a:t>HORMONES</a:t>
            </a:r>
          </a:p>
          <a:p>
            <a:pPr algn="ctr"/>
            <a:endParaRPr lang="en-US" sz="800" b="1" dirty="0" smtClean="0">
              <a:solidFill>
                <a:srgbClr val="8C20C8"/>
              </a:solidFill>
              <a:latin typeface="Times New Roman" pitchFamily="18" charset="0"/>
              <a:cs typeface="Times New Roman" pitchFamily="18" charset="0"/>
            </a:endParaRPr>
          </a:p>
          <a:p>
            <a:pPr algn="ctr"/>
            <a:r>
              <a:rPr lang="en-US" sz="2000" dirty="0" smtClean="0">
                <a:solidFill>
                  <a:srgbClr val="8C20C8"/>
                </a:solidFill>
                <a:latin typeface="Times New Roman" pitchFamily="18" charset="0"/>
                <a:cs typeface="Times New Roman" pitchFamily="18" charset="0"/>
              </a:rPr>
              <a:t>The cranial cavity contains </a:t>
            </a:r>
            <a:r>
              <a:rPr lang="en-US" sz="2000" b="1" u="sng" dirty="0" smtClean="0">
                <a:solidFill>
                  <a:schemeClr val="bg1"/>
                </a:solidFill>
                <a:latin typeface="Times New Roman" pitchFamily="18" charset="0"/>
                <a:cs typeface="Times New Roman" pitchFamily="18" charset="0"/>
              </a:rPr>
              <a:t>three endocrine glands</a:t>
            </a:r>
            <a:r>
              <a:rPr lang="en-US" sz="2000" dirty="0" smtClean="0">
                <a:solidFill>
                  <a:srgbClr val="8C20C8"/>
                </a:solidFill>
                <a:latin typeface="Times New Roman" pitchFamily="18" charset="0"/>
                <a:cs typeface="Times New Roman" pitchFamily="18" charset="0"/>
              </a:rPr>
              <a:t>, located in close proximity to the brain’s structured ability to demand the release or the decline and prohibition of hormones.  Hormone production in </a:t>
            </a:r>
            <a:r>
              <a:rPr lang="en-US" sz="2000" b="1" u="sng" dirty="0" smtClean="0">
                <a:solidFill>
                  <a:schemeClr val="bg1"/>
                </a:solidFill>
                <a:latin typeface="Times New Roman" pitchFamily="18" charset="0"/>
                <a:cs typeface="Times New Roman" pitchFamily="18" charset="0"/>
              </a:rPr>
              <a:t>the endocrine system </a:t>
            </a:r>
            <a:r>
              <a:rPr lang="en-US" sz="2000" dirty="0" smtClean="0">
                <a:solidFill>
                  <a:srgbClr val="8C20C8"/>
                </a:solidFill>
                <a:latin typeface="Times New Roman" pitchFamily="18" charset="0"/>
                <a:cs typeface="Times New Roman" pitchFamily="18" charset="0"/>
              </a:rPr>
              <a:t>can be over ridden by the brain’s ability to release or restrict hormones. Likewise, the endocrine system has the ability to over rid the brain’s release or denial of hormone production. </a:t>
            </a:r>
          </a:p>
          <a:p>
            <a:pPr algn="ctr"/>
            <a:r>
              <a:rPr lang="en-US" sz="2000" dirty="0" smtClean="0">
                <a:solidFill>
                  <a:srgbClr val="8C20C8"/>
                </a:solidFill>
                <a:latin typeface="Times New Roman" pitchFamily="18" charset="0"/>
                <a:cs typeface="Times New Roman" pitchFamily="18" charset="0"/>
              </a:rPr>
              <a:t>This is a simple but effective form of the body’s system of </a:t>
            </a:r>
            <a:r>
              <a:rPr lang="en-US" sz="2000" b="1" u="sng" dirty="0" smtClean="0">
                <a:solidFill>
                  <a:schemeClr val="bg1"/>
                </a:solidFill>
                <a:latin typeface="Times New Roman" pitchFamily="18" charset="0"/>
                <a:cs typeface="Times New Roman" pitchFamily="18" charset="0"/>
              </a:rPr>
              <a:t>checks and balances </a:t>
            </a:r>
            <a:r>
              <a:rPr lang="en-US" sz="2000" dirty="0" smtClean="0">
                <a:solidFill>
                  <a:srgbClr val="8C20C8"/>
                </a:solidFill>
                <a:latin typeface="Times New Roman" pitchFamily="18" charset="0"/>
                <a:cs typeface="Times New Roman" pitchFamily="18" charset="0"/>
              </a:rPr>
              <a:t>in achieving appropriate hormonal activity. Without this ability, the </a:t>
            </a:r>
            <a:r>
              <a:rPr lang="en-US" sz="2000" b="1" dirty="0" smtClean="0">
                <a:solidFill>
                  <a:srgbClr val="8C20C8"/>
                </a:solidFill>
                <a:latin typeface="Times New Roman" pitchFamily="18" charset="0"/>
                <a:cs typeface="Times New Roman" pitchFamily="18" charset="0"/>
                <a:hlinkClick r:id="rId2" action="ppaction://hlinkfile"/>
              </a:rPr>
              <a:t>brain</a:t>
            </a:r>
            <a:r>
              <a:rPr lang="en-US" sz="2000" dirty="0" smtClean="0">
                <a:solidFill>
                  <a:srgbClr val="8C20C8"/>
                </a:solidFill>
                <a:latin typeface="Times New Roman" pitchFamily="18" charset="0"/>
                <a:cs typeface="Times New Roman" pitchFamily="18" charset="0"/>
              </a:rPr>
              <a:t> and the </a:t>
            </a:r>
            <a:r>
              <a:rPr lang="en-US" sz="2000" b="1" u="sng" dirty="0" smtClean="0">
                <a:solidFill>
                  <a:srgbClr val="2619CF"/>
                </a:solidFill>
                <a:latin typeface="Times New Roman" pitchFamily="18" charset="0"/>
                <a:cs typeface="Times New Roman" pitchFamily="18" charset="0"/>
              </a:rPr>
              <a:t>endocrine system </a:t>
            </a:r>
            <a:r>
              <a:rPr lang="en-US" sz="2000" dirty="0" smtClean="0">
                <a:solidFill>
                  <a:srgbClr val="8C20C8"/>
                </a:solidFill>
                <a:latin typeface="Times New Roman" pitchFamily="18" charset="0"/>
                <a:cs typeface="Times New Roman" pitchFamily="18" charset="0"/>
              </a:rPr>
              <a:t>could easily produce the same hormones for the same location and the body would be overloaded with hormone production.  Like wise, a hormonal excretion dysfunction of either system could lead the significant and detrimental denial of basic hormones for one particular body function.</a:t>
            </a:r>
            <a:endParaRPr lang="en-US" sz="1400" dirty="0">
              <a:solidFill>
                <a:srgbClr val="8C20C8"/>
              </a:solidFill>
              <a:latin typeface="Times New Roman" pitchFamily="18" charset="0"/>
              <a:cs typeface="Times New Roman" pitchFamily="18" charset="0"/>
            </a:endParaRPr>
          </a:p>
        </p:txBody>
      </p:sp>
      <p:sp>
        <p:nvSpPr>
          <p:cNvPr id="5" name="Rectangle 4"/>
          <p:cNvSpPr/>
          <p:nvPr/>
        </p:nvSpPr>
        <p:spPr>
          <a:xfrm>
            <a:off x="8458200" y="0"/>
            <a:ext cx="415498" cy="369332"/>
          </a:xfrm>
          <a:prstGeom prst="rect">
            <a:avLst/>
          </a:prstGeom>
        </p:spPr>
        <p:txBody>
          <a:bodyPr wrap="square">
            <a:spAutoFit/>
          </a:bodyPr>
          <a:lstStyle/>
          <a:p>
            <a:pPr algn="ctr"/>
            <a:fld id="{877F9B8C-32C4-43F2-99B4-FFD195B4A4EB}" type="slidenum">
              <a:rPr lang="en-US" b="1" smtClean="0">
                <a:solidFill>
                  <a:schemeClr val="bg1"/>
                </a:solidFill>
                <a:latin typeface="Times New Roman" pitchFamily="18" charset="0"/>
                <a:cs typeface="Times New Roman" pitchFamily="18" charset="0"/>
              </a:rPr>
              <a:pPr algn="ctr"/>
              <a:t>23</a:t>
            </a:fld>
            <a:endParaRPr lang="en-US" b="1" dirty="0">
              <a:solidFill>
                <a:schemeClr val="bg1"/>
              </a:solidFill>
              <a:latin typeface="Times New Roman" pitchFamily="18" charset="0"/>
              <a:cs typeface="Times New Roman" pitchFamily="18" charset="0"/>
            </a:endParaRPr>
          </a:p>
        </p:txBody>
      </p:sp>
      <p:pic>
        <p:nvPicPr>
          <p:cNvPr id="6" name="Picture 2" descr="http://www.markethealthstores.com/images/ThyromineThyroid/thyroid2.jpg"/>
          <p:cNvPicPr>
            <a:picLocks noChangeAspect="1" noChangeArrowheads="1"/>
          </p:cNvPicPr>
          <p:nvPr/>
        </p:nvPicPr>
        <p:blipFill>
          <a:blip r:embed="rId3" cstate="print"/>
          <a:srcRect/>
          <a:stretch>
            <a:fillRect/>
          </a:stretch>
        </p:blipFill>
        <p:spPr bwMode="auto">
          <a:xfrm>
            <a:off x="0" y="4114800"/>
            <a:ext cx="3810000" cy="2743200"/>
          </a:xfrm>
          <a:prstGeom prst="rect">
            <a:avLst/>
          </a:prstGeom>
          <a:noFill/>
          <a:ln w="28575">
            <a:solidFill>
              <a:srgbClr val="0000FF"/>
            </a:solidFill>
          </a:ln>
        </p:spPr>
      </p:pic>
      <p:pic>
        <p:nvPicPr>
          <p:cNvPr id="7" name="Picture 2" descr="http://www.knowurflow.com/wp-content/uploads/2013/05/hormones-470x260.jpg"/>
          <p:cNvPicPr>
            <a:picLocks noChangeAspect="1" noChangeArrowheads="1"/>
          </p:cNvPicPr>
          <p:nvPr/>
        </p:nvPicPr>
        <p:blipFill>
          <a:blip r:embed="rId4" cstate="print"/>
          <a:srcRect/>
          <a:stretch>
            <a:fillRect/>
          </a:stretch>
        </p:blipFill>
        <p:spPr bwMode="auto">
          <a:xfrm>
            <a:off x="3810000" y="4114800"/>
            <a:ext cx="5334000" cy="2743200"/>
          </a:xfrm>
          <a:prstGeom prst="rect">
            <a:avLst/>
          </a:prstGeom>
          <a:noFill/>
          <a:ln w="28575">
            <a:solidFill>
              <a:srgbClr val="0000FF"/>
            </a:solidFill>
          </a:ln>
        </p:spPr>
      </p:pic>
      <p:sp>
        <p:nvSpPr>
          <p:cNvPr id="8" name="Rectangle 7"/>
          <p:cNvSpPr/>
          <p:nvPr/>
        </p:nvSpPr>
        <p:spPr>
          <a:xfrm>
            <a:off x="2286000" y="4419600"/>
            <a:ext cx="1005403" cy="369332"/>
          </a:xfrm>
          <a:prstGeom prst="rect">
            <a:avLst/>
          </a:prstGeom>
        </p:spPr>
        <p:txBody>
          <a:bodyPr wrap="none">
            <a:spAutoFit/>
          </a:bodyPr>
          <a:lstStyle/>
          <a:p>
            <a:r>
              <a:rPr lang="en-US" b="1" dirty="0" smtClean="0">
                <a:solidFill>
                  <a:srgbClr val="C00000"/>
                </a:solidFill>
                <a:latin typeface="Times New Roman" pitchFamily="18" charset="0"/>
                <a:ea typeface="Calibri" pitchFamily="34" charset="0"/>
                <a:cs typeface="Times New Roman" pitchFamily="18" charset="0"/>
              </a:rPr>
              <a:t>"shield”</a:t>
            </a:r>
            <a:endParaRPr lang="en-US" dirty="0"/>
          </a:p>
        </p:txBody>
      </p:sp>
      <p:sp>
        <p:nvSpPr>
          <p:cNvPr id="9" name="TextBox 8"/>
          <p:cNvSpPr txBox="1"/>
          <p:nvPr/>
        </p:nvSpPr>
        <p:spPr>
          <a:xfrm>
            <a:off x="1752600" y="6172200"/>
            <a:ext cx="1941622" cy="369332"/>
          </a:xfrm>
          <a:prstGeom prst="rect">
            <a:avLst/>
          </a:prstGeom>
          <a:noFill/>
          <a:ln>
            <a:solidFill>
              <a:srgbClr val="C00000"/>
            </a:solidFill>
          </a:ln>
        </p:spPr>
        <p:txBody>
          <a:bodyPr wrap="none" rtlCol="0">
            <a:spAutoFit/>
          </a:bodyPr>
          <a:lstStyle/>
          <a:p>
            <a:pPr algn="ctr"/>
            <a:r>
              <a:rPr lang="en-US" b="1" dirty="0" smtClean="0">
                <a:solidFill>
                  <a:srgbClr val="C00000"/>
                </a:solidFill>
                <a:latin typeface="Times New Roman" pitchFamily="18" charset="0"/>
                <a:cs typeface="Times New Roman" pitchFamily="18" charset="0"/>
              </a:rPr>
              <a:t>Psalms 91: 1-4, 11</a:t>
            </a:r>
            <a:endParaRPr lang="en-US" b="1" dirty="0">
              <a:solidFill>
                <a:srgbClr val="C00000"/>
              </a:solidFill>
              <a:latin typeface="Times New Roman" pitchFamily="18" charset="0"/>
              <a:cs typeface="Times New Roman" pitchFamily="18" charset="0"/>
            </a:endParaRPr>
          </a:p>
        </p:txBody>
      </p:sp>
      <p:sp>
        <p:nvSpPr>
          <p:cNvPr id="10" name="TextBox 9"/>
          <p:cNvSpPr txBox="1"/>
          <p:nvPr/>
        </p:nvSpPr>
        <p:spPr>
          <a:xfrm>
            <a:off x="3886200" y="6211669"/>
            <a:ext cx="2133600" cy="646331"/>
          </a:xfrm>
          <a:prstGeom prst="rect">
            <a:avLst/>
          </a:prstGeom>
          <a:solidFill>
            <a:schemeClr val="tx1"/>
          </a:solidFill>
          <a:ln>
            <a:solidFill>
              <a:srgbClr val="996633"/>
            </a:solidFill>
          </a:ln>
        </p:spPr>
        <p:txBody>
          <a:bodyPr wrap="square" rtlCol="0">
            <a:spAutoFit/>
          </a:bodyPr>
          <a:lstStyle/>
          <a:p>
            <a:pPr algn="ctr"/>
            <a:r>
              <a:rPr lang="en-US" sz="1200" b="1" dirty="0" smtClean="0">
                <a:solidFill>
                  <a:srgbClr val="996633"/>
                </a:solidFill>
                <a:latin typeface="Times New Roman" pitchFamily="18" charset="0"/>
                <a:cs typeface="Times New Roman" pitchFamily="18" charset="0"/>
              </a:rPr>
              <a:t>The Pancreas Represents the</a:t>
            </a:r>
          </a:p>
          <a:p>
            <a:pPr algn="ctr"/>
            <a:r>
              <a:rPr lang="en-US" sz="1200" b="1" dirty="0" smtClean="0">
                <a:solidFill>
                  <a:srgbClr val="996633"/>
                </a:solidFill>
                <a:latin typeface="Times New Roman" pitchFamily="18" charset="0"/>
                <a:cs typeface="Times New Roman" pitchFamily="18" charset="0"/>
              </a:rPr>
              <a:t> helpers of the Gospel Order </a:t>
            </a:r>
          </a:p>
          <a:p>
            <a:pPr algn="ctr"/>
            <a:r>
              <a:rPr lang="en-US" sz="1200" b="1" dirty="0" smtClean="0">
                <a:solidFill>
                  <a:schemeClr val="bg1"/>
                </a:solidFill>
                <a:latin typeface="Times New Roman" pitchFamily="18" charset="0"/>
                <a:cs typeface="Times New Roman" pitchFamily="18" charset="0"/>
              </a:rPr>
              <a:t>(Ephesians 4:12-16)</a:t>
            </a:r>
            <a:endParaRPr lang="en-US" sz="1200" b="1" dirty="0">
              <a:solidFill>
                <a:schemeClr val="bg1"/>
              </a:solidFill>
              <a:latin typeface="Times New Roman" pitchFamily="18" charset="0"/>
              <a:cs typeface="Times New Roman" pitchFamily="18" charset="0"/>
            </a:endParaRPr>
          </a:p>
        </p:txBody>
      </p:sp>
      <p:sp>
        <p:nvSpPr>
          <p:cNvPr id="11" name="TextBox 10"/>
          <p:cNvSpPr txBox="1"/>
          <p:nvPr/>
        </p:nvSpPr>
        <p:spPr>
          <a:xfrm>
            <a:off x="0" y="4114800"/>
            <a:ext cx="2667000" cy="338554"/>
          </a:xfrm>
          <a:prstGeom prst="rect">
            <a:avLst/>
          </a:prstGeom>
          <a:noFill/>
        </p:spPr>
        <p:txBody>
          <a:bodyPr wrap="square" rtlCol="0">
            <a:spAutoFit/>
          </a:bodyPr>
          <a:lstStyle/>
          <a:p>
            <a:pPr algn="ctr"/>
            <a:r>
              <a:rPr lang="en-US" sz="1600" b="1" dirty="0" smtClean="0">
                <a:solidFill>
                  <a:srgbClr val="C00000"/>
                </a:solidFill>
                <a:latin typeface="Times New Roman" pitchFamily="18" charset="0"/>
                <a:cs typeface="Times New Roman" pitchFamily="18" charset="0"/>
              </a:rPr>
              <a:t>See next Side for details</a:t>
            </a:r>
            <a:endParaRPr lang="en-US" sz="1600" b="1" dirty="0">
              <a:solidFill>
                <a:srgbClr val="C00000"/>
              </a:solidFill>
              <a:latin typeface="Times New Roman" pitchFamily="18" charset="0"/>
              <a:cs typeface="Times New Roman" pitchFamily="18" charset="0"/>
            </a:endParaRPr>
          </a:p>
        </p:txBody>
      </p:sp>
      <p:sp>
        <p:nvSpPr>
          <p:cNvPr id="12" name="TextBox 11"/>
          <p:cNvSpPr txBox="1"/>
          <p:nvPr/>
        </p:nvSpPr>
        <p:spPr>
          <a:xfrm>
            <a:off x="533400" y="6519446"/>
            <a:ext cx="899092" cy="338554"/>
          </a:xfrm>
          <a:prstGeom prst="rect">
            <a:avLst/>
          </a:prstGeom>
          <a:noFill/>
        </p:spPr>
        <p:txBody>
          <a:bodyPr wrap="none" rtlCol="0">
            <a:spAutoFit/>
          </a:bodyPr>
          <a:lstStyle/>
          <a:p>
            <a:r>
              <a:rPr lang="en-US" sz="1600" b="1" dirty="0" smtClean="0">
                <a:solidFill>
                  <a:srgbClr val="C00000"/>
                </a:solidFill>
                <a:latin typeface="Times New Roman" pitchFamily="18" charset="0"/>
                <a:cs typeface="Times New Roman" pitchFamily="18" charset="0"/>
              </a:rPr>
              <a:t>Thyroid</a:t>
            </a:r>
            <a:endParaRPr lang="en-US" sz="1600" b="1" dirty="0">
              <a:solidFill>
                <a:srgbClr val="C0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33486"/>
            <a:ext cx="9144000" cy="6924973"/>
          </a:xfrm>
          <a:prstGeom prst="rect">
            <a:avLst/>
          </a:prstGeom>
          <a:ln w="28575">
            <a:solidFill>
              <a:srgbClr val="0000FF"/>
            </a:solidFill>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buClr>
                <a:srgbClr val="0000FF"/>
              </a:buClr>
              <a:buFont typeface="Wingdings" pitchFamily="2" charset="2"/>
              <a:buChar char="q"/>
            </a:pPr>
            <a:r>
              <a:rPr kumimoji="0" lang="en-US" sz="2000" b="1" i="0" u="none" strike="noStrike" cap="none" normalizeH="0" baseline="0" dirty="0" smtClean="0">
                <a:ln>
                  <a:noFill/>
                </a:ln>
                <a:solidFill>
                  <a:srgbClr val="6600CC"/>
                </a:solidFill>
                <a:effectLst/>
                <a:latin typeface="Times New Roman" pitchFamily="18" charset="0"/>
                <a:ea typeface="Calibri" pitchFamily="34" charset="0"/>
                <a:cs typeface="Times New Roman" pitchFamily="18" charset="0"/>
              </a:rPr>
              <a:t>Thyroid Gland: </a:t>
            </a:r>
            <a:r>
              <a:rPr lang="en-US" sz="2000" dirty="0" smtClean="0">
                <a:solidFill>
                  <a:srgbClr val="6600CC"/>
                </a:solidFill>
                <a:latin typeface="Times New Roman" pitchFamily="18" charset="0"/>
                <a:ea typeface="Calibri" pitchFamily="34" charset="0"/>
                <a:cs typeface="Times New Roman" pitchFamily="18" charset="0"/>
              </a:rPr>
              <a:t>the thyroid gets its name from the Greek word for </a:t>
            </a:r>
          </a:p>
          <a:p>
            <a:pPr algn="ctr" fontAlgn="base">
              <a:spcBef>
                <a:spcPct val="0"/>
              </a:spcBef>
              <a:spcAft>
                <a:spcPct val="0"/>
              </a:spcAft>
            </a:pPr>
            <a:r>
              <a:rPr lang="en-US" sz="2000" b="1" dirty="0" smtClean="0">
                <a:solidFill>
                  <a:srgbClr val="6600CC"/>
                </a:solidFill>
                <a:latin typeface="Times New Roman" pitchFamily="18" charset="0"/>
                <a:ea typeface="Calibri" pitchFamily="34" charset="0"/>
                <a:cs typeface="Times New Roman" pitchFamily="18" charset="0"/>
              </a:rPr>
              <a:t>"shield”</a:t>
            </a:r>
            <a:r>
              <a:rPr lang="en-US" sz="2000" dirty="0" smtClean="0">
                <a:solidFill>
                  <a:srgbClr val="6600CC"/>
                </a:solidFill>
                <a:latin typeface="Times New Roman" pitchFamily="18" charset="0"/>
                <a:ea typeface="Calibri" pitchFamily="34" charset="0"/>
                <a:cs typeface="Times New Roman" pitchFamily="18" charset="0"/>
              </a:rPr>
              <a:t>,</a:t>
            </a:r>
            <a:r>
              <a:rPr lang="en-US" sz="2000" dirty="0" smtClean="0">
                <a:solidFill>
                  <a:srgbClr val="C00000"/>
                </a:solidFill>
                <a:latin typeface="Times New Roman" pitchFamily="18" charset="0"/>
                <a:ea typeface="Calibri" pitchFamily="34" charset="0"/>
                <a:cs typeface="Times New Roman" pitchFamily="18" charset="0"/>
              </a:rPr>
              <a:t> </a:t>
            </a:r>
            <a:r>
              <a:rPr lang="en-US" sz="2000" dirty="0" smtClean="0">
                <a:solidFill>
                  <a:srgbClr val="2619CF"/>
                </a:solidFill>
                <a:latin typeface="Times New Roman" pitchFamily="18" charset="0"/>
                <a:ea typeface="Calibri" pitchFamily="34" charset="0"/>
                <a:cs typeface="Times New Roman" pitchFamily="18" charset="0"/>
              </a:rPr>
              <a:t> </a:t>
            </a:r>
            <a:r>
              <a:rPr lang="en-US" sz="2000" dirty="0" smtClean="0">
                <a:solidFill>
                  <a:srgbClr val="6600CC"/>
                </a:solidFill>
                <a:latin typeface="Times New Roman" pitchFamily="18" charset="0"/>
                <a:ea typeface="Calibri" pitchFamily="34" charset="0"/>
                <a:cs typeface="Times New Roman" pitchFamily="18" charset="0"/>
              </a:rPr>
              <a:t>due to the shape of the related thyroid cartilage. </a:t>
            </a:r>
          </a:p>
          <a:p>
            <a:pPr algn="ctr" fontAlgn="base">
              <a:spcBef>
                <a:spcPct val="0"/>
              </a:spcBef>
              <a:spcAft>
                <a:spcPct val="0"/>
              </a:spcAft>
            </a:pPr>
            <a:r>
              <a:rPr lang="en-US" sz="2000" dirty="0" smtClean="0">
                <a:solidFill>
                  <a:srgbClr val="6600CC"/>
                </a:solidFill>
                <a:latin typeface="Times New Roman" pitchFamily="18" charset="0"/>
                <a:ea typeface="Calibri" pitchFamily="34" charset="0"/>
                <a:cs typeface="Times New Roman" pitchFamily="18" charset="0"/>
              </a:rPr>
              <a:t>The thyroid gland controls how quickly the body uses energy, makes</a:t>
            </a:r>
            <a:r>
              <a:rPr lang="en-US" sz="2000" b="1" dirty="0" smtClean="0">
                <a:solidFill>
                  <a:srgbClr val="6600CC"/>
                </a:solidFill>
                <a:latin typeface="Times New Roman" pitchFamily="18" charset="0"/>
                <a:ea typeface="Calibri" pitchFamily="34" charset="0"/>
                <a:cs typeface="Times New Roman" pitchFamily="18" charset="0"/>
              </a:rPr>
              <a:t> proteins</a:t>
            </a:r>
            <a:r>
              <a:rPr lang="en-US" sz="2000" dirty="0" smtClean="0">
                <a:solidFill>
                  <a:srgbClr val="6600CC"/>
                </a:solidFill>
                <a:latin typeface="Times New Roman" pitchFamily="18" charset="0"/>
                <a:ea typeface="Calibri" pitchFamily="34" charset="0"/>
                <a:cs typeface="Times New Roman" pitchFamily="18" charset="0"/>
              </a:rPr>
              <a:t> and controls how sensitive the body is to other hormones.</a:t>
            </a:r>
          </a:p>
          <a:p>
            <a:pPr algn="ctr" fontAlgn="base">
              <a:spcBef>
                <a:spcPct val="0"/>
              </a:spcBef>
              <a:spcAft>
                <a:spcPct val="0"/>
              </a:spcAft>
            </a:pPr>
            <a:r>
              <a:rPr lang="en-US" sz="1600" dirty="0" smtClean="0">
                <a:solidFill>
                  <a:srgbClr val="6600CC"/>
                </a:solidFill>
                <a:latin typeface="Times New Roman" pitchFamily="18" charset="0"/>
                <a:ea typeface="Calibri" pitchFamily="34" charset="0"/>
                <a:cs typeface="Times New Roman" pitchFamily="18" charset="0"/>
              </a:rPr>
              <a:t> </a:t>
            </a:r>
            <a:r>
              <a:rPr kumimoji="0" lang="en-US" sz="1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(Palms104:4) (Hebrew 1:7) </a:t>
            </a:r>
            <a:r>
              <a:rPr lang="en-US" sz="1600" b="1" dirty="0" smtClean="0">
                <a:solidFill>
                  <a:schemeClr val="bg1"/>
                </a:solidFill>
                <a:latin typeface="Times New Roman" pitchFamily="18" charset="0"/>
                <a:ea typeface="Calibri" pitchFamily="34" charset="0"/>
                <a:cs typeface="Times New Roman" pitchFamily="18" charset="0"/>
              </a:rPr>
              <a:t>(Genesis 15:1)</a:t>
            </a:r>
          </a:p>
          <a:p>
            <a:pPr fontAlgn="base">
              <a:spcBef>
                <a:spcPct val="0"/>
              </a:spcBef>
              <a:spcAft>
                <a:spcPct val="0"/>
              </a:spcAft>
            </a:pPr>
            <a:endParaRPr kumimoji="0" lang="en-US" sz="800" b="1" i="0" u="none" strike="noStrike" cap="none" normalizeH="0" baseline="0" dirty="0" smtClean="0">
              <a:ln>
                <a:noFill/>
              </a:ln>
              <a:solidFill>
                <a:srgbClr val="2619CF"/>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Who maketh his angels spirits; his ministers a flaming fire: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(Deuteronomy 33:29) (2 Samuel 22:3, 36) (Luke 22:43-44)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619CF"/>
                </a:solidFill>
                <a:effectLst/>
                <a:latin typeface="Times New Roman" pitchFamily="18" charset="0"/>
                <a:ea typeface="Calibri" pitchFamily="34" charset="0"/>
                <a:cs typeface="Times New Roman" pitchFamily="18" charset="0"/>
              </a:rPr>
              <a:t>Hormonal </a:t>
            </a:r>
            <a:r>
              <a:rPr kumimoji="0" lang="en-US" sz="2000" b="1" i="0"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output from the thyroid </a:t>
            </a:r>
            <a:r>
              <a:rPr kumimoji="0" lang="en-US" sz="2000" b="0" i="0" u="none" strike="noStrike" cap="none" normalizeH="0" baseline="0" dirty="0" smtClean="0">
                <a:ln>
                  <a:noFill/>
                </a:ln>
                <a:solidFill>
                  <a:srgbClr val="2619CF"/>
                </a:solidFill>
                <a:effectLst/>
                <a:latin typeface="Times New Roman" pitchFamily="18" charset="0"/>
                <a:ea typeface="Calibri" pitchFamily="34" charset="0"/>
                <a:cs typeface="Times New Roman" pitchFamily="18" charset="0"/>
              </a:rPr>
              <a:t>is regulated by</a:t>
            </a:r>
            <a:r>
              <a:rPr kumimoji="0" lang="en-US" sz="2000" b="0"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rPr>
              <a:t>  </a:t>
            </a:r>
            <a:r>
              <a:rPr kumimoji="0" lang="en-US" sz="2000" b="1" i="0"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TSH and TRH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(Hebrew 1:14)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(TSH)</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rgbClr val="6600CC"/>
                </a:solidFill>
                <a:effectLst/>
                <a:latin typeface="Times New Roman" pitchFamily="18" charset="0"/>
                <a:ea typeface="Calibri" pitchFamily="34" charset="0"/>
                <a:cs typeface="Times New Roman" pitchFamily="18" charset="0"/>
              </a:rPr>
              <a:t>Thyroid Stimulating Hormones </a:t>
            </a:r>
            <a:r>
              <a:rPr kumimoji="0" lang="en-US" sz="2000" b="0" i="0" u="none" strike="noStrike" cap="none" normalizeH="0" baseline="0" dirty="0" smtClean="0">
                <a:ln>
                  <a:noFill/>
                </a:ln>
                <a:solidFill>
                  <a:srgbClr val="6600CC"/>
                </a:solidFill>
                <a:effectLst/>
                <a:latin typeface="Times New Roman" pitchFamily="18" charset="0"/>
                <a:ea typeface="Calibri" pitchFamily="34" charset="0"/>
                <a:cs typeface="Times New Roman" pitchFamily="18" charset="0"/>
              </a:rPr>
              <a:t>produced by the </a:t>
            </a:r>
            <a:r>
              <a:rPr kumimoji="0" lang="en-US" sz="2000" b="1" i="0" u="none" strike="noStrike" cap="none" normalizeH="0" baseline="0" dirty="0" smtClean="0">
                <a:ln>
                  <a:noFill/>
                </a:ln>
                <a:solidFill>
                  <a:srgbClr val="6600CC"/>
                </a:solidFill>
                <a:effectLst/>
                <a:latin typeface="Times New Roman" pitchFamily="18" charset="0"/>
                <a:ea typeface="Calibri" pitchFamily="34" charset="0"/>
                <a:cs typeface="Times New Roman" pitchFamily="18" charset="0"/>
              </a:rPr>
              <a:t>Anterior Pituitary</a:t>
            </a:r>
            <a:r>
              <a:rPr kumimoji="0" lang="en-US" sz="2000" b="0" i="0" u="none" strike="noStrike" cap="none" normalizeH="0" baseline="0" dirty="0" smtClean="0">
                <a:ln>
                  <a:noFill/>
                </a:ln>
                <a:solidFill>
                  <a:srgbClr val="6600CC"/>
                </a:solidFill>
                <a:effectLst/>
                <a:latin typeface="Times New Roman" pitchFamily="18"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619CF"/>
                </a:solidFill>
                <a:effectLst/>
                <a:latin typeface="Times New Roman" pitchFamily="18" charset="0"/>
                <a:ea typeface="Calibri" pitchFamily="34" charset="0"/>
                <a:cs typeface="Times New Roman" pitchFamily="18" charset="0"/>
              </a:rPr>
              <a:t>	which itself is regulated by </a:t>
            </a:r>
            <a:r>
              <a:rPr kumimoji="0" lang="en-US" sz="2000" b="1" i="0" u="none" strike="noStrike" cap="none" normalizeH="0" baseline="0" dirty="0" smtClean="0">
                <a:ln>
                  <a:noFill/>
                </a:ln>
                <a:solidFill>
                  <a:srgbClr val="2619CF"/>
                </a:solidFill>
                <a:effectLst/>
                <a:latin typeface="Times New Roman" pitchFamily="18" charset="0"/>
                <a:ea typeface="Calibri" pitchFamily="34" charset="0"/>
                <a:cs typeface="Times New Roman" pitchFamily="18" charset="0"/>
              </a:rPr>
              <a:t>Christ Jesus </a:t>
            </a:r>
            <a:r>
              <a:rPr kumimoji="0" lang="en-US" sz="2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a:t>
            </a:r>
            <a:r>
              <a:rPr kumimoji="0" lang="en-US" sz="2000" b="1" i="0"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Salvation</a:t>
            </a:r>
            <a:r>
              <a:rPr kumimoji="0" lang="en-US" sz="2000" b="0" i="0"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by His </a:t>
            </a:r>
            <a:r>
              <a:rPr kumimoji="0" lang="en-US" sz="2000" b="1" i="0"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Glory</a:t>
            </a:r>
            <a:r>
              <a:rPr kumimoji="0" lang="en-US" sz="2000" b="0" i="0"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a:t>
            </a:r>
            <a:r>
              <a:rPr kumimoji="0" lang="en-US" sz="2000" b="0" i="0" u="none" strike="noStrike" cap="none" normalizeH="0" baseline="0" dirty="0" smtClean="0">
                <a:ln>
                  <a:noFill/>
                </a:ln>
                <a:solidFill>
                  <a:srgbClr val="2619CF"/>
                </a:solidFill>
                <a:effectLst/>
                <a:latin typeface="Times New Roman" pitchFamily="18"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2000" b="1" dirty="0" smtClean="0">
                <a:solidFill>
                  <a:srgbClr val="C00000"/>
                </a:solidFill>
                <a:latin typeface="Times New Roman" pitchFamily="18" charset="0"/>
                <a:ea typeface="Calibri" pitchFamily="34" charset="0"/>
                <a:cs typeface="Times New Roman" pitchFamily="18" charset="0"/>
              </a:rPr>
              <a:t>(</a:t>
            </a:r>
            <a:r>
              <a:rPr kumimoji="0" lang="en-US" sz="2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TRH) </a:t>
            </a:r>
            <a:r>
              <a:rPr kumimoji="0" lang="en-US" sz="2000" b="1" i="0" u="none" strike="noStrike" cap="none" normalizeH="0" baseline="0" dirty="0" smtClean="0">
                <a:ln>
                  <a:noFill/>
                </a:ln>
                <a:solidFill>
                  <a:srgbClr val="6600CC"/>
                </a:solidFill>
                <a:effectLst/>
                <a:latin typeface="Times New Roman" pitchFamily="18" charset="0"/>
                <a:ea typeface="Calibri" pitchFamily="34" charset="0"/>
                <a:cs typeface="Times New Roman" pitchFamily="18" charset="0"/>
              </a:rPr>
              <a:t>Thyrotropin-releasing hormone</a:t>
            </a:r>
            <a:r>
              <a:rPr kumimoji="0" lang="en-US" sz="2000" b="0" i="0" u="none" strike="noStrike" cap="none" normalizeH="0" baseline="0" dirty="0" smtClean="0">
                <a:ln>
                  <a:noFill/>
                </a:ln>
                <a:solidFill>
                  <a:srgbClr val="6600CC"/>
                </a:solidFill>
                <a:effectLst/>
                <a:latin typeface="Times New Roman" pitchFamily="18" charset="0"/>
                <a:ea typeface="Calibri" pitchFamily="34" charset="0"/>
                <a:cs typeface="Times New Roman" pitchFamily="18" charset="0"/>
              </a:rPr>
              <a:t> produced by </a:t>
            </a:r>
            <a:r>
              <a:rPr kumimoji="0" lang="en-US" sz="2000" b="1" i="0" u="none" strike="noStrike" cap="none" normalizeH="0" baseline="0" dirty="0" smtClean="0">
                <a:ln>
                  <a:noFill/>
                </a:ln>
                <a:solidFill>
                  <a:srgbClr val="6600CC"/>
                </a:solidFill>
                <a:effectLst/>
                <a:latin typeface="Times New Roman" pitchFamily="18" charset="0"/>
                <a:ea typeface="Calibri" pitchFamily="34" charset="0"/>
                <a:cs typeface="Times New Roman" pitchFamily="18" charset="0"/>
              </a:rPr>
              <a:t>the Hypothalamus</a:t>
            </a:r>
            <a:r>
              <a:rPr kumimoji="0" lang="en-US" sz="2000" b="0" i="0" u="none" strike="noStrike" cap="none" normalizeH="0" baseline="0" dirty="0" smtClean="0">
                <a:ln>
                  <a:noFill/>
                </a:ln>
                <a:solidFill>
                  <a:srgbClr val="6600CC"/>
                </a:solidFill>
                <a:effectLst/>
                <a:latin typeface="Times New Roman" pitchFamily="18" charset="0"/>
                <a:ea typeface="Calibri" pitchFamily="34" charset="0"/>
                <a:cs typeface="Times New Roman" pitchFamily="18" charset="0"/>
              </a:rPr>
              <a:t>.(Holy</a:t>
            </a:r>
            <a:r>
              <a:rPr kumimoji="0" lang="en-US" sz="2000" b="0" i="0" u="none" strike="noStrike" cap="none" normalizeH="0" dirty="0" smtClean="0">
                <a:ln>
                  <a:noFill/>
                </a:ln>
                <a:solidFill>
                  <a:srgbClr val="6600CC"/>
                </a:solidFill>
                <a:effectLst/>
                <a:latin typeface="Times New Roman" pitchFamily="18" charset="0"/>
                <a:ea typeface="Calibri" pitchFamily="34" charset="0"/>
                <a:cs typeface="Times New Roman" pitchFamily="18" charset="0"/>
              </a:rPr>
              <a:t> Spirit)</a:t>
            </a:r>
            <a:r>
              <a:rPr kumimoji="0" lang="en-US" sz="2000" b="0" i="0" u="none" strike="noStrike" cap="none" normalizeH="0" baseline="0" dirty="0" smtClean="0">
                <a:ln>
                  <a:noFill/>
                </a:ln>
                <a:solidFill>
                  <a:srgbClr val="6600CC"/>
                </a:solidFill>
                <a:effectLst/>
                <a:latin typeface="Times New Roman" pitchFamily="18" charset="0"/>
                <a:ea typeface="Calibri" pitchFamily="34" charset="0"/>
                <a:cs typeface="Times New Roman" pitchFamily="18" charset="0"/>
              </a:rPr>
              <a:t>  </a:t>
            </a:r>
          </a:p>
          <a:p>
            <a:pPr lvl="0" eaLnBrk="0" fontAlgn="base" hangingPunct="0">
              <a:spcBef>
                <a:spcPct val="0"/>
              </a:spcBef>
              <a:spcAft>
                <a:spcPct val="0"/>
              </a:spcAft>
            </a:pPr>
            <a:r>
              <a:rPr lang="en-US" sz="2000" dirty="0" smtClean="0">
                <a:solidFill>
                  <a:srgbClr val="2619CF"/>
                </a:solidFill>
                <a:latin typeface="Times New Roman" pitchFamily="18" charset="0"/>
                <a:ea typeface="Calibri" pitchFamily="34" charset="0"/>
                <a:cs typeface="Times New Roman" pitchFamily="18" charset="0"/>
              </a:rPr>
              <a:t>	which itself is regulated by </a:t>
            </a:r>
            <a:r>
              <a:rPr lang="en-US" sz="2000" b="1" dirty="0" smtClean="0">
                <a:solidFill>
                  <a:srgbClr val="2619CF"/>
                </a:solidFill>
                <a:latin typeface="Times New Roman" pitchFamily="18" charset="0"/>
                <a:ea typeface="Calibri" pitchFamily="34" charset="0"/>
                <a:cs typeface="Times New Roman" pitchFamily="18" charset="0"/>
              </a:rPr>
              <a:t>Christ Jesus </a:t>
            </a:r>
            <a:r>
              <a:rPr lang="en-US" sz="2000" b="1" dirty="0" smtClean="0">
                <a:solidFill>
                  <a:srgbClr val="C00000"/>
                </a:solidFill>
                <a:latin typeface="Times New Roman" pitchFamily="18" charset="0"/>
                <a:ea typeface="Calibri" pitchFamily="34" charset="0"/>
                <a:cs typeface="Times New Roman" pitchFamily="18" charset="0"/>
              </a:rPr>
              <a:t>(</a:t>
            </a:r>
            <a:r>
              <a:rPr lang="en-US" sz="2000" b="1" u="sng" dirty="0" smtClean="0">
                <a:solidFill>
                  <a:srgbClr val="C00000"/>
                </a:solidFill>
                <a:latin typeface="Times New Roman" pitchFamily="18" charset="0"/>
                <a:ea typeface="Calibri" pitchFamily="34" charset="0"/>
                <a:cs typeface="Times New Roman" pitchFamily="18" charset="0"/>
              </a:rPr>
              <a:t>R</a:t>
            </a:r>
            <a:r>
              <a:rPr lang="en-US" sz="2000" u="sng" dirty="0" smtClean="0">
                <a:solidFill>
                  <a:srgbClr val="C00000"/>
                </a:solidFill>
                <a:latin typeface="Times New Roman" pitchFamily="18" charset="0"/>
                <a:ea typeface="Calibri" pitchFamily="34" charset="0"/>
                <a:cs typeface="Times New Roman" pitchFamily="18" charset="0"/>
              </a:rPr>
              <a:t>i</a:t>
            </a:r>
            <a:r>
              <a:rPr lang="en-US" sz="2000" b="1" u="sng" dirty="0" smtClean="0">
                <a:solidFill>
                  <a:srgbClr val="C00000"/>
                </a:solidFill>
                <a:latin typeface="Times New Roman" pitchFamily="18" charset="0"/>
                <a:ea typeface="Calibri" pitchFamily="34" charset="0"/>
                <a:cs typeface="Times New Roman" pitchFamily="18" charset="0"/>
              </a:rPr>
              <a:t>ghteousness </a:t>
            </a:r>
            <a:r>
              <a:rPr lang="en-US" sz="2000" u="sng" dirty="0" smtClean="0">
                <a:solidFill>
                  <a:srgbClr val="C00000"/>
                </a:solidFill>
                <a:latin typeface="Times New Roman" pitchFamily="18" charset="0"/>
                <a:ea typeface="Calibri" pitchFamily="34" charset="0"/>
                <a:cs typeface="Times New Roman" pitchFamily="18" charset="0"/>
              </a:rPr>
              <a:t>by His </a:t>
            </a:r>
            <a:r>
              <a:rPr lang="en-US" sz="2000" b="1" u="sng" dirty="0" smtClean="0">
                <a:solidFill>
                  <a:srgbClr val="C00000"/>
                </a:solidFill>
                <a:latin typeface="Times New Roman" pitchFamily="18" charset="0"/>
                <a:ea typeface="Calibri" pitchFamily="34" charset="0"/>
                <a:cs typeface="Times New Roman" pitchFamily="18" charset="0"/>
              </a:rPr>
              <a:t>Grace</a:t>
            </a:r>
            <a:r>
              <a:rPr lang="en-US" sz="2000" u="sng" dirty="0" smtClean="0">
                <a:solidFill>
                  <a:srgbClr val="C00000"/>
                </a:solidFill>
                <a:latin typeface="Times New Roman" pitchFamily="18" charset="0"/>
                <a:ea typeface="Calibri" pitchFamily="34" charset="0"/>
                <a:cs typeface="Times New Roman" pitchFamily="18" charset="0"/>
              </a:rPr>
              <a:t>). </a:t>
            </a:r>
          </a:p>
          <a:p>
            <a:pPr lvl="0" eaLnBrk="0" fontAlgn="base" hangingPunct="0">
              <a:spcBef>
                <a:spcPct val="0"/>
              </a:spcBef>
              <a:spcAft>
                <a:spcPct val="0"/>
              </a:spcAft>
            </a:pPr>
            <a:endParaRPr lang="en-US" sz="1200" u="sng" dirty="0" smtClean="0">
              <a:solidFill>
                <a:srgbClr val="C00000"/>
              </a:solidFill>
              <a:latin typeface="Times New Roman" pitchFamily="18" charset="0"/>
              <a:ea typeface="Calibri" pitchFamily="34" charset="0"/>
              <a:cs typeface="Times New Roman" pitchFamily="18" charset="0"/>
            </a:endParaRPr>
          </a:p>
          <a:p>
            <a:pPr algn="ctr"/>
            <a:r>
              <a:rPr lang="en-US" b="1" u="sng" dirty="0" smtClean="0">
                <a:solidFill>
                  <a:srgbClr val="6600CC"/>
                </a:solidFill>
                <a:latin typeface="Times New Roman" pitchFamily="18" charset="0"/>
                <a:cs typeface="Times New Roman" pitchFamily="18" charset="0"/>
              </a:rPr>
              <a:t>The Grace Of God </a:t>
            </a:r>
            <a:r>
              <a:rPr lang="en-US" dirty="0" smtClean="0">
                <a:solidFill>
                  <a:srgbClr val="6600CC"/>
                </a:solidFill>
                <a:latin typeface="Times New Roman" pitchFamily="18" charset="0"/>
                <a:cs typeface="Times New Roman" pitchFamily="18" charset="0"/>
              </a:rPr>
              <a:t>takes men as they are, and works as an educator, using every principle </a:t>
            </a:r>
          </a:p>
          <a:p>
            <a:pPr algn="ctr"/>
            <a:r>
              <a:rPr lang="en-US" dirty="0" smtClean="0">
                <a:solidFill>
                  <a:srgbClr val="6600CC"/>
                </a:solidFill>
                <a:latin typeface="Times New Roman" pitchFamily="18" charset="0"/>
                <a:cs typeface="Times New Roman" pitchFamily="18" charset="0"/>
              </a:rPr>
              <a:t>on which an all-sided education depends. The steady influence of the </a:t>
            </a:r>
          </a:p>
          <a:p>
            <a:pPr algn="ctr"/>
            <a:r>
              <a:rPr lang="en-US" b="1" u="sng" dirty="0" smtClean="0">
                <a:solidFill>
                  <a:srgbClr val="6600CC"/>
                </a:solidFill>
                <a:latin typeface="Times New Roman" pitchFamily="18" charset="0"/>
                <a:cs typeface="Times New Roman" pitchFamily="18" charset="0"/>
              </a:rPr>
              <a:t>Grace of God trains the soul after Christ's </a:t>
            </a:r>
            <a:r>
              <a:rPr lang="en-US" dirty="0" smtClean="0">
                <a:solidFill>
                  <a:srgbClr val="6600CC"/>
                </a:solidFill>
                <a:latin typeface="Times New Roman" pitchFamily="18" charset="0"/>
                <a:cs typeface="Times New Roman" pitchFamily="18" charset="0"/>
              </a:rPr>
              <a:t>methods, and every </a:t>
            </a:r>
            <a:r>
              <a:rPr lang="en-US" b="1" u="sng" dirty="0" smtClean="0">
                <a:solidFill>
                  <a:srgbClr val="6600CC"/>
                </a:solidFill>
                <a:latin typeface="Times New Roman" pitchFamily="18" charset="0"/>
                <a:cs typeface="Times New Roman" pitchFamily="18" charset="0"/>
              </a:rPr>
              <a:t>fierce passion</a:t>
            </a:r>
            <a:r>
              <a:rPr lang="en-US" dirty="0" smtClean="0">
                <a:solidFill>
                  <a:srgbClr val="6600CC"/>
                </a:solidFill>
                <a:latin typeface="Times New Roman" pitchFamily="18" charset="0"/>
                <a:cs typeface="Times New Roman" pitchFamily="18" charset="0"/>
              </a:rPr>
              <a:t>, every </a:t>
            </a:r>
            <a:r>
              <a:rPr lang="en-US" b="1" u="sng" dirty="0" smtClean="0">
                <a:solidFill>
                  <a:srgbClr val="6600CC"/>
                </a:solidFill>
                <a:latin typeface="Times New Roman" pitchFamily="18" charset="0"/>
                <a:cs typeface="Times New Roman" pitchFamily="18" charset="0"/>
              </a:rPr>
              <a:t>defective</a:t>
            </a:r>
            <a:r>
              <a:rPr lang="en-US" u="sng" dirty="0" smtClean="0">
                <a:solidFill>
                  <a:srgbClr val="6600CC"/>
                </a:solidFill>
                <a:latin typeface="Times New Roman" pitchFamily="18" charset="0"/>
                <a:cs typeface="Times New Roman" pitchFamily="18" charset="0"/>
              </a:rPr>
              <a:t> </a:t>
            </a:r>
            <a:r>
              <a:rPr lang="en-US" b="1" u="sng" dirty="0" smtClean="0">
                <a:solidFill>
                  <a:srgbClr val="6600CC"/>
                </a:solidFill>
                <a:latin typeface="Times New Roman" pitchFamily="18" charset="0"/>
                <a:cs typeface="Times New Roman" pitchFamily="18" charset="0"/>
              </a:rPr>
              <a:t>trait of character</a:t>
            </a:r>
            <a:r>
              <a:rPr lang="en-US" u="sng" dirty="0" smtClean="0">
                <a:solidFill>
                  <a:srgbClr val="6600CC"/>
                </a:solidFill>
                <a:latin typeface="Times New Roman" pitchFamily="18" charset="0"/>
                <a:cs typeface="Times New Roman" pitchFamily="18" charset="0"/>
              </a:rPr>
              <a:t>, </a:t>
            </a:r>
            <a:r>
              <a:rPr lang="en-US" dirty="0" smtClean="0">
                <a:solidFill>
                  <a:srgbClr val="6600CC"/>
                </a:solidFill>
                <a:latin typeface="Times New Roman" pitchFamily="18" charset="0"/>
                <a:cs typeface="Times New Roman" pitchFamily="18" charset="0"/>
              </a:rPr>
              <a:t>is worked upon the molding influence of </a:t>
            </a:r>
            <a:r>
              <a:rPr lang="en-US" b="1" u="sng" dirty="0" smtClean="0">
                <a:solidFill>
                  <a:srgbClr val="6600CC"/>
                </a:solidFill>
                <a:latin typeface="Times New Roman" pitchFamily="18" charset="0"/>
                <a:cs typeface="Times New Roman" pitchFamily="18" charset="0"/>
              </a:rPr>
              <a:t>the Spirit of Christ</a:t>
            </a:r>
            <a:r>
              <a:rPr lang="en-US" b="1" dirty="0" smtClean="0">
                <a:solidFill>
                  <a:srgbClr val="6600CC"/>
                </a:solidFill>
                <a:latin typeface="Times New Roman" pitchFamily="18" charset="0"/>
                <a:cs typeface="Times New Roman" pitchFamily="18" charset="0"/>
              </a:rPr>
              <a:t>,</a:t>
            </a:r>
          </a:p>
          <a:p>
            <a:pPr algn="ctr"/>
            <a:r>
              <a:rPr lang="en-US" dirty="0" smtClean="0">
                <a:solidFill>
                  <a:srgbClr val="6600CC"/>
                </a:solidFill>
                <a:latin typeface="Times New Roman" pitchFamily="18" charset="0"/>
                <a:cs typeface="Times New Roman" pitchFamily="18" charset="0"/>
              </a:rPr>
              <a:t> until </a:t>
            </a:r>
            <a:r>
              <a:rPr lang="en-US" b="1" u="sng" dirty="0" smtClean="0">
                <a:solidFill>
                  <a:srgbClr val="6600CC"/>
                </a:solidFill>
                <a:latin typeface="Times New Roman" pitchFamily="18" charset="0"/>
                <a:cs typeface="Times New Roman" pitchFamily="18" charset="0"/>
              </a:rPr>
              <a:t>the man </a:t>
            </a:r>
            <a:r>
              <a:rPr lang="en-US" dirty="0" smtClean="0">
                <a:solidFill>
                  <a:srgbClr val="6600CC"/>
                </a:solidFill>
                <a:latin typeface="Times New Roman" pitchFamily="18" charset="0"/>
                <a:cs typeface="Times New Roman" pitchFamily="18" charset="0"/>
              </a:rPr>
              <a:t>has a new motive power, and becomes filled with the </a:t>
            </a:r>
          </a:p>
          <a:p>
            <a:pPr algn="ctr"/>
            <a:r>
              <a:rPr lang="en-US" u="sng" dirty="0" smtClean="0">
                <a:solidFill>
                  <a:srgbClr val="6600CC"/>
                </a:solidFill>
                <a:latin typeface="Times New Roman" pitchFamily="18" charset="0"/>
                <a:cs typeface="Times New Roman" pitchFamily="18" charset="0"/>
              </a:rPr>
              <a:t>Holy Spirit of God, after the likeness of the divine similitude. </a:t>
            </a:r>
            <a:endParaRPr lang="en-US" dirty="0" smtClean="0">
              <a:solidFill>
                <a:srgbClr val="6600CC"/>
              </a:solidFill>
              <a:latin typeface="Times New Roman" pitchFamily="18" charset="0"/>
              <a:cs typeface="Times New Roman" pitchFamily="18" charset="0"/>
            </a:endParaRPr>
          </a:p>
          <a:p>
            <a:pPr algn="ctr"/>
            <a:r>
              <a:rPr lang="en-US" dirty="0" smtClean="0">
                <a:solidFill>
                  <a:srgbClr val="6600CC"/>
                </a:solidFill>
                <a:latin typeface="Times New Roman" pitchFamily="18" charset="0"/>
                <a:cs typeface="Times New Roman" pitchFamily="18" charset="0"/>
              </a:rPr>
              <a:t>The Holy Spirit </a:t>
            </a:r>
            <a:r>
              <a:rPr lang="en-US" b="1" u="sng" dirty="0" smtClean="0">
                <a:solidFill>
                  <a:srgbClr val="6600CC"/>
                </a:solidFill>
                <a:latin typeface="Times New Roman" pitchFamily="18" charset="0"/>
                <a:cs typeface="Times New Roman" pitchFamily="18" charset="0"/>
              </a:rPr>
              <a:t>is the source of all power</a:t>
            </a:r>
            <a:r>
              <a:rPr lang="en-US" b="1" dirty="0" smtClean="0">
                <a:solidFill>
                  <a:srgbClr val="6600CC"/>
                </a:solidFill>
                <a:latin typeface="Times New Roman" pitchFamily="18" charset="0"/>
                <a:cs typeface="Times New Roman" pitchFamily="18" charset="0"/>
              </a:rPr>
              <a:t>, </a:t>
            </a:r>
            <a:r>
              <a:rPr lang="en-US" dirty="0" smtClean="0">
                <a:solidFill>
                  <a:srgbClr val="6600CC"/>
                </a:solidFill>
                <a:latin typeface="Times New Roman" pitchFamily="18" charset="0"/>
                <a:cs typeface="Times New Roman" pitchFamily="18" charset="0"/>
              </a:rPr>
              <a:t>and works as a living, active agent in the new life created in the soul.</a:t>
            </a:r>
            <a:r>
              <a:rPr lang="en-US" b="1" dirty="0" smtClean="0">
                <a:solidFill>
                  <a:srgbClr val="6600CC"/>
                </a:solidFill>
                <a:latin typeface="Times New Roman" pitchFamily="18" charset="0"/>
                <a:cs typeface="Times New Roman" pitchFamily="18" charset="0"/>
              </a:rPr>
              <a:t> The Holy Spirit is to be in us a divine indweller.</a:t>
            </a:r>
          </a:p>
          <a:p>
            <a:pPr algn="ctr"/>
            <a:r>
              <a:rPr lang="en-US" b="1" dirty="0" smtClean="0">
                <a:solidFill>
                  <a:schemeClr val="bg1"/>
                </a:solidFill>
                <a:latin typeface="Times New Roman" pitchFamily="18" charset="0"/>
                <a:cs typeface="Times New Roman" pitchFamily="18" charset="0"/>
              </a:rPr>
              <a:t>{Healthful Living 300.5, 301.1}</a:t>
            </a:r>
            <a:endParaRPr kumimoji="0" lang="en-US" sz="1100" b="0" i="0"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aokainc.com/wp-content/uploads/2013/08/urinary-system-anatomy-and-physiology.jpg"/>
          <p:cNvPicPr>
            <a:picLocks noChangeAspect="1" noChangeArrowheads="1"/>
          </p:cNvPicPr>
          <p:nvPr/>
        </p:nvPicPr>
        <p:blipFill>
          <a:blip r:embed="rId2" cstate="print"/>
          <a:srcRect/>
          <a:stretch>
            <a:fillRect/>
          </a:stretch>
        </p:blipFill>
        <p:spPr bwMode="auto">
          <a:xfrm>
            <a:off x="0" y="0"/>
            <a:ext cx="9144000" cy="6477000"/>
          </a:xfrm>
          <a:prstGeom prst="rect">
            <a:avLst/>
          </a:prstGeom>
          <a:noFill/>
          <a:ln w="28575">
            <a:solidFill>
              <a:srgbClr val="3333FF"/>
            </a:solidFill>
          </a:ln>
        </p:spPr>
      </p:pic>
      <p:sp>
        <p:nvSpPr>
          <p:cNvPr id="7" name="Rectangle 6"/>
          <p:cNvSpPr/>
          <p:nvPr/>
        </p:nvSpPr>
        <p:spPr>
          <a:xfrm>
            <a:off x="152400" y="2590800"/>
            <a:ext cx="2362200" cy="3200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629400" y="3886200"/>
            <a:ext cx="2514600" cy="1066800"/>
          </a:xfrm>
          <a:prstGeom prst="rect">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C00000"/>
                </a:solidFill>
                <a:latin typeface="Times New Roman" pitchFamily="18" charset="0"/>
                <a:cs typeface="Times New Roman" pitchFamily="18" charset="0"/>
              </a:rPr>
              <a:t>In features of Ureters </a:t>
            </a:r>
          </a:p>
          <a:p>
            <a:pPr algn="ctr"/>
            <a:r>
              <a:rPr lang="en-US" sz="1400" dirty="0" smtClean="0">
                <a:solidFill>
                  <a:srgbClr val="C00000"/>
                </a:solidFill>
                <a:latin typeface="Times New Roman" pitchFamily="18" charset="0"/>
                <a:cs typeface="Times New Roman" pitchFamily="18" charset="0"/>
              </a:rPr>
              <a:t> third layer is call </a:t>
            </a:r>
            <a:r>
              <a:rPr lang="en-US" sz="1400" b="1" u="sng" dirty="0" smtClean="0">
                <a:solidFill>
                  <a:srgbClr val="C00000"/>
                </a:solidFill>
                <a:latin typeface="Times New Roman" pitchFamily="18" charset="0"/>
                <a:cs typeface="Times New Roman" pitchFamily="18" charset="0"/>
              </a:rPr>
              <a:t>Adventiti</a:t>
            </a:r>
            <a:r>
              <a:rPr lang="en-US" sz="1400" dirty="0" smtClean="0">
                <a:solidFill>
                  <a:srgbClr val="C00000"/>
                </a:solidFill>
                <a:latin typeface="Times New Roman" pitchFamily="18" charset="0"/>
                <a:cs typeface="Times New Roman" pitchFamily="18" charset="0"/>
              </a:rPr>
              <a:t>a:</a:t>
            </a:r>
          </a:p>
          <a:p>
            <a:pPr algn="ctr"/>
            <a:r>
              <a:rPr lang="en-US" sz="1400" dirty="0" smtClean="0">
                <a:solidFill>
                  <a:srgbClr val="C00000"/>
                </a:solidFill>
                <a:latin typeface="Times New Roman" pitchFamily="18" charset="0"/>
                <a:cs typeface="Times New Roman" pitchFamily="18" charset="0"/>
              </a:rPr>
              <a:t>Fibrous coat with blood vessels, nerves and </a:t>
            </a:r>
            <a:r>
              <a:rPr lang="en-US" sz="1400" b="1" u="sng" dirty="0" smtClean="0">
                <a:solidFill>
                  <a:srgbClr val="C00000"/>
                </a:solidFill>
                <a:latin typeface="Times New Roman" pitchFamily="18" charset="0"/>
                <a:cs typeface="Times New Roman" pitchFamily="18" charset="0"/>
              </a:rPr>
              <a:t>lymphatic</a:t>
            </a:r>
            <a:endParaRPr lang="en-US" sz="1400" b="1" u="sng" dirty="0">
              <a:latin typeface="Times New Roman" pitchFamily="18" charset="0"/>
              <a:cs typeface="Times New Roman" pitchFamily="18" charset="0"/>
            </a:endParaRPr>
          </a:p>
        </p:txBody>
      </p:sp>
      <p:sp>
        <p:nvSpPr>
          <p:cNvPr id="11" name="Rectangle 10"/>
          <p:cNvSpPr/>
          <p:nvPr/>
        </p:nvSpPr>
        <p:spPr>
          <a:xfrm>
            <a:off x="228600" y="2667000"/>
            <a:ext cx="2362200" cy="2031325"/>
          </a:xfrm>
          <a:prstGeom prst="rect">
            <a:avLst/>
          </a:prstGeom>
          <a:ln w="28575">
            <a:solidFill>
              <a:srgbClr val="C00000"/>
            </a:solidFill>
          </a:ln>
        </p:spPr>
        <p:txBody>
          <a:bodyPr wrap="square">
            <a:spAutoFit/>
          </a:bodyPr>
          <a:lstStyle/>
          <a:p>
            <a:pPr lvl="0" algn="ctr" eaLnBrk="0" fontAlgn="base" hangingPunct="0">
              <a:spcBef>
                <a:spcPct val="0"/>
              </a:spcBef>
              <a:spcAft>
                <a:spcPct val="0"/>
              </a:spcAft>
              <a:tabLst>
                <a:tab pos="4787900" algn="l"/>
              </a:tabLst>
            </a:pPr>
            <a:r>
              <a:rPr lang="en-US" b="1" dirty="0" smtClean="0">
                <a:solidFill>
                  <a:srgbClr val="C00000"/>
                </a:solidFill>
                <a:latin typeface="Times New Roman" pitchFamily="18" charset="0"/>
                <a:ea typeface="Calibri" pitchFamily="34" charset="0"/>
                <a:cs typeface="Times New Roman" pitchFamily="18" charset="0"/>
              </a:rPr>
              <a:t>Through the sacrifice of redemption, </a:t>
            </a:r>
          </a:p>
          <a:p>
            <a:pPr lvl="0" algn="ctr" eaLnBrk="0" fontAlgn="base" hangingPunct="0">
              <a:spcBef>
                <a:spcPct val="0"/>
              </a:spcBef>
              <a:spcAft>
                <a:spcPct val="0"/>
              </a:spcAft>
              <a:tabLst>
                <a:tab pos="4787900" algn="l"/>
              </a:tabLst>
            </a:pPr>
            <a:r>
              <a:rPr lang="en-US" b="1" dirty="0" smtClean="0">
                <a:solidFill>
                  <a:srgbClr val="C00000"/>
                </a:solidFill>
                <a:latin typeface="Times New Roman" pitchFamily="18" charset="0"/>
                <a:ea typeface="Calibri" pitchFamily="34" charset="0"/>
                <a:cs typeface="Times New Roman" pitchFamily="18" charset="0"/>
              </a:rPr>
              <a:t>He (Jesus) </a:t>
            </a:r>
          </a:p>
          <a:p>
            <a:pPr lvl="0" algn="ctr" eaLnBrk="0" fontAlgn="base" hangingPunct="0">
              <a:spcBef>
                <a:spcPct val="0"/>
              </a:spcBef>
              <a:spcAft>
                <a:spcPct val="0"/>
              </a:spcAft>
              <a:tabLst>
                <a:tab pos="4787900" algn="l"/>
              </a:tabLst>
            </a:pPr>
            <a:r>
              <a:rPr lang="en-US" b="1" dirty="0" smtClean="0">
                <a:solidFill>
                  <a:srgbClr val="C00000"/>
                </a:solidFill>
                <a:latin typeface="Times New Roman" pitchFamily="18" charset="0"/>
                <a:ea typeface="Calibri" pitchFamily="34" charset="0"/>
                <a:cs typeface="Times New Roman" pitchFamily="18" charset="0"/>
              </a:rPr>
              <a:t>was therefore strong to execute justice upon them that despised God's mercy. </a:t>
            </a:r>
          </a:p>
        </p:txBody>
      </p:sp>
      <p:sp>
        <p:nvSpPr>
          <p:cNvPr id="12" name="Rectangle 11"/>
          <p:cNvSpPr/>
          <p:nvPr/>
        </p:nvSpPr>
        <p:spPr>
          <a:xfrm>
            <a:off x="0" y="4724400"/>
            <a:ext cx="2895600" cy="1569660"/>
          </a:xfrm>
          <a:prstGeom prst="rect">
            <a:avLst/>
          </a:prstGeom>
        </p:spPr>
        <p:txBody>
          <a:bodyPr wrap="square">
            <a:spAutoFit/>
          </a:bodyPr>
          <a:lstStyle/>
          <a:p>
            <a:pPr algn="ctr"/>
            <a:r>
              <a:rPr lang="en-US" sz="1600" b="1" dirty="0" smtClean="0">
                <a:solidFill>
                  <a:srgbClr val="C00000"/>
                </a:solidFill>
                <a:latin typeface="Times New Roman" pitchFamily="18" charset="0"/>
                <a:cs typeface="Times New Roman" pitchFamily="18" charset="0"/>
              </a:rPr>
              <a:t>  Kidneys are also going to</a:t>
            </a:r>
          </a:p>
          <a:p>
            <a:pPr algn="ctr"/>
            <a:r>
              <a:rPr lang="en-US" sz="1600" b="1" dirty="0" smtClean="0">
                <a:solidFill>
                  <a:srgbClr val="C00000"/>
                </a:solidFill>
                <a:latin typeface="Times New Roman" pitchFamily="18" charset="0"/>
                <a:cs typeface="Times New Roman" pitchFamily="18" charset="0"/>
              </a:rPr>
              <a:t> regulate the </a:t>
            </a:r>
            <a:r>
              <a:rPr lang="en-US" sz="1600" b="1" i="1" dirty="0" smtClean="0">
                <a:solidFill>
                  <a:srgbClr val="C00000"/>
                </a:solidFill>
                <a:latin typeface="Times New Roman" pitchFamily="18" charset="0"/>
                <a:cs typeface="Times New Roman" pitchFamily="18" charset="0"/>
              </a:rPr>
              <a:t>volume</a:t>
            </a:r>
            <a:r>
              <a:rPr lang="en-US" sz="1600" b="1" dirty="0" smtClean="0">
                <a:solidFill>
                  <a:srgbClr val="C00000"/>
                </a:solidFill>
                <a:latin typeface="Times New Roman" pitchFamily="18" charset="0"/>
                <a:cs typeface="Times New Roman" pitchFamily="18" charset="0"/>
              </a:rPr>
              <a:t> of blood. </a:t>
            </a:r>
          </a:p>
          <a:p>
            <a:pPr algn="ctr"/>
            <a:r>
              <a:rPr lang="en-US" sz="1600" b="1" dirty="0" smtClean="0">
                <a:solidFill>
                  <a:srgbClr val="C00000"/>
                </a:solidFill>
                <a:latin typeface="Times New Roman" pitchFamily="18" charset="0"/>
                <a:cs typeface="Times New Roman" pitchFamily="18" charset="0"/>
              </a:rPr>
              <a:t>Another huge function is </a:t>
            </a:r>
          </a:p>
          <a:p>
            <a:pPr algn="ctr"/>
            <a:r>
              <a:rPr lang="en-US" sz="1600" b="1" dirty="0" smtClean="0">
                <a:solidFill>
                  <a:srgbClr val="C00000"/>
                </a:solidFill>
                <a:latin typeface="Times New Roman" pitchFamily="18" charset="0"/>
                <a:cs typeface="Times New Roman" pitchFamily="18" charset="0"/>
              </a:rPr>
              <a:t>to get rid of toxin, normal</a:t>
            </a:r>
          </a:p>
          <a:p>
            <a:pPr algn="ctr"/>
            <a:r>
              <a:rPr lang="en-US" sz="1600" b="1" dirty="0" smtClean="0">
                <a:solidFill>
                  <a:srgbClr val="C00000"/>
                </a:solidFill>
                <a:latin typeface="Times New Roman" pitchFamily="18" charset="0"/>
                <a:cs typeface="Times New Roman" pitchFamily="18" charset="0"/>
              </a:rPr>
              <a:t> metabolic wastes, excess water  and ions from  the body.</a:t>
            </a:r>
            <a:endParaRPr lang="en-US" sz="1600" b="1" dirty="0">
              <a:solidFill>
                <a:srgbClr val="C00000"/>
              </a:solidFill>
              <a:latin typeface="Times New Roman" pitchFamily="18" charset="0"/>
              <a:cs typeface="Times New Roman" pitchFamily="18" charset="0"/>
            </a:endParaRPr>
          </a:p>
        </p:txBody>
      </p:sp>
      <p:sp>
        <p:nvSpPr>
          <p:cNvPr id="8" name="TextBox 7"/>
          <p:cNvSpPr txBox="1"/>
          <p:nvPr/>
        </p:nvSpPr>
        <p:spPr>
          <a:xfrm>
            <a:off x="1219200" y="2057400"/>
            <a:ext cx="1524000" cy="369332"/>
          </a:xfrm>
          <a:prstGeom prst="rect">
            <a:avLst/>
          </a:prstGeom>
          <a:noFill/>
          <a:ln w="28575">
            <a:solidFill>
              <a:srgbClr val="C00000"/>
            </a:solidFill>
          </a:ln>
        </p:spPr>
        <p:txBody>
          <a:bodyPr wrap="square" rtlCol="0">
            <a:spAutoFit/>
          </a:bodyPr>
          <a:lstStyle/>
          <a:p>
            <a:endParaRPr lang="en-US" dirty="0"/>
          </a:p>
        </p:txBody>
      </p:sp>
      <p:sp>
        <p:nvSpPr>
          <p:cNvPr id="9" name="TextBox 8"/>
          <p:cNvSpPr txBox="1"/>
          <p:nvPr/>
        </p:nvSpPr>
        <p:spPr>
          <a:xfrm>
            <a:off x="6629400" y="2590800"/>
            <a:ext cx="2286000" cy="369332"/>
          </a:xfrm>
          <a:prstGeom prst="rect">
            <a:avLst/>
          </a:prstGeom>
          <a:noFill/>
          <a:ln w="28575">
            <a:solidFill>
              <a:srgbClr val="C00000"/>
            </a:solidFill>
          </a:ln>
        </p:spPr>
        <p:txBody>
          <a:bodyPr wrap="square" rtlCol="0">
            <a:spAutoFit/>
          </a:bodyPr>
          <a:lstStyle/>
          <a:p>
            <a:endParaRPr lang="en-US" dirty="0"/>
          </a:p>
        </p:txBody>
      </p:sp>
      <p:sp>
        <p:nvSpPr>
          <p:cNvPr id="13" name="Rectangle 12"/>
          <p:cNvSpPr/>
          <p:nvPr/>
        </p:nvSpPr>
        <p:spPr>
          <a:xfrm>
            <a:off x="5257800" y="2895600"/>
            <a:ext cx="3886200" cy="369332"/>
          </a:xfrm>
          <a:prstGeom prst="rect">
            <a:avLst/>
          </a:prstGeom>
          <a:noFill/>
          <a:ln>
            <a:noFill/>
          </a:ln>
        </p:spPr>
        <p:txBody>
          <a:bodyPr wrap="square">
            <a:spAutoFit/>
          </a:bodyPr>
          <a:lstStyle/>
          <a:p>
            <a:pPr algn="ctr"/>
            <a:r>
              <a:rPr lang="en-US" b="1" dirty="0" smtClean="0">
                <a:solidFill>
                  <a:srgbClr val="C00000"/>
                </a:solidFill>
                <a:latin typeface="Times New Roman" pitchFamily="18" charset="0"/>
                <a:cs typeface="Times New Roman" pitchFamily="18" charset="0"/>
              </a:rPr>
              <a:t> </a:t>
            </a:r>
            <a:r>
              <a:rPr lang="en-US" sz="1400" b="1" dirty="0" smtClean="0">
                <a:solidFill>
                  <a:srgbClr val="C00000"/>
                </a:solidFill>
                <a:latin typeface="Times New Roman" pitchFamily="18" charset="0"/>
                <a:cs typeface="Times New Roman" pitchFamily="18" charset="0"/>
              </a:rPr>
              <a:t>The </a:t>
            </a:r>
            <a:r>
              <a:rPr lang="en-US" sz="1600" b="1" dirty="0" smtClean="0">
                <a:solidFill>
                  <a:srgbClr val="C00000"/>
                </a:solidFill>
                <a:latin typeface="Times New Roman" pitchFamily="18" charset="0"/>
                <a:cs typeface="Times New Roman" pitchFamily="18" charset="0"/>
              </a:rPr>
              <a:t>right kidney </a:t>
            </a:r>
            <a:r>
              <a:rPr lang="en-US" sz="1400" b="1" dirty="0" smtClean="0">
                <a:solidFill>
                  <a:srgbClr val="C00000"/>
                </a:solidFill>
                <a:latin typeface="Times New Roman" pitchFamily="18" charset="0"/>
                <a:cs typeface="Times New Roman" pitchFamily="18" charset="0"/>
              </a:rPr>
              <a:t>is in contact with </a:t>
            </a:r>
            <a:r>
              <a:rPr lang="en-US" sz="1600" b="1" u="sng" dirty="0" smtClean="0">
                <a:solidFill>
                  <a:srgbClr val="0000FF"/>
                </a:solidFill>
                <a:latin typeface="Times New Roman" pitchFamily="18" charset="0"/>
                <a:cs typeface="Times New Roman" pitchFamily="18" charset="0"/>
              </a:rPr>
              <a:t>the liver</a:t>
            </a:r>
            <a:endParaRPr lang="en-US" sz="1600" b="1" u="sng" dirty="0">
              <a:solidFill>
                <a:srgbClr val="0000FF"/>
              </a:solidFill>
              <a:latin typeface="Times New Roman" pitchFamily="18" charset="0"/>
              <a:cs typeface="Times New Roman" pitchFamily="18" charset="0"/>
            </a:endParaRPr>
          </a:p>
        </p:txBody>
      </p:sp>
      <p:sp>
        <p:nvSpPr>
          <p:cNvPr id="14" name="TextBox 13"/>
          <p:cNvSpPr txBox="1"/>
          <p:nvPr/>
        </p:nvSpPr>
        <p:spPr>
          <a:xfrm>
            <a:off x="3352800" y="0"/>
            <a:ext cx="2852063" cy="461665"/>
          </a:xfrm>
          <a:prstGeom prst="rect">
            <a:avLst/>
          </a:prstGeom>
          <a:solidFill>
            <a:schemeClr val="tx1"/>
          </a:solidFill>
          <a:ln>
            <a:solidFill>
              <a:srgbClr val="C00000"/>
            </a:solidFill>
          </a:ln>
        </p:spPr>
        <p:txBody>
          <a:bodyPr wrap="none" rtlCol="0">
            <a:spAutoFit/>
          </a:bodyPr>
          <a:lstStyle/>
          <a:p>
            <a:r>
              <a:rPr lang="en-US" sz="2400" b="1" dirty="0" smtClean="0">
                <a:solidFill>
                  <a:srgbClr val="C00000"/>
                </a:solidFill>
                <a:latin typeface="Times New Roman" pitchFamily="18" charset="0"/>
                <a:cs typeface="Times New Roman" pitchFamily="18" charset="0"/>
              </a:rPr>
              <a:t>The Urinary System</a:t>
            </a:r>
            <a:endParaRPr lang="en-US" sz="2400" b="1" dirty="0">
              <a:solidFill>
                <a:srgbClr val="C00000"/>
              </a:solidFill>
              <a:latin typeface="Times New Roman" pitchFamily="18" charset="0"/>
              <a:cs typeface="Times New Roman" pitchFamily="18" charset="0"/>
            </a:endParaRPr>
          </a:p>
        </p:txBody>
      </p:sp>
      <p:sp>
        <p:nvSpPr>
          <p:cNvPr id="16" name="TextBox 15"/>
          <p:cNvSpPr txBox="1"/>
          <p:nvPr/>
        </p:nvSpPr>
        <p:spPr>
          <a:xfrm>
            <a:off x="0" y="6304002"/>
            <a:ext cx="9144000" cy="553998"/>
          </a:xfrm>
          <a:prstGeom prst="rect">
            <a:avLst/>
          </a:prstGeom>
          <a:solidFill>
            <a:schemeClr val="tx1"/>
          </a:solidFill>
          <a:ln>
            <a:solidFill>
              <a:srgbClr val="0000FF"/>
            </a:solidFill>
          </a:ln>
        </p:spPr>
        <p:txBody>
          <a:bodyPr wrap="square" rtlCol="0">
            <a:spAutoFit/>
          </a:bodyPr>
          <a:lstStyle/>
          <a:p>
            <a:pPr algn="ctr" fontAlgn="base">
              <a:spcBef>
                <a:spcPct val="0"/>
              </a:spcBef>
              <a:spcAft>
                <a:spcPct val="0"/>
              </a:spcAft>
              <a:buClr>
                <a:schemeClr val="tx1"/>
              </a:buClr>
            </a:pPr>
            <a:r>
              <a:rPr lang="en-US" sz="1600" b="1" dirty="0" smtClean="0">
                <a:solidFill>
                  <a:srgbClr val="0000FF"/>
                </a:solidFill>
                <a:latin typeface="Times New Roman" pitchFamily="18" charset="0"/>
                <a:ea typeface="Calibri" pitchFamily="34" charset="0"/>
                <a:cs typeface="Times New Roman" pitchFamily="18" charset="0"/>
              </a:rPr>
              <a:t>The Liver is </a:t>
            </a:r>
            <a:r>
              <a:rPr lang="en-US" sz="1600" b="1" u="sng" dirty="0" smtClean="0">
                <a:solidFill>
                  <a:srgbClr val="0000FF"/>
                </a:solidFill>
                <a:latin typeface="Times New Roman" pitchFamily="18" charset="0"/>
                <a:ea typeface="Calibri" pitchFamily="34" charset="0"/>
                <a:cs typeface="Times New Roman" pitchFamily="18" charset="0"/>
              </a:rPr>
              <a:t>t</a:t>
            </a:r>
            <a:r>
              <a:rPr lang="en-US" sz="1400" b="1" u="sng" dirty="0" smtClean="0">
                <a:solidFill>
                  <a:srgbClr val="0000FF"/>
                </a:solidFill>
                <a:latin typeface="Times New Roman" pitchFamily="18" charset="0"/>
                <a:ea typeface="Calibri" pitchFamily="34" charset="0"/>
                <a:cs typeface="Times New Roman" pitchFamily="18" charset="0"/>
              </a:rPr>
              <a:t>he Heart  </a:t>
            </a:r>
            <a:r>
              <a:rPr lang="en-US" sz="1400" b="1" dirty="0" smtClean="0">
                <a:solidFill>
                  <a:srgbClr val="0000FF"/>
                </a:solidFill>
                <a:latin typeface="Times New Roman" pitchFamily="18" charset="0"/>
                <a:ea typeface="Calibri" pitchFamily="34" charset="0"/>
                <a:cs typeface="Times New Roman" pitchFamily="18" charset="0"/>
              </a:rPr>
              <a:t>in The Courtyard:  </a:t>
            </a:r>
            <a:r>
              <a:rPr lang="en-US" sz="1400" b="1" dirty="0" smtClean="0">
                <a:solidFill>
                  <a:schemeClr val="bg1"/>
                </a:solidFill>
                <a:latin typeface="Times New Roman" pitchFamily="18" charset="0"/>
                <a:ea typeface="Calibri" pitchFamily="34" charset="0"/>
                <a:cs typeface="Times New Roman" pitchFamily="18" charset="0"/>
              </a:rPr>
              <a:t>(Ephesians 2:13) (Galatians 3:29)</a:t>
            </a:r>
            <a:endParaRPr lang="en-US" sz="1400" b="1" dirty="0" smtClean="0">
              <a:solidFill>
                <a:srgbClr val="0000FF"/>
              </a:solidFill>
              <a:latin typeface="Times New Roman" pitchFamily="18" charset="0"/>
              <a:ea typeface="Calibri" pitchFamily="34" charset="0"/>
              <a:cs typeface="Times New Roman" pitchFamily="18" charset="0"/>
            </a:endParaRPr>
          </a:p>
          <a:p>
            <a:pPr algn="ctr" fontAlgn="base">
              <a:spcBef>
                <a:spcPct val="0"/>
              </a:spcBef>
              <a:spcAft>
                <a:spcPct val="0"/>
              </a:spcAft>
              <a:buClr>
                <a:schemeClr val="tx1"/>
              </a:buClr>
            </a:pPr>
            <a:r>
              <a:rPr lang="en-US" sz="1400" b="1" dirty="0" smtClean="0">
                <a:solidFill>
                  <a:srgbClr val="0000FF"/>
                </a:solidFill>
                <a:latin typeface="Times New Roman" pitchFamily="18" charset="0"/>
                <a:ea typeface="Calibri" pitchFamily="34" charset="0"/>
                <a:cs typeface="Times New Roman" pitchFamily="18" charset="0"/>
              </a:rPr>
              <a:t> Only the Perfect Life of our  Saviour Jesus Christ Can Remove from us our impurities and  create a new man in us. </a:t>
            </a:r>
            <a:endParaRPr lang="en-US" sz="1400" dirty="0">
              <a:solidFill>
                <a:srgbClr val="0000FF"/>
              </a:solidFill>
            </a:endParaRPr>
          </a:p>
        </p:txBody>
      </p:sp>
      <p:sp>
        <p:nvSpPr>
          <p:cNvPr id="17" name="TextBox 16"/>
          <p:cNvSpPr txBox="1"/>
          <p:nvPr/>
        </p:nvSpPr>
        <p:spPr>
          <a:xfrm>
            <a:off x="3200400" y="1828800"/>
            <a:ext cx="1524000" cy="523220"/>
          </a:xfrm>
          <a:prstGeom prst="rect">
            <a:avLst/>
          </a:prstGeom>
          <a:noFill/>
          <a:ln w="28575">
            <a:solidFill>
              <a:schemeClr val="tx1"/>
            </a:solidFill>
          </a:ln>
        </p:spPr>
        <p:txBody>
          <a:bodyPr wrap="square" rtlCol="0">
            <a:spAutoFit/>
          </a:bodyPr>
          <a:lstStyle/>
          <a:p>
            <a:pPr algn="ctr"/>
            <a:r>
              <a:rPr lang="en-US" sz="1400" b="1" dirty="0" smtClean="0">
                <a:effectLst>
                  <a:outerShdw blurRad="38100" dist="38100" dir="2700000" algn="tl">
                    <a:srgbClr val="000000">
                      <a:alpha val="43137"/>
                    </a:srgbClr>
                  </a:outerShdw>
                </a:effectLst>
                <a:latin typeface="Times New Roman" pitchFamily="18" charset="0"/>
                <a:cs typeface="Times New Roman" pitchFamily="18" charset="0"/>
              </a:rPr>
              <a:t>A symbol of His Righteousness</a:t>
            </a:r>
            <a:endParaRPr lang="en-US" sz="1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TextBox 19"/>
          <p:cNvSpPr txBox="1"/>
          <p:nvPr/>
        </p:nvSpPr>
        <p:spPr>
          <a:xfrm>
            <a:off x="1219200" y="152400"/>
            <a:ext cx="1143000" cy="369332"/>
          </a:xfrm>
          <a:prstGeom prst="rect">
            <a:avLst/>
          </a:prstGeom>
          <a:noFill/>
          <a:ln w="28575">
            <a:solidFill>
              <a:srgbClr val="0000FF"/>
            </a:solidFill>
          </a:ln>
        </p:spPr>
        <p:txBody>
          <a:bodyPr wrap="square" rtlCol="0">
            <a:spAutoFit/>
          </a:bodyPr>
          <a:lstStyle/>
          <a:p>
            <a:endParaRPr lang="en-US" dirty="0"/>
          </a:p>
        </p:txBody>
      </p:sp>
      <p:sp>
        <p:nvSpPr>
          <p:cNvPr id="21" name="Rectangle 20"/>
          <p:cNvSpPr/>
          <p:nvPr/>
        </p:nvSpPr>
        <p:spPr>
          <a:xfrm>
            <a:off x="8610600" y="0"/>
            <a:ext cx="300082" cy="369332"/>
          </a:xfrm>
          <a:prstGeom prst="rect">
            <a:avLst/>
          </a:prstGeom>
        </p:spPr>
        <p:txBody>
          <a:bodyPr wrap="none">
            <a:spAutoFit/>
          </a:bodyPr>
          <a:lstStyle/>
          <a:p>
            <a:pPr algn="ctr"/>
            <a:fld id="{877F9B8C-32C4-43F2-99B4-FFD195B4A4EB}" type="slidenum">
              <a:rPr lang="en-US" b="1" smtClean="0">
                <a:solidFill>
                  <a:schemeClr val="bg1"/>
                </a:solidFill>
                <a:latin typeface="Times New Roman" pitchFamily="18" charset="0"/>
                <a:cs typeface="Times New Roman" pitchFamily="18" charset="0"/>
              </a:rPr>
              <a:pPr algn="ctr"/>
              <a:t>25</a:t>
            </a:fld>
            <a:endParaRPr lang="en-US" b="1" dirty="0">
              <a:solidFill>
                <a:schemeClr val="bg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clivir.com/pictures/back/kidney.jpg"/>
          <p:cNvPicPr>
            <a:picLocks noChangeAspect="1" noChangeArrowheads="1"/>
          </p:cNvPicPr>
          <p:nvPr/>
        </p:nvPicPr>
        <p:blipFill>
          <a:blip r:embed="rId2" cstate="print"/>
          <a:srcRect b="2564"/>
          <a:stretch>
            <a:fillRect/>
          </a:stretch>
        </p:blipFill>
        <p:spPr bwMode="auto">
          <a:xfrm>
            <a:off x="2590800" y="609600"/>
            <a:ext cx="6553200" cy="6248400"/>
          </a:xfrm>
          <a:prstGeom prst="rect">
            <a:avLst/>
          </a:prstGeom>
          <a:noFill/>
          <a:ln w="28575">
            <a:solidFill>
              <a:srgbClr val="8C20C8"/>
            </a:solidFill>
          </a:ln>
        </p:spPr>
      </p:pic>
      <p:pic>
        <p:nvPicPr>
          <p:cNvPr id="10242" name="Picture 2" descr="... who pierced the side of christ to prove that jesus was dead st"/>
          <p:cNvPicPr>
            <a:picLocks noChangeAspect="1" noChangeArrowheads="1"/>
          </p:cNvPicPr>
          <p:nvPr/>
        </p:nvPicPr>
        <p:blipFill>
          <a:blip r:embed="rId3" cstate="print"/>
          <a:srcRect/>
          <a:stretch>
            <a:fillRect/>
          </a:stretch>
        </p:blipFill>
        <p:spPr bwMode="auto">
          <a:xfrm>
            <a:off x="0" y="609600"/>
            <a:ext cx="2590800" cy="1447800"/>
          </a:xfrm>
          <a:prstGeom prst="rect">
            <a:avLst/>
          </a:prstGeom>
          <a:noFill/>
          <a:ln>
            <a:solidFill>
              <a:srgbClr val="C00000"/>
            </a:solidFill>
          </a:ln>
        </p:spPr>
      </p:pic>
      <p:pic>
        <p:nvPicPr>
          <p:cNvPr id="10246" name="Picture 6" descr="https://sp.yimg.com/ib/th?id=HN.608006492598306668&amp;pid=15.1"/>
          <p:cNvPicPr>
            <a:picLocks noChangeAspect="1" noChangeArrowheads="1"/>
          </p:cNvPicPr>
          <p:nvPr/>
        </p:nvPicPr>
        <p:blipFill>
          <a:blip r:embed="rId4" cstate="print"/>
          <a:srcRect/>
          <a:stretch>
            <a:fillRect/>
          </a:stretch>
        </p:blipFill>
        <p:spPr bwMode="auto">
          <a:xfrm>
            <a:off x="0" y="2057400"/>
            <a:ext cx="2590800" cy="2286000"/>
          </a:xfrm>
          <a:prstGeom prst="rect">
            <a:avLst/>
          </a:prstGeom>
          <a:noFill/>
          <a:ln>
            <a:solidFill>
              <a:srgbClr val="C00000"/>
            </a:solidFill>
          </a:ln>
        </p:spPr>
      </p:pic>
      <p:pic>
        <p:nvPicPr>
          <p:cNvPr id="7" name="Picture 4" descr="so how does all this relate to today s gospel"/>
          <p:cNvPicPr>
            <a:picLocks noChangeAspect="1" noChangeArrowheads="1"/>
          </p:cNvPicPr>
          <p:nvPr/>
        </p:nvPicPr>
        <p:blipFill>
          <a:blip r:embed="rId5" cstate="print"/>
          <a:srcRect l="10667" t="37531"/>
          <a:stretch>
            <a:fillRect/>
          </a:stretch>
        </p:blipFill>
        <p:spPr bwMode="auto">
          <a:xfrm>
            <a:off x="0" y="4343400"/>
            <a:ext cx="2590800" cy="2514600"/>
          </a:xfrm>
          <a:prstGeom prst="rect">
            <a:avLst/>
          </a:prstGeom>
          <a:noFill/>
          <a:ln>
            <a:solidFill>
              <a:srgbClr val="C00000"/>
            </a:solidFill>
          </a:ln>
        </p:spPr>
      </p:pic>
      <p:sp>
        <p:nvSpPr>
          <p:cNvPr id="10248" name="AutoShape 8" descr="https://sp1.yimg.com/ib/th?id=HN.608000239130771489&amp;pid=15.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250" name="AutoShape 10" descr="https://sp1.yimg.com/ib/th?id=HN.608000239130771489&amp;pid=15.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3" name="Rectangle 12"/>
          <p:cNvSpPr/>
          <p:nvPr/>
        </p:nvSpPr>
        <p:spPr>
          <a:xfrm>
            <a:off x="0" y="3124200"/>
            <a:ext cx="2590800" cy="1169551"/>
          </a:xfrm>
          <a:prstGeom prst="rect">
            <a:avLst/>
          </a:prstGeom>
          <a:noFill/>
          <a:ln>
            <a:noFill/>
          </a:ln>
        </p:spPr>
        <p:txBody>
          <a:bodyPr wrap="square">
            <a:spAutoFit/>
          </a:bodyPr>
          <a:lstStyle/>
          <a:p>
            <a:pPr lvl="0" algn="ctr" eaLnBrk="0" fontAlgn="base" hangingPunct="0">
              <a:spcBef>
                <a:spcPct val="0"/>
              </a:spcBef>
              <a:spcAft>
                <a:spcPct val="0"/>
              </a:spcAft>
            </a:pPr>
            <a:r>
              <a:rPr lang="en-US" sz="1400"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But one of the soldiers </a:t>
            </a:r>
          </a:p>
          <a:p>
            <a:pPr lvl="0" algn="ctr" eaLnBrk="0" fontAlgn="base" hangingPunct="0">
              <a:spcBef>
                <a:spcPct val="0"/>
              </a:spcBef>
              <a:spcAft>
                <a:spcPct val="0"/>
              </a:spcAft>
            </a:pPr>
            <a:r>
              <a:rPr lang="en-US" sz="1400"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with a spear pierced his </a:t>
            </a:r>
          </a:p>
          <a:p>
            <a:pPr lvl="0" algn="ctr" eaLnBrk="0" fontAlgn="base" hangingPunct="0">
              <a:spcBef>
                <a:spcPct val="0"/>
              </a:spcBef>
              <a:spcAft>
                <a:spcPct val="0"/>
              </a:spcAft>
            </a:pPr>
            <a:r>
              <a:rPr lang="en-US" sz="1400"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side, and forthwith came</a:t>
            </a:r>
          </a:p>
          <a:p>
            <a:pPr lvl="0" algn="ctr" eaLnBrk="0" fontAlgn="base" hangingPunct="0">
              <a:spcBef>
                <a:spcPct val="0"/>
              </a:spcBef>
              <a:spcAft>
                <a:spcPct val="0"/>
              </a:spcAft>
            </a:pPr>
            <a:r>
              <a:rPr lang="en-US" sz="1400"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there out blood and water.</a:t>
            </a:r>
          </a:p>
          <a:p>
            <a:pPr lvl="0" algn="ctr" eaLnBrk="0" fontAlgn="base" hangingPunct="0">
              <a:spcBef>
                <a:spcPct val="0"/>
              </a:spcBef>
              <a:spcAft>
                <a:spcPct val="0"/>
              </a:spcAft>
            </a:pPr>
            <a:r>
              <a:rPr lang="en-US" sz="1400"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(John 19:34) </a:t>
            </a:r>
          </a:p>
        </p:txBody>
      </p:sp>
      <p:sp>
        <p:nvSpPr>
          <p:cNvPr id="14" name="Rectangle 13"/>
          <p:cNvSpPr/>
          <p:nvPr/>
        </p:nvSpPr>
        <p:spPr>
          <a:xfrm>
            <a:off x="0" y="0"/>
            <a:ext cx="9144000" cy="584775"/>
          </a:xfrm>
          <a:prstGeom prst="rect">
            <a:avLst/>
          </a:prstGeom>
          <a:solidFill>
            <a:schemeClr val="tx1"/>
          </a:solidFill>
          <a:ln w="28575">
            <a:solidFill>
              <a:srgbClr val="C00000"/>
            </a:solidFill>
          </a:ln>
        </p:spPr>
        <p:txBody>
          <a:bodyPr wrap="square">
            <a:spAutoFit/>
          </a:bodyPr>
          <a:lstStyle/>
          <a:p>
            <a:pPr algn="ctr"/>
            <a:r>
              <a:rPr lang="en-US" sz="3200" b="1" dirty="0" smtClean="0">
                <a:solidFill>
                  <a:srgbClr val="C00000"/>
                </a:solidFill>
                <a:latin typeface="Times New Roman" pitchFamily="18" charset="0"/>
                <a:cs typeface="Times New Roman" pitchFamily="18" charset="0"/>
              </a:rPr>
              <a:t>“The Kidney” There is the Saviour’s Glory!</a:t>
            </a:r>
            <a:r>
              <a:rPr lang="en-US" dirty="0" smtClean="0">
                <a:solidFill>
                  <a:srgbClr val="7030A0"/>
                </a:solidFill>
                <a:latin typeface="Times New Roman" pitchFamily="18" charset="0"/>
                <a:cs typeface="Times New Roman" pitchFamily="18" charset="0"/>
              </a:rPr>
              <a:t>	</a:t>
            </a:r>
            <a:endParaRPr lang="en-US" dirty="0" smtClean="0">
              <a:solidFill>
                <a:srgbClr val="7030A0"/>
              </a:solidFill>
            </a:endParaRPr>
          </a:p>
        </p:txBody>
      </p:sp>
      <p:sp>
        <p:nvSpPr>
          <p:cNvPr id="15" name="Rectangle 14"/>
          <p:cNvSpPr/>
          <p:nvPr/>
        </p:nvSpPr>
        <p:spPr>
          <a:xfrm>
            <a:off x="8610600" y="0"/>
            <a:ext cx="300082" cy="369332"/>
          </a:xfrm>
          <a:prstGeom prst="rect">
            <a:avLst/>
          </a:prstGeom>
        </p:spPr>
        <p:txBody>
          <a:bodyPr wrap="none">
            <a:spAutoFit/>
          </a:bodyPr>
          <a:lstStyle/>
          <a:p>
            <a:pPr algn="ctr"/>
            <a:fld id="{877F9B8C-32C4-43F2-99B4-FFD195B4A4EB}" type="slidenum">
              <a:rPr lang="en-US" b="1" smtClean="0">
                <a:solidFill>
                  <a:schemeClr val="bg1"/>
                </a:solidFill>
                <a:latin typeface="Times New Roman" pitchFamily="18" charset="0"/>
                <a:cs typeface="Times New Roman" pitchFamily="18" charset="0"/>
              </a:rPr>
              <a:pPr algn="ctr"/>
              <a:t>26</a:t>
            </a:fld>
            <a:endParaRPr lang="en-US" b="1" dirty="0">
              <a:solidFill>
                <a:schemeClr val="bg1"/>
              </a:solidFill>
              <a:latin typeface="Times New Roman" pitchFamily="18" charset="0"/>
              <a:cs typeface="Times New Roman" pitchFamily="18" charset="0"/>
            </a:endParaRPr>
          </a:p>
        </p:txBody>
      </p:sp>
      <p:sp>
        <p:nvSpPr>
          <p:cNvPr id="17" name="Rectangle 16"/>
          <p:cNvSpPr/>
          <p:nvPr/>
        </p:nvSpPr>
        <p:spPr>
          <a:xfrm>
            <a:off x="2667000" y="6477000"/>
            <a:ext cx="64770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4114800" y="6488668"/>
            <a:ext cx="4876800" cy="369332"/>
          </a:xfrm>
          <a:prstGeom prst="rect">
            <a:avLst/>
          </a:prstGeom>
        </p:spPr>
        <p:txBody>
          <a:bodyPr wrap="square">
            <a:spAutoFit/>
          </a:bodyPr>
          <a:lstStyle/>
          <a:p>
            <a:r>
              <a:rPr lang="en-US" b="1" dirty="0" smtClean="0">
                <a:solidFill>
                  <a:schemeClr val="bg1">
                    <a:lumMod val="65000"/>
                    <a:lumOff val="35000"/>
                  </a:schemeClr>
                </a:solidFill>
                <a:latin typeface="Times New Roman" pitchFamily="18" charset="0"/>
                <a:cs typeface="Times New Roman" pitchFamily="18" charset="0"/>
              </a:rPr>
              <a:t>right ureter         veins artery      left u</a:t>
            </a:r>
            <a:r>
              <a:rPr lang="en-US" b="1" dirty="0" smtClean="0">
                <a:solidFill>
                  <a:schemeClr val="bg2">
                    <a:lumMod val="75000"/>
                  </a:schemeClr>
                </a:solidFill>
                <a:latin typeface="Times New Roman" pitchFamily="18" charset="0"/>
                <a:cs typeface="Times New Roman" pitchFamily="18" charset="0"/>
              </a:rPr>
              <a:t>rete</a:t>
            </a:r>
            <a:r>
              <a:rPr lang="en-US" b="1" dirty="0" smtClean="0">
                <a:solidFill>
                  <a:schemeClr val="bg2">
                    <a:lumMod val="75000"/>
                  </a:schemeClr>
                </a:solidFill>
              </a:rPr>
              <a:t>r</a:t>
            </a:r>
            <a:endParaRPr lang="en-US" b="1" dirty="0">
              <a:solidFill>
                <a:schemeClr val="bg2">
                  <a:lumMod val="75000"/>
                </a:schemeClr>
              </a:solidFill>
            </a:endParaRPr>
          </a:p>
        </p:txBody>
      </p:sp>
      <p:sp>
        <p:nvSpPr>
          <p:cNvPr id="19" name="Rectangle 18"/>
          <p:cNvSpPr/>
          <p:nvPr/>
        </p:nvSpPr>
        <p:spPr>
          <a:xfrm>
            <a:off x="4267200" y="2895600"/>
            <a:ext cx="990600" cy="2554545"/>
          </a:xfrm>
          <a:prstGeom prst="rect">
            <a:avLst/>
          </a:prstGeom>
        </p:spPr>
        <p:txBody>
          <a:bodyPr wrap="square">
            <a:spAutoFit/>
          </a:bodyPr>
          <a:lstStyle/>
          <a:p>
            <a:pPr algn="ctr"/>
            <a:r>
              <a:rPr lang="en-US" sz="1600" b="1" dirty="0" smtClean="0">
                <a:solidFill>
                  <a:srgbClr val="C00000"/>
                </a:solidFill>
                <a:latin typeface="Times New Roman" pitchFamily="18" charset="0"/>
                <a:cs typeface="Times New Roman" pitchFamily="18" charset="0"/>
              </a:rPr>
              <a:t>The kidneys monitor and maintain the chemical make-up of the blood.</a:t>
            </a:r>
            <a:endParaRPr lang="en-US" sz="1600" dirty="0">
              <a:solidFill>
                <a:srgbClr val="C00000"/>
              </a:solidFill>
            </a:endParaRPr>
          </a:p>
        </p:txBody>
      </p:sp>
      <p:sp>
        <p:nvSpPr>
          <p:cNvPr id="16" name="TextBox 15"/>
          <p:cNvSpPr txBox="1"/>
          <p:nvPr/>
        </p:nvSpPr>
        <p:spPr>
          <a:xfrm>
            <a:off x="0" y="4343400"/>
            <a:ext cx="1633152" cy="1569660"/>
          </a:xfrm>
          <a:prstGeom prst="rect">
            <a:avLst/>
          </a:prstGeom>
          <a:noFill/>
        </p:spPr>
        <p:txBody>
          <a:bodyPr wrap="square" rtlCol="0">
            <a:spAutoFit/>
          </a:bodyPr>
          <a:lstStyle/>
          <a:p>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Behold </a:t>
            </a:r>
          </a:p>
          <a:p>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the secret </a:t>
            </a:r>
          </a:p>
          <a:p>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of His</a:t>
            </a:r>
          </a:p>
          <a:p>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our Saviour’s</a:t>
            </a:r>
          </a:p>
          <a:p>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Hiding Power</a:t>
            </a:r>
          </a:p>
          <a:p>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His Blood</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yui_3_5_1_5_1389227902052_599" descr="http://www.biblesearchers.com/hebrews/jewish/messiahtheprincetemple6_files/image020.jpg"/>
          <p:cNvPicPr/>
          <p:nvPr/>
        </p:nvPicPr>
        <p:blipFill>
          <a:blip r:embed="rId2" cstate="print">
            <a:lum bright="20000"/>
          </a:blip>
          <a:srcRect l="6780" t="2500" r="11864" b="13684"/>
          <a:stretch>
            <a:fillRect/>
          </a:stretch>
        </p:blipFill>
        <p:spPr bwMode="auto">
          <a:xfrm>
            <a:off x="381000" y="381000"/>
            <a:ext cx="8382000" cy="6096000"/>
          </a:xfrm>
          <a:prstGeom prst="rect">
            <a:avLst/>
          </a:prstGeom>
          <a:noFill/>
          <a:ln w="28575">
            <a:solidFill>
              <a:schemeClr val="tx1"/>
            </a:solidFill>
            <a:miter lim="800000"/>
            <a:headEnd/>
            <a:tailEnd/>
          </a:ln>
        </p:spPr>
      </p:pic>
      <p:sp>
        <p:nvSpPr>
          <p:cNvPr id="3" name="TextBox 2"/>
          <p:cNvSpPr txBox="1"/>
          <p:nvPr/>
        </p:nvSpPr>
        <p:spPr>
          <a:xfrm>
            <a:off x="0" y="0"/>
            <a:ext cx="9144000" cy="369332"/>
          </a:xfrm>
          <a:prstGeom prst="rect">
            <a:avLst/>
          </a:prstGeom>
          <a:solidFill>
            <a:schemeClr val="accent4">
              <a:lumMod val="60000"/>
              <a:lumOff val="40000"/>
            </a:schemeClr>
          </a:solidFill>
          <a:ln>
            <a:solidFill>
              <a:schemeClr val="tx1"/>
            </a:solidFill>
          </a:ln>
        </p:spPr>
        <p:style>
          <a:lnRef idx="0">
            <a:scrgbClr r="0" g="0" b="0"/>
          </a:lnRef>
          <a:fillRef idx="1002">
            <a:schemeClr val="lt1"/>
          </a:fillRef>
          <a:effectRef idx="0">
            <a:scrgbClr r="0" g="0" b="0"/>
          </a:effectRef>
          <a:fontRef idx="major"/>
        </p:style>
        <p:txBody>
          <a:bodyPr wrap="square" rtlCol="0">
            <a:spAutoFit/>
          </a:bodyPr>
          <a:lstStyle/>
          <a:p>
            <a:endParaRPr lang="en-US" dirty="0"/>
          </a:p>
        </p:txBody>
      </p:sp>
      <p:sp>
        <p:nvSpPr>
          <p:cNvPr id="4" name="TextBox 3"/>
          <p:cNvSpPr txBox="1"/>
          <p:nvPr/>
        </p:nvSpPr>
        <p:spPr>
          <a:xfrm>
            <a:off x="0" y="6488668"/>
            <a:ext cx="9144000" cy="369332"/>
          </a:xfrm>
          <a:prstGeom prst="rect">
            <a:avLst/>
          </a:prstGeom>
          <a:solidFill>
            <a:schemeClr val="accent4">
              <a:lumMod val="60000"/>
              <a:lumOff val="40000"/>
            </a:schemeClr>
          </a:solidFill>
          <a:ln>
            <a:solidFill>
              <a:schemeClr val="tx1"/>
            </a:solidFill>
          </a:ln>
        </p:spPr>
        <p:style>
          <a:lnRef idx="0">
            <a:scrgbClr r="0" g="0" b="0"/>
          </a:lnRef>
          <a:fillRef idx="1002">
            <a:schemeClr val="lt1"/>
          </a:fillRef>
          <a:effectRef idx="0">
            <a:scrgbClr r="0" g="0" b="0"/>
          </a:effectRef>
          <a:fontRef idx="major"/>
        </p:style>
        <p:txBody>
          <a:bodyPr wrap="square" rtlCol="0">
            <a:spAutoFit/>
          </a:bodyPr>
          <a:lstStyle/>
          <a:p>
            <a:endParaRPr lang="en-US" dirty="0"/>
          </a:p>
        </p:txBody>
      </p:sp>
      <p:sp>
        <p:nvSpPr>
          <p:cNvPr id="5" name="TextBox 4"/>
          <p:cNvSpPr txBox="1"/>
          <p:nvPr/>
        </p:nvSpPr>
        <p:spPr>
          <a:xfrm rot="16200000">
            <a:off x="-2852350" y="3244333"/>
            <a:ext cx="6096000" cy="369332"/>
          </a:xfrm>
          <a:prstGeom prst="rect">
            <a:avLst/>
          </a:prstGeom>
          <a:ln>
            <a:solidFill>
              <a:schemeClr val="tx1"/>
            </a:solidFill>
          </a:ln>
        </p:spPr>
        <p:style>
          <a:lnRef idx="0">
            <a:scrgbClr r="0" g="0" b="0"/>
          </a:lnRef>
          <a:fillRef idx="1002">
            <a:schemeClr val="lt1"/>
          </a:fillRef>
          <a:effectRef idx="0">
            <a:scrgbClr r="0" g="0" b="0"/>
          </a:effectRef>
          <a:fontRef idx="major"/>
        </p:style>
        <p:txBody>
          <a:bodyPr wrap="square" rtlCol="0">
            <a:spAutoFit/>
          </a:bodyPr>
          <a:lstStyle/>
          <a:p>
            <a:endParaRPr lang="en-US" dirty="0"/>
          </a:p>
        </p:txBody>
      </p:sp>
      <p:sp>
        <p:nvSpPr>
          <p:cNvPr id="7" name="TextBox 6"/>
          <p:cNvSpPr txBox="1"/>
          <p:nvPr/>
        </p:nvSpPr>
        <p:spPr>
          <a:xfrm rot="16200000">
            <a:off x="5900350" y="3244333"/>
            <a:ext cx="6096000" cy="369332"/>
          </a:xfrm>
          <a:prstGeom prst="rect">
            <a:avLst/>
          </a:prstGeom>
          <a:ln>
            <a:solidFill>
              <a:schemeClr val="tx1"/>
            </a:solidFill>
          </a:ln>
        </p:spPr>
        <p:style>
          <a:lnRef idx="0">
            <a:scrgbClr r="0" g="0" b="0"/>
          </a:lnRef>
          <a:fillRef idx="1002">
            <a:schemeClr val="lt1"/>
          </a:fillRef>
          <a:effectRef idx="0">
            <a:scrgbClr r="0" g="0" b="0"/>
          </a:effectRef>
          <a:fontRef idx="major"/>
        </p:style>
        <p:txBody>
          <a:bodyPr wrap="square" rtlCol="0">
            <a:spAutoFit/>
          </a:bodyPr>
          <a:lstStyle/>
          <a:p>
            <a:endParaRPr lang="en-US" dirty="0"/>
          </a:p>
        </p:txBody>
      </p:sp>
      <p:sp>
        <p:nvSpPr>
          <p:cNvPr id="9" name="Rectangle 8"/>
          <p:cNvSpPr/>
          <p:nvPr/>
        </p:nvSpPr>
        <p:spPr>
          <a:xfrm>
            <a:off x="8786210" y="0"/>
            <a:ext cx="300082" cy="369332"/>
          </a:xfrm>
          <a:prstGeom prst="rect">
            <a:avLst/>
          </a:prstGeom>
        </p:spPr>
        <p:txBody>
          <a:bodyPr wrap="none">
            <a:spAutoFit/>
          </a:bodyPr>
          <a:lstStyle/>
          <a:p>
            <a:pPr algn="ctr"/>
            <a:fld id="{877F9B8C-32C4-43F2-99B4-FFD195B4A4EB}" type="slidenum">
              <a:rPr lang="en-US" b="1" smtClean="0">
                <a:latin typeface="Times New Roman" pitchFamily="18" charset="0"/>
                <a:cs typeface="Times New Roman" pitchFamily="18" charset="0"/>
              </a:rPr>
              <a:pPr algn="ctr"/>
              <a:t>27</a:t>
            </a:fld>
            <a:endParaRPr lang="en-US" dirty="0"/>
          </a:p>
        </p:txBody>
      </p:sp>
      <p:pic>
        <p:nvPicPr>
          <p:cNvPr id="24580" name="Picture 4" descr="Crown of Life - Pictures of Jesus"/>
          <p:cNvPicPr>
            <a:picLocks noChangeAspect="1" noChangeArrowheads="1"/>
          </p:cNvPicPr>
          <p:nvPr/>
        </p:nvPicPr>
        <p:blipFill>
          <a:blip r:embed="rId3" cstate="print"/>
          <a:srcRect l="10345" t="8000" r="10345" b="69333"/>
          <a:stretch>
            <a:fillRect/>
          </a:stretch>
        </p:blipFill>
        <p:spPr bwMode="auto">
          <a:xfrm>
            <a:off x="6324600" y="381000"/>
            <a:ext cx="2438400" cy="990600"/>
          </a:xfrm>
          <a:prstGeom prst="rect">
            <a:avLst/>
          </a:prstGeom>
          <a:noFill/>
          <a:ln w="28575">
            <a:solidFill>
              <a:srgbClr val="FFFF00"/>
            </a:solidFill>
          </a:ln>
        </p:spPr>
      </p:pic>
      <p:pic>
        <p:nvPicPr>
          <p:cNvPr id="10" name="Picture 2"/>
          <p:cNvPicPr>
            <a:picLocks noChangeAspect="1" noChangeArrowheads="1"/>
          </p:cNvPicPr>
          <p:nvPr/>
        </p:nvPicPr>
        <p:blipFill>
          <a:blip r:embed="rId4" cstate="print"/>
          <a:srcRect l="15385" t="7500" r="17308" b="8750"/>
          <a:stretch>
            <a:fillRect/>
          </a:stretch>
        </p:blipFill>
        <p:spPr bwMode="auto">
          <a:xfrm>
            <a:off x="381000" y="381000"/>
            <a:ext cx="2743200" cy="2133600"/>
          </a:xfrm>
          <a:prstGeom prst="rect">
            <a:avLst/>
          </a:prstGeom>
          <a:noFill/>
          <a:ln w="28575">
            <a:solidFill>
              <a:srgbClr val="FFFF00"/>
            </a:solidFill>
            <a:miter lim="800000"/>
            <a:headEnd/>
            <a:tailEnd/>
          </a:ln>
        </p:spPr>
      </p:pic>
      <p:sp>
        <p:nvSpPr>
          <p:cNvPr id="11" name="TextBox 10"/>
          <p:cNvSpPr txBox="1"/>
          <p:nvPr/>
        </p:nvSpPr>
        <p:spPr>
          <a:xfrm>
            <a:off x="3733800" y="6019800"/>
            <a:ext cx="1978170"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b="1" dirty="0" smtClean="0">
                <a:solidFill>
                  <a:srgbClr val="FFFF00"/>
                </a:solidFill>
                <a:latin typeface="Times New Roman" pitchFamily="18" charset="0"/>
                <a:cs typeface="Times New Roman" pitchFamily="18" charset="0"/>
              </a:rPr>
              <a:t>Solomon’s Temple</a:t>
            </a:r>
            <a:endParaRPr lang="en-US" b="1" dirty="0">
              <a:solidFill>
                <a:srgbClr val="FFFF00"/>
              </a:solidFill>
              <a:latin typeface="Times New Roman" pitchFamily="18" charset="0"/>
              <a:cs typeface="Times New Roman" pitchFamily="18" charset="0"/>
            </a:endParaRPr>
          </a:p>
        </p:txBody>
      </p:sp>
      <p:sp>
        <p:nvSpPr>
          <p:cNvPr id="13" name="TextBox 12"/>
          <p:cNvSpPr txBox="1"/>
          <p:nvPr/>
        </p:nvSpPr>
        <p:spPr>
          <a:xfrm>
            <a:off x="381000" y="2590800"/>
            <a:ext cx="2743200"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b="1" dirty="0" smtClean="0">
                <a:solidFill>
                  <a:srgbClr val="FFFF00"/>
                </a:solidFill>
                <a:latin typeface="Times New Roman" pitchFamily="18" charset="0"/>
                <a:cs typeface="Times New Roman" pitchFamily="18" charset="0"/>
              </a:rPr>
              <a:t>Moses' Tabernacle</a:t>
            </a:r>
            <a:endParaRPr lang="en-US" b="1" dirty="0">
              <a:solidFill>
                <a:srgbClr val="FFFF00"/>
              </a:solidFill>
              <a:latin typeface="Times New Roman" pitchFamily="18" charset="0"/>
              <a:cs typeface="Times New Roman" pitchFamily="18" charset="0"/>
            </a:endParaRPr>
          </a:p>
        </p:txBody>
      </p:sp>
      <p:sp>
        <p:nvSpPr>
          <p:cNvPr id="14" name="TextBox 13"/>
          <p:cNvSpPr txBox="1"/>
          <p:nvPr/>
        </p:nvSpPr>
        <p:spPr>
          <a:xfrm>
            <a:off x="6324600" y="2590800"/>
            <a:ext cx="2438400"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b="1" dirty="0" smtClean="0">
                <a:solidFill>
                  <a:srgbClr val="FFFF00"/>
                </a:solidFill>
                <a:latin typeface="Times New Roman" pitchFamily="18" charset="0"/>
                <a:cs typeface="Times New Roman" pitchFamily="18" charset="0"/>
              </a:rPr>
              <a:t>Jesus our Sanctuary</a:t>
            </a:r>
            <a:endParaRPr lang="en-US" b="1" dirty="0">
              <a:solidFill>
                <a:srgbClr val="FFFF00"/>
              </a:solidFill>
              <a:latin typeface="Times New Roman" pitchFamily="18" charset="0"/>
              <a:cs typeface="Times New Roman" pitchFamily="18" charset="0"/>
            </a:endParaRPr>
          </a:p>
        </p:txBody>
      </p:sp>
      <p:sp>
        <p:nvSpPr>
          <p:cNvPr id="15" name="Rectangle 14"/>
          <p:cNvSpPr/>
          <p:nvPr/>
        </p:nvSpPr>
        <p:spPr>
          <a:xfrm>
            <a:off x="1371600" y="0"/>
            <a:ext cx="1107996" cy="461665"/>
          </a:xfrm>
          <a:prstGeom prst="rect">
            <a:avLst/>
          </a:prstGeom>
        </p:spPr>
        <p:txBody>
          <a:bodyPr wrap="square">
            <a:spAutoFit/>
          </a:bodyPr>
          <a:lstStyle/>
          <a:p>
            <a:pPr algn="ct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Type 	</a:t>
            </a:r>
            <a:endParaRPr lang="en-US" sz="2400" dirty="0"/>
          </a:p>
        </p:txBody>
      </p:sp>
      <p:sp>
        <p:nvSpPr>
          <p:cNvPr id="16" name="Rectangle 15"/>
          <p:cNvSpPr/>
          <p:nvPr/>
        </p:nvSpPr>
        <p:spPr>
          <a:xfrm>
            <a:off x="3657600" y="0"/>
            <a:ext cx="2497030" cy="461665"/>
          </a:xfrm>
          <a:prstGeom prst="rect">
            <a:avLst/>
          </a:prstGeom>
        </p:spPr>
        <p:txBody>
          <a:bodyPr wrap="none">
            <a:spAutoFit/>
          </a:bodyPr>
          <a:lstStyle/>
          <a:p>
            <a:pPr algn="ct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Christ Jesus Our </a:t>
            </a:r>
            <a:endParaRPr lang="en-US" sz="2400" dirty="0"/>
          </a:p>
        </p:txBody>
      </p:sp>
      <p:sp>
        <p:nvSpPr>
          <p:cNvPr id="17" name="Rectangle 16"/>
          <p:cNvSpPr/>
          <p:nvPr/>
        </p:nvSpPr>
        <p:spPr>
          <a:xfrm>
            <a:off x="6934200" y="0"/>
            <a:ext cx="1433406" cy="461665"/>
          </a:xfrm>
          <a:prstGeom prst="rect">
            <a:avLst/>
          </a:prstGeom>
        </p:spPr>
        <p:txBody>
          <a:bodyPr wrap="none">
            <a:spAutoFit/>
          </a:bodyPr>
          <a:lstStyle/>
          <a:p>
            <a:pPr algn="ct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Anti-type</a:t>
            </a:r>
            <a:endPar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100" name="Picture 4" descr="... and the time came that the saints possessed the kingdom."/>
          <p:cNvPicPr>
            <a:picLocks noChangeAspect="1" noChangeArrowheads="1"/>
          </p:cNvPicPr>
          <p:nvPr/>
        </p:nvPicPr>
        <p:blipFill>
          <a:blip r:embed="rId5" cstate="print"/>
          <a:srcRect t="39852"/>
          <a:stretch>
            <a:fillRect/>
          </a:stretch>
        </p:blipFill>
        <p:spPr bwMode="auto">
          <a:xfrm>
            <a:off x="6324600" y="1371600"/>
            <a:ext cx="2438400" cy="1143001"/>
          </a:xfrm>
          <a:prstGeom prst="rect">
            <a:avLst/>
          </a:prstGeom>
          <a:noFill/>
          <a:ln w="28575">
            <a:solidFill>
              <a:srgbClr val="FFFF00"/>
            </a:solidFill>
          </a:ln>
        </p:spPr>
      </p:pic>
      <p:pic>
        <p:nvPicPr>
          <p:cNvPr id="4106" name="Picture 10" descr="TABERNACLE IN THE WILDERNESS"/>
          <p:cNvPicPr>
            <a:picLocks noChangeAspect="1" noChangeArrowheads="1"/>
          </p:cNvPicPr>
          <p:nvPr/>
        </p:nvPicPr>
        <p:blipFill>
          <a:blip r:embed="rId6" cstate="print"/>
          <a:srcRect t="5000" r="24324"/>
          <a:stretch>
            <a:fillRect/>
          </a:stretch>
        </p:blipFill>
        <p:spPr bwMode="auto">
          <a:xfrm>
            <a:off x="1295400" y="838200"/>
            <a:ext cx="914400" cy="1219200"/>
          </a:xfrm>
          <a:prstGeom prst="rect">
            <a:avLst/>
          </a:prstGeom>
          <a:noFill/>
        </p:spPr>
      </p:pic>
      <p:pic>
        <p:nvPicPr>
          <p:cNvPr id="4108" name="Picture 12" descr="Catholic Encyclopedia – Ark of the Covenant --- Part 3 --- 4-12-2013 ..."/>
          <p:cNvPicPr>
            <a:picLocks noChangeAspect="1" noChangeArrowheads="1"/>
          </p:cNvPicPr>
          <p:nvPr/>
        </p:nvPicPr>
        <p:blipFill>
          <a:blip r:embed="rId7" cstate="print"/>
          <a:srcRect t="15459" r="22727"/>
          <a:stretch>
            <a:fillRect/>
          </a:stretch>
        </p:blipFill>
        <p:spPr bwMode="auto">
          <a:xfrm>
            <a:off x="533400" y="2971800"/>
            <a:ext cx="2209800" cy="838200"/>
          </a:xfrm>
          <a:prstGeom prst="rect">
            <a:avLst/>
          </a:prstGeom>
          <a:noFill/>
          <a:ln>
            <a:solidFill>
              <a:srgbClr val="0000FF"/>
            </a:solidFill>
          </a:ln>
        </p:spPr>
      </p:pic>
      <p:pic>
        <p:nvPicPr>
          <p:cNvPr id="22" name="yui_3_5_1_1_1394522494008_594" descr="https://sp3.yimg.com/ib/th?id=HN.607998744476518087&amp;pid=15.1">
            <a:hlinkClick r:id="rId8"/>
          </p:cNvPr>
          <p:cNvPicPr/>
          <p:nvPr/>
        </p:nvPicPr>
        <p:blipFill>
          <a:blip r:embed="rId9" cstate="print"/>
          <a:srcRect t="13636" b="13636"/>
          <a:stretch>
            <a:fillRect/>
          </a:stretch>
        </p:blipFill>
        <p:spPr bwMode="auto">
          <a:xfrm>
            <a:off x="6781800" y="2971800"/>
            <a:ext cx="1914525" cy="838200"/>
          </a:xfrm>
          <a:prstGeom prst="rect">
            <a:avLst/>
          </a:prstGeom>
          <a:noFill/>
          <a:ln w="9525">
            <a:solidFill>
              <a:srgbClr val="7030A0"/>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ln>
            <a:solidFill>
              <a:srgbClr val="0000FF"/>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endParaRPr lang="en-US" sz="1200" b="1" dirty="0" smtClean="0">
              <a:solidFill>
                <a:srgbClr val="6600FF"/>
              </a:solidFill>
              <a:latin typeface="David" pitchFamily="34" charset="-79"/>
              <a:cs typeface="David" pitchFamily="34" charset="-79"/>
            </a:endParaRPr>
          </a:p>
          <a:p>
            <a:pPr algn="ctr"/>
            <a:r>
              <a:rPr lang="en-US" sz="2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THERE  IS A THIRD TEMPLE</a:t>
            </a:r>
          </a:p>
          <a:p>
            <a:endParaRPr lang="en-US" sz="800" dirty="0" smtClean="0">
              <a:solidFill>
                <a:schemeClr val="tx1"/>
              </a:solidFill>
              <a:effectLst>
                <a:outerShdw blurRad="38100" dist="38100" dir="2700000" algn="tl">
                  <a:srgbClr val="000000">
                    <a:alpha val="43137"/>
                  </a:srgbClr>
                </a:outerShdw>
              </a:effectLst>
            </a:endParaRPr>
          </a:p>
          <a:p>
            <a:pPr algn="ct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Bible reveals that there are not only these 2 different sanctuaries; the heavenly temple, or the dwelling-place of the Most High where Christ intercedes in our behalf, and the earthly temple, with its typical services, designed to teach mankind the great spiritual truths on the plan of redemption from sin.  But there is also a third temple which is extremely important to understand.  </a:t>
            </a:r>
            <a:r>
              <a:rPr lang="en-US"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This is the temple of the human body</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en-US"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where God's Spirit desires to rule and reign.</a:t>
            </a:r>
          </a:p>
          <a:p>
            <a:pPr algn="ctr"/>
            <a:endParaRPr lang="en-US" sz="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This is the new covenant experience which God was referring to through Jeremiah and Paul: "For this is the covenant that I will make with the house of Israel after those days, saith the Lord; I will put my laws into their mind, and write them in their hearts: and I will be to them a God, and they shall be to me a people." </a:t>
            </a:r>
            <a:r>
              <a:rPr lang="en-US" b="1" dirty="0" smtClean="0">
                <a:solidFill>
                  <a:schemeClr val="bg1"/>
                </a:solidFill>
                <a:latin typeface="Times New Roman" pitchFamily="18" charset="0"/>
                <a:cs typeface="Times New Roman" pitchFamily="18" charset="0"/>
              </a:rPr>
              <a:t>Heb. 8:10; Jeremiah 31:33.</a:t>
            </a:r>
            <a:r>
              <a:rPr lang="en-US" b="1" dirty="0" smtClean="0">
                <a:solidFill>
                  <a:srgbClr val="6600FF"/>
                </a:solidFill>
                <a:effectLst>
                  <a:outerShdw blurRad="38100" dist="38100" dir="2700000" algn="tl">
                    <a:srgbClr val="000000">
                      <a:alpha val="43137"/>
                    </a:srgbClr>
                  </a:outerShdw>
                </a:effectLst>
                <a:latin typeface="Times New Roman" pitchFamily="18" charset="0"/>
                <a:cs typeface="Times New Roman" pitchFamily="18" charset="0"/>
              </a:rPr>
              <a:t/>
            </a:r>
            <a:br>
              <a:rPr lang="en-US" b="1" dirty="0" smtClean="0">
                <a:solidFill>
                  <a:srgbClr val="6600FF"/>
                </a:solidFill>
                <a:effectLst>
                  <a:outerShdw blurRad="38100" dist="38100" dir="2700000" algn="tl">
                    <a:srgbClr val="000000">
                      <a:alpha val="43137"/>
                    </a:srgbClr>
                  </a:outerShdw>
                </a:effectLst>
                <a:latin typeface="Times New Roman" pitchFamily="18" charset="0"/>
                <a:cs typeface="Times New Roman" pitchFamily="18" charset="0"/>
              </a:rPr>
            </a:br>
            <a:r>
              <a:rPr lang="en-US" b="1" dirty="0" smtClean="0">
                <a:solidFill>
                  <a:srgbClr val="66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What a thought!  God desires to have you to be His temple in which He can dwell and rule!  Yes, friends, both the Father and Jesus Christ love you so much that they do not want to remain trillions of miles away from you in heaven, but desire to dwell directly with you through the Holy Spirit--the Spirit of truth!  This is indeed a mystery, but one in which is rich and glorious!</a:t>
            </a:r>
          </a:p>
          <a:p>
            <a:pPr algn="ct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"Even the mystery which hath been hid from ages and from generations, but now is made manifest to his saints: To whom God would make known what is the riches of the glory of this mystery among the Gentiles; which is Christ in you, the hope of glory: Whom we preach, warning every man, and teaching every man in all wisdom; that we may present every man perfect in Christ Jesus: Whereunto I also labour, striving according to his working, which worketh in me mightily."</a:t>
            </a:r>
            <a:r>
              <a:rPr lang="en-US" b="1" dirty="0" smtClean="0">
                <a:solidFill>
                  <a:srgbClr val="66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smtClean="0">
                <a:solidFill>
                  <a:schemeClr val="bg1"/>
                </a:solidFill>
                <a:latin typeface="Times New Roman" pitchFamily="18" charset="0"/>
                <a:cs typeface="Times New Roman" pitchFamily="18" charset="0"/>
              </a:rPr>
              <a:t>Colossians 1:26-29.</a:t>
            </a:r>
          </a:p>
        </p:txBody>
      </p:sp>
      <p:sp>
        <p:nvSpPr>
          <p:cNvPr id="3" name="Rectangle 2"/>
          <p:cNvSpPr/>
          <p:nvPr/>
        </p:nvSpPr>
        <p:spPr>
          <a:xfrm>
            <a:off x="8728502" y="0"/>
            <a:ext cx="300082" cy="369332"/>
          </a:xfrm>
          <a:prstGeom prst="rect">
            <a:avLst/>
          </a:prstGeom>
        </p:spPr>
        <p:txBody>
          <a:bodyPr wrap="none">
            <a:spAutoFit/>
          </a:bodyPr>
          <a:lstStyle/>
          <a:p>
            <a:fld id="{877F9B8C-32C4-43F2-99B4-FFD195B4A4EB}" type="slidenum">
              <a:rPr lang="en-US" b="1" smtClean="0">
                <a:latin typeface="Times New Roman" pitchFamily="18" charset="0"/>
                <a:cs typeface="Times New Roman" pitchFamily="18" charset="0"/>
              </a:rPr>
              <a:pPr/>
              <a:t>28</a:t>
            </a:fld>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ln>
            <a:solidFill>
              <a:srgbClr val="0000FF"/>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US" dirty="0" smtClean="0"/>
              <a:t> 	</a:t>
            </a:r>
          </a:p>
          <a:p>
            <a:r>
              <a:rPr lang="en-US" sz="1600" b="1" dirty="0" smtClean="0">
                <a:solidFill>
                  <a:srgbClr val="9900CC"/>
                </a:solidFill>
                <a:latin typeface="Times New Roman" pitchFamily="18" charset="0"/>
                <a:cs typeface="Times New Roman" pitchFamily="18" charset="0"/>
              </a:rPr>
              <a:t>	</a:t>
            </a:r>
            <a:r>
              <a:rPr lang="en-US" sz="1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But the big question you must ask yourself is: Do I love God enough that I am willing to clean up my life and act in such a way that the Godhead can dwell and live and rule in me as Their holy sanctuary and dwelling place on this earth?  What immense blessings can be ours if we will just offer our life to God and allow Him to reign in and through us!  Or are you going to decide to continue to live in wickedness and sin, continue to defile your body-temple by intemperate habits, reject God's gracious and merciful offer, and allow the devil to make you his synagogue and dwelling place to live and rule in on this earth?  It is either one or the other, for you cannot serve both </a:t>
            </a:r>
            <a:r>
              <a:rPr lang="en-US" sz="1600" b="1" dirty="0" smtClean="0">
                <a:solidFill>
                  <a:schemeClr val="bg1"/>
                </a:solidFill>
                <a:latin typeface="Times New Roman" pitchFamily="18" charset="0"/>
                <a:cs typeface="Times New Roman" pitchFamily="18" charset="0"/>
              </a:rPr>
              <a:t>(see Matthew 6:24).</a:t>
            </a:r>
          </a:p>
          <a:p>
            <a:endParaRPr lang="en-US" sz="800" dirty="0" smtClean="0"/>
          </a:p>
          <a:p>
            <a:pPr algn="ctr"/>
            <a:r>
              <a:rPr lang="en-US" sz="2400" b="1" i="1" dirty="0" smtClean="0">
                <a:solidFill>
                  <a:srgbClr val="FFFF00"/>
                </a:solidFill>
                <a:latin typeface="Times New Roman" pitchFamily="18" charset="0"/>
                <a:cs typeface="Times New Roman" pitchFamily="18" charset="0"/>
              </a:rPr>
              <a:t>WHICH  WILL  YOU  CHOOSE?</a:t>
            </a:r>
          </a:p>
          <a:p>
            <a:pPr algn="ctr"/>
            <a:r>
              <a:rPr lang="en-US" dirty="0" smtClean="0"/>
              <a:t/>
            </a:r>
            <a:br>
              <a:rPr lang="en-US" dirty="0" smtClean="0"/>
            </a:br>
            <a:r>
              <a:rPr lang="en-US" dirty="0" smtClean="0"/>
              <a:t>    </a:t>
            </a:r>
            <a:r>
              <a:rPr lang="en-US" sz="1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"But Christ as a son over his own house; whose house (dwelling place) are we, if we hold fast the confidence and the rejoicing of the hope firm unto the end.  Wherefore (as the Holy Ghost saith, Today if ye will hear his voice, Harden not your hearts.)...Take heed, brethren, lest there be in any of you an evil heart of unbelief, in departing from the living God."</a:t>
            </a:r>
            <a:r>
              <a:rPr lang="en-US" sz="1600" b="1" dirty="0" smtClean="0">
                <a:solidFill>
                  <a:srgbClr val="6600FF"/>
                </a:solidFill>
                <a:latin typeface="Times New Roman" pitchFamily="18" charset="0"/>
                <a:cs typeface="Times New Roman" pitchFamily="18" charset="0"/>
              </a:rPr>
              <a:t> </a:t>
            </a:r>
            <a:r>
              <a:rPr lang="en-US" sz="1600" b="1" dirty="0" smtClean="0">
                <a:solidFill>
                  <a:schemeClr val="bg1"/>
                </a:solidFill>
                <a:latin typeface="Times New Roman" pitchFamily="18" charset="0"/>
                <a:cs typeface="Times New Roman" pitchFamily="18" charset="0"/>
              </a:rPr>
              <a:t>Hebrews 3:6-8, 12. </a:t>
            </a:r>
          </a:p>
          <a:p>
            <a:pPr algn="ctr"/>
            <a:endParaRPr lang="en-US" sz="1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1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"Be ye not unequally yoked together with unbelievers: for what fellowship hath righteousness with unrighteousness? and what communion hath light with darkness?  And what concord hath Christ with Belial? or what part hath he that believeth with an infidel?  And what agreement hath the temple of God with idols? for ye are the temple of the living God; as God hath said, I will dwell in them, and walk in them; and I will be their God, and they shall be my people.  Wherefore come out from among them, and be ye separate, saith the Lord, and touch not the unclean thing; and I will receive you, And will be a Father unto you, and ye shall be my sons and daughters, saith the Lord Almighty.  Having therefore these promises, dearly beloved, let us cleanse ourselves from all filthiness of the flesh and spirit, perfecting holiness in the fear of God.“ </a:t>
            </a:r>
            <a:r>
              <a:rPr lang="en-US" b="1" dirty="0" smtClean="0">
                <a:solidFill>
                  <a:schemeClr val="bg1"/>
                </a:solidFill>
                <a:latin typeface="Times New Roman" pitchFamily="18" charset="0"/>
                <a:cs typeface="Times New Roman" pitchFamily="18" charset="0"/>
              </a:rPr>
              <a:t>2 Corinthians 6:14-18, 7:1.</a:t>
            </a:r>
          </a:p>
          <a:p>
            <a:pPr algn="ctr"/>
            <a:r>
              <a:rPr lang="en-US" b="1" dirty="0" smtClean="0">
                <a:solidFill>
                  <a:schemeClr val="bg1"/>
                </a:solidFill>
                <a:latin typeface="Times New Roman" pitchFamily="18" charset="0"/>
                <a:cs typeface="Times New Roman" pitchFamily="18" charset="0"/>
              </a:rPr>
              <a:t>GOD’S  SANCTUARY  AND  DWELLING  PLACE</a:t>
            </a:r>
          </a:p>
          <a:p>
            <a:pPr algn="ctr"/>
            <a:r>
              <a:rPr lang="en-US" b="1" dirty="0" smtClean="0">
                <a:solidFill>
                  <a:schemeClr val="bg1"/>
                </a:solidFill>
                <a:latin typeface="Times New Roman" pitchFamily="18" charset="0"/>
                <a:cs typeface="Times New Roman" pitchFamily="18" charset="0"/>
              </a:rPr>
              <a:t>http://www.lightministries.com/Tracts/id178.htm) </a:t>
            </a:r>
            <a:endParaRPr lang="en-US" b="1" dirty="0">
              <a:solidFill>
                <a:schemeClr val="bg1"/>
              </a:solidFill>
              <a:latin typeface="Times New Roman" pitchFamily="18" charset="0"/>
              <a:cs typeface="Times New Roman" pitchFamily="18" charset="0"/>
            </a:endParaRPr>
          </a:p>
        </p:txBody>
      </p:sp>
      <p:sp>
        <p:nvSpPr>
          <p:cNvPr id="3" name="Rectangle 2"/>
          <p:cNvSpPr/>
          <p:nvPr/>
        </p:nvSpPr>
        <p:spPr>
          <a:xfrm>
            <a:off x="8728502" y="0"/>
            <a:ext cx="300082" cy="369332"/>
          </a:xfrm>
          <a:prstGeom prst="rect">
            <a:avLst/>
          </a:prstGeom>
        </p:spPr>
        <p:txBody>
          <a:bodyPr wrap="none">
            <a:spAutoFit/>
          </a:bodyPr>
          <a:lstStyle/>
          <a:p>
            <a:fld id="{877F9B8C-32C4-43F2-99B4-FFD195B4A4EB}" type="slidenum">
              <a:rPr lang="en-US" b="1" smtClean="0">
                <a:latin typeface="Times New Roman" pitchFamily="18" charset="0"/>
                <a:cs typeface="Times New Roman" pitchFamily="18" charset="0"/>
              </a:rPr>
              <a:pPr/>
              <a:t>29</a:t>
            </a:fld>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97751"/>
            <a:ext cx="9144000" cy="6986528"/>
          </a:xfrm>
          <a:prstGeom prst="rect">
            <a:avLst/>
          </a:prstGeom>
          <a:ln>
            <a:solidFill>
              <a:srgbClr val="0000FF"/>
            </a:solidFill>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Let pupils be impressed with the thought that the body is a temple in which God desires to dwell, that it must be kept pure, the abiding place of high and noble thoughts.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As in the study of physiology they see that they are indeed "fearfully and wonderfully made"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they will be inspired with reverence. Instead of marring God's handiwork, they will have an ambition to make all that is possible of themselves, in order to fulfill the Creator's glorious plan. Thus they will come to regard obedience to the laws of health, not as a matter of sacrifice 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self-denial, but as it really is, an inestimable privilege and blessing.</a:t>
            </a:r>
            <a:r>
              <a:rPr kumimoji="0" lang="en-US" sz="1700" b="1"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p>
          <a:p>
            <a:pPr lvl="0" algn="ctr" fontAlgn="base">
              <a:spcBef>
                <a:spcPct val="0"/>
              </a:spcBef>
              <a:spcAft>
                <a:spcPct val="0"/>
              </a:spcAft>
            </a:pPr>
            <a:r>
              <a:rPr lang="en-US" b="1" dirty="0" smtClean="0">
                <a:solidFill>
                  <a:schemeClr val="bg1"/>
                </a:solidFill>
                <a:latin typeface="Times New Roman" pitchFamily="18" charset="0"/>
                <a:ea typeface="Times New Roman" pitchFamily="18" charset="0"/>
                <a:cs typeface="Times New Roman" pitchFamily="18" charset="0"/>
              </a:rPr>
              <a:t>(Psalm 139:14)</a:t>
            </a:r>
            <a:r>
              <a:rPr kumimoji="0" lang="en-US" b="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{Education 201.1}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In the cleansing of the temple, Jesus was announcing His mission as the Messiah, and entering upon His work. That temple, erected for the abode of the divine Presence, was designed to be an object lesson for Israel and for the world. </a:t>
            </a:r>
            <a:r>
              <a:rPr kumimoji="0" lang="en-US" sz="1600" b="1"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From eternal ages it was God's purpose that every created being, from the bright and holy seraph to man, should be a temple for the indwelling of the Creator. Because of sin, humanity ceased to be a temple for God. Darkened and defiled by evil, the heart of man no longer revealed the glory of the Divine One. </a:t>
            </a:r>
            <a:r>
              <a:rPr kumimoji="0" lang="en-US" sz="1600" b="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But by the incarnation of the Son of God, the purpose of Heaven is fulfilled. God dwells in humanity, and through saving grace the heart of man becomes again His temple. God designed that the temple at Jerusalem should be a continual witness to the high destiny open to every soul. But the Jews had not understood the significance of the building they regarded with so much pride. They did not yield themselves as holy temples for the Divine Spirit. The courts of the temple at Jerusalem, filled with the tumult of unholy traffic, represented all too truly the temple of the heart, defiled by the presence of sensual passion and unholy thoughts. In cleansing the temple from the world's buyers and sellers, Jesus announced His mission to cleanse the heart from the defilement of sin,--from the earthly desires, the selfish lusts, the evil habits, that corrupt the soul.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Lord, whom ye seek, shall suddenly come to His temple, even the Messenger of the covenant, whom ye delight in: behold, He shall come, saith the Lord of hosts. But who may abide the day of His coming? and who shall stand when He appeareth? for He is like a refiner's fire, and like fullers' soap: and He shall sit as a refiner and purifier of silver: and He shall purify the sons of Levi,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and purge them as gold and silver." </a:t>
            </a:r>
            <a:r>
              <a:rPr kumimoji="0" lang="en-US" sz="1600" b="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Malachi 3:1-3.  {Desire of Ages  161.1}  </a:t>
            </a:r>
            <a:endParaRPr kumimoji="0" lang="en-US" sz="1600" b="1"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86800" y="0"/>
            <a:ext cx="457200" cy="365125"/>
          </a:xfrm>
        </p:spPr>
        <p:txBody>
          <a:bodyPr/>
          <a:lstStyle/>
          <a:p>
            <a:pPr algn="ctr"/>
            <a:fld id="{877F9B8C-32C4-43F2-99B4-FFD195B4A4EB}" type="slidenum">
              <a:rPr lang="en-US" sz="1600"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30</a:t>
            </a:fld>
            <a:endParaRPr lang="en-US"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Subtitle 3"/>
          <p:cNvSpPr>
            <a:spLocks noGrp="1"/>
          </p:cNvSpPr>
          <p:nvPr>
            <p:ph type="subTitle" idx="1"/>
          </p:nvPr>
        </p:nvSpPr>
        <p:spPr>
          <a:xfrm>
            <a:off x="304800" y="3581400"/>
            <a:ext cx="8534400" cy="3048000"/>
          </a:xfrm>
          <a:ln>
            <a:solidFill>
              <a:srgbClr val="0000CC"/>
            </a:solidFill>
          </a:ln>
        </p:spPr>
        <p:style>
          <a:lnRef idx="0">
            <a:schemeClr val="accent5"/>
          </a:lnRef>
          <a:fillRef idx="3">
            <a:schemeClr val="accent5"/>
          </a:fillRef>
          <a:effectRef idx="3">
            <a:schemeClr val="accent5"/>
          </a:effectRef>
          <a:fontRef idx="minor">
            <a:schemeClr val="lt1"/>
          </a:fontRef>
        </p:style>
        <p:txBody>
          <a:bodyPr>
            <a:normAutofit/>
          </a:bodyPr>
          <a:lstStyle/>
          <a:p>
            <a:r>
              <a:rPr lang="en-US" i="1" dirty="0" smtClean="0">
                <a:effectLst>
                  <a:outerShdw blurRad="38100" dist="38100" dir="2700000" algn="tl">
                    <a:srgbClr val="000000">
                      <a:alpha val="43137"/>
                    </a:srgbClr>
                  </a:outerShdw>
                </a:effectLst>
                <a:latin typeface="Times New Roman" pitchFamily="18" charset="0"/>
                <a:cs typeface="Times New Roman" pitchFamily="18" charset="0"/>
              </a:rPr>
              <a:t>Continue in your Personal Study of the Names and Characters of the Twelve Tribes  found in </a:t>
            </a:r>
          </a:p>
          <a:p>
            <a:r>
              <a:rPr lang="en-US" b="1" i="1" dirty="0" smtClean="0">
                <a:effectLst>
                  <a:outerShdw blurRad="38100" dist="38100" dir="2700000" algn="tl">
                    <a:srgbClr val="000000">
                      <a:alpha val="43137"/>
                    </a:srgbClr>
                  </a:outerShdw>
                </a:effectLst>
                <a:latin typeface="Times New Roman" pitchFamily="18" charset="0"/>
                <a:cs typeface="Times New Roman" pitchFamily="18" charset="0"/>
              </a:rPr>
              <a:t>The Cross and Its Shadow</a:t>
            </a:r>
          </a:p>
          <a:p>
            <a:r>
              <a:rPr lang="en-US" i="1" dirty="0" smtClean="0">
                <a:effectLst>
                  <a:outerShdw blurRad="38100" dist="38100" dir="2700000" algn="tl">
                    <a:srgbClr val="000000">
                      <a:alpha val="43137"/>
                    </a:srgbClr>
                  </a:outerShdw>
                </a:effectLst>
                <a:latin typeface="Times New Roman" pitchFamily="18" charset="0"/>
                <a:cs typeface="Times New Roman" pitchFamily="18" charset="0"/>
              </a:rPr>
              <a:t> by </a:t>
            </a:r>
          </a:p>
          <a:p>
            <a:r>
              <a:rPr lang="en-US" i="1" dirty="0" smtClean="0">
                <a:effectLst>
                  <a:outerShdw blurRad="38100" dist="38100" dir="2700000" algn="tl">
                    <a:srgbClr val="000000">
                      <a:alpha val="43137"/>
                    </a:srgbClr>
                  </a:outerShdw>
                </a:effectLst>
                <a:latin typeface="Times New Roman" pitchFamily="18" charset="0"/>
                <a:cs typeface="Times New Roman" pitchFamily="18" charset="0"/>
              </a:rPr>
              <a:t>Stephen N. Haskell  Pages. 287-378</a:t>
            </a:r>
          </a:p>
          <a:p>
            <a:r>
              <a:rPr lang="en-US" i="1" dirty="0" smtClean="0">
                <a:effectLst>
                  <a:outerShdw blurRad="38100" dist="38100" dir="2700000" algn="tl">
                    <a:srgbClr val="000000">
                      <a:alpha val="43137"/>
                    </a:srgbClr>
                  </a:outerShdw>
                </a:effectLst>
                <a:latin typeface="Times New Roman" pitchFamily="18" charset="0"/>
                <a:cs typeface="Times New Roman" pitchFamily="18" charset="0"/>
              </a:rPr>
              <a:t>(The 144,000)</a:t>
            </a:r>
            <a:r>
              <a:rPr lang="en-US" sz="2400" b="1" i="1"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en-US" sz="2400" i="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yui_3_5_1_5_1377552582384_716" descr="http://i192.photobucket.com/albums/z195/sparkletags4/Christian/godBless56.jpg"/>
          <p:cNvPicPr/>
          <p:nvPr/>
        </p:nvPicPr>
        <p:blipFill>
          <a:blip r:embed="rId2" cstate="print"/>
          <a:srcRect/>
          <a:stretch>
            <a:fillRect/>
          </a:stretch>
        </p:blipFill>
        <p:spPr bwMode="auto">
          <a:xfrm>
            <a:off x="7543800" y="5334000"/>
            <a:ext cx="1181100" cy="1123950"/>
          </a:xfrm>
          <a:prstGeom prst="rect">
            <a:avLst/>
          </a:prstGeom>
          <a:noFill/>
          <a:ln w="9525">
            <a:solidFill>
              <a:srgbClr val="6600FF"/>
            </a:solidFill>
            <a:miter lim="800000"/>
            <a:headEnd/>
            <a:tailEnd/>
          </a:ln>
        </p:spPr>
      </p:pic>
      <p:sp>
        <p:nvSpPr>
          <p:cNvPr id="9" name="Rectangle 8"/>
          <p:cNvSpPr/>
          <p:nvPr/>
        </p:nvSpPr>
        <p:spPr>
          <a:xfrm>
            <a:off x="304800" y="304800"/>
            <a:ext cx="8458200" cy="3108543"/>
          </a:xfrm>
          <a:prstGeom prst="rect">
            <a:avLst/>
          </a:prstGeom>
          <a:ln>
            <a:solidFill>
              <a:srgbClr val="0000CC"/>
            </a:solidFill>
          </a:ln>
        </p:spPr>
        <p:style>
          <a:lnRef idx="0">
            <a:schemeClr val="dk1"/>
          </a:lnRef>
          <a:fillRef idx="3">
            <a:schemeClr val="dk1"/>
          </a:fillRef>
          <a:effectRef idx="3">
            <a:schemeClr val="dk1"/>
          </a:effectRef>
          <a:fontRef idx="minor">
            <a:schemeClr val="lt1"/>
          </a:fontRef>
        </p:style>
        <p:txBody>
          <a:bodyPr wrap="square">
            <a:spAutoFit/>
          </a:bodyPr>
          <a:lstStyle/>
          <a:p>
            <a:pPr algn="ctr"/>
            <a:r>
              <a:rPr lang="en-US" sz="28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We have came to the end of our series </a:t>
            </a:r>
            <a:endParaRPr lang="en-US" sz="28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800" b="1" i="1" dirty="0" smtClean="0">
                <a:effectLst>
                  <a:outerShdw blurRad="38100" dist="38100" dir="2700000" algn="tl">
                    <a:srgbClr val="000000">
                      <a:alpha val="43137"/>
                    </a:srgbClr>
                  </a:outerShdw>
                </a:effectLst>
                <a:latin typeface="Times New Roman" pitchFamily="18" charset="0"/>
                <a:cs typeface="Times New Roman" pitchFamily="18" charset="0"/>
              </a:rPr>
              <a:t>The Sanctuary of our Body</a:t>
            </a:r>
          </a:p>
          <a:p>
            <a:pPr algn="ctr"/>
            <a:r>
              <a:rPr lang="en-US" sz="2800" b="1" i="1" dirty="0" smtClean="0">
                <a:effectLst>
                  <a:outerShdw blurRad="38100" dist="38100" dir="2700000" algn="tl">
                    <a:srgbClr val="000000">
                      <a:alpha val="43137"/>
                    </a:srgbClr>
                  </a:outerShdw>
                </a:effectLst>
                <a:latin typeface="Times New Roman" pitchFamily="18" charset="0"/>
                <a:cs typeface="Times New Roman" pitchFamily="18" charset="0"/>
              </a:rPr>
              <a:t> The Third Temple</a:t>
            </a:r>
          </a:p>
          <a:p>
            <a:pPr algn="ctr"/>
            <a:r>
              <a:rPr lang="en-US" sz="2800" i="1" dirty="0" smtClean="0">
                <a:effectLst>
                  <a:outerShdw blurRad="38100" dist="38100" dir="2700000" algn="tl">
                    <a:srgbClr val="000000">
                      <a:alpha val="43137"/>
                    </a:srgbClr>
                  </a:outerShdw>
                </a:effectLst>
                <a:latin typeface="Times New Roman" pitchFamily="18" charset="0"/>
                <a:cs typeface="Times New Roman" pitchFamily="18" charset="0"/>
              </a:rPr>
              <a:t> that Operates and Functions like</a:t>
            </a:r>
          </a:p>
          <a:p>
            <a:pPr algn="ctr"/>
            <a:r>
              <a:rPr lang="en-US" sz="2800" i="1" dirty="0" smtClean="0">
                <a:effectLst>
                  <a:outerShdw blurRad="38100" dist="38100" dir="2700000" algn="tl">
                    <a:srgbClr val="000000">
                      <a:alpha val="43137"/>
                    </a:srgbClr>
                  </a:outerShdw>
                </a:effectLst>
                <a:latin typeface="Times New Roman" pitchFamily="18" charset="0"/>
                <a:cs typeface="Times New Roman" pitchFamily="18" charset="0"/>
              </a:rPr>
              <a:t>the Twelve Tribes of Israel</a:t>
            </a:r>
          </a:p>
          <a:p>
            <a:pPr algn="ctr"/>
            <a:r>
              <a:rPr lang="en-US" sz="2800" b="1" i="1" dirty="0" smtClean="0">
                <a:effectLst>
                  <a:outerShdw blurRad="38100" dist="38100" dir="2700000" algn="tl">
                    <a:srgbClr val="000000">
                      <a:alpha val="43137"/>
                    </a:srgbClr>
                  </a:outerShdw>
                </a:effectLst>
                <a:latin typeface="Times New Roman" pitchFamily="18" charset="0"/>
                <a:cs typeface="Times New Roman" pitchFamily="18" charset="0"/>
              </a:rPr>
              <a:t> A symbol of the Body of Christ </a:t>
            </a:r>
          </a:p>
          <a:p>
            <a:pPr algn="ctr"/>
            <a:r>
              <a:rPr lang="en-US" sz="2800" b="1" i="1" dirty="0" smtClean="0">
                <a:effectLst>
                  <a:outerShdw blurRad="38100" dist="38100" dir="2700000" algn="tl">
                    <a:srgbClr val="000000">
                      <a:alpha val="43137"/>
                    </a:srgbClr>
                  </a:outerShdw>
                </a:effectLst>
                <a:latin typeface="Times New Roman" pitchFamily="18" charset="0"/>
                <a:cs typeface="Times New Roman" pitchFamily="18" charset="0"/>
              </a:rPr>
              <a:t>our Anti-type. </a:t>
            </a:r>
            <a:endParaRPr lang="en-US" sz="2800" b="1" i="1"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77F9B8C-32C4-43F2-99B4-FFD195B4A4EB}" type="slidenum">
              <a:rPr lang="en-US" b="1" smtClean="0">
                <a:solidFill>
                  <a:schemeClr val="bg1"/>
                </a:solidFill>
              </a:rPr>
              <a:pPr/>
              <a:t>4</a:t>
            </a:fld>
            <a:endParaRPr lang="en-US" b="1" dirty="0">
              <a:solidFill>
                <a:schemeClr val="bg1"/>
              </a:solidFill>
            </a:endParaRPr>
          </a:p>
        </p:txBody>
      </p:sp>
      <p:sp>
        <p:nvSpPr>
          <p:cNvPr id="4" name="Rectangle 3"/>
          <p:cNvSpPr/>
          <p:nvPr/>
        </p:nvSpPr>
        <p:spPr>
          <a:xfrm>
            <a:off x="0" y="0"/>
            <a:ext cx="9144000" cy="6878806"/>
          </a:xfrm>
          <a:prstGeom prst="rect">
            <a:avLst/>
          </a:prstGeom>
          <a:ln>
            <a:solidFill>
              <a:srgbClr val="0000CC"/>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The Fine Twined Linen </a:t>
            </a:r>
            <a:b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Christ Righteousness our Wedding Garment</a:t>
            </a:r>
          </a:p>
          <a:p>
            <a:pPr algn="ctr"/>
            <a:endParaRPr lang="en-US" sz="900" b="1" dirty="0" smtClean="0">
              <a:effectLst>
                <a:outerShdw blurRad="38100" dist="38100" dir="2700000" algn="tl">
                  <a:srgbClr val="000000">
                    <a:alpha val="43137"/>
                  </a:srgbClr>
                </a:outerShdw>
              </a:effectLst>
            </a:endParaRPr>
          </a:p>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work of Christ is illustrated by the parable of the marriage of the king's son. All the guests, both bad and good are gathered at the marriage; but when the king comes in to examine the guests, all are ejected except those who are clothed with the wedding garment of Christ's righteousness</a:t>
            </a:r>
            <a:r>
              <a:rPr lang="en-US" sz="2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dirty="0" smtClean="0">
                <a:solidFill>
                  <a:schemeClr val="bg1"/>
                </a:solidFill>
                <a:latin typeface="Times New Roman" pitchFamily="18" charset="0"/>
                <a:cs typeface="Times New Roman" pitchFamily="18" charset="0"/>
              </a:rPr>
              <a:t>(</a:t>
            </a:r>
            <a:r>
              <a:rPr lang="en-US" sz="2000" b="1" dirty="0" smtClean="0">
                <a:solidFill>
                  <a:schemeClr val="bg1"/>
                </a:solidFill>
                <a:latin typeface="Times New Roman" pitchFamily="18" charset="0"/>
                <a:cs typeface="Times New Roman" pitchFamily="18" charset="0"/>
              </a:rPr>
              <a:t>Matthew 22:1-14)  (Revelation 3:18) </a:t>
            </a:r>
            <a:r>
              <a:rPr lang="en-US" sz="2000" dirty="0" smtClean="0">
                <a:solidFill>
                  <a:schemeClr val="bg1"/>
                </a:solidFill>
                <a:latin typeface="Times New Roman" pitchFamily="18" charset="0"/>
                <a:cs typeface="Times New Roman" pitchFamily="18" charset="0"/>
              </a:rPr>
              <a:t> </a:t>
            </a:r>
          </a:p>
          <a:p>
            <a:pPr algn="ctr"/>
            <a:r>
              <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"Many are called, but few are chosen.”</a:t>
            </a:r>
          </a:p>
          <a:p>
            <a:pPr algn="ctr"/>
            <a:endParaRPr lang="en-US" sz="800" b="1" dirty="0" smtClean="0">
              <a:solidFill>
                <a:srgbClr val="2B0AB6"/>
              </a:solidFill>
              <a:latin typeface="Times New Roman" pitchFamily="18" charset="0"/>
              <a:cs typeface="Times New Roman" pitchFamily="18" charset="0"/>
            </a:endParaRPr>
          </a:p>
          <a:p>
            <a:pPr algn="ctr"/>
            <a:r>
              <a:rPr lang="en-US" sz="2000" b="1" dirty="0" smtClean="0">
                <a:solidFill>
                  <a:schemeClr val="bg1"/>
                </a:solidFill>
                <a:latin typeface="Times New Roman" pitchFamily="18" charset="0"/>
                <a:cs typeface="Times New Roman" pitchFamily="18" charset="0"/>
              </a:rPr>
              <a:t>{1914 SNH, CIS- The Cross and Its Shadow 31.1}</a:t>
            </a:r>
          </a:p>
          <a:p>
            <a:pPr algn="ct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tabernacle was surrounded by </a:t>
            </a:r>
            <a:r>
              <a:rPr lang="en-US" sz="20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 court one hundred cubits long and fifty cubits wide</a:t>
            </a: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This court was enclosed by curtains of fine twined linen hung from Pillars of brass. </a:t>
            </a:r>
            <a:r>
              <a:rPr lang="en-US" sz="20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pillars were trimmed with chapiters and fillets of silver</a:t>
            </a: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and the curtains were suspended from silver hooks. The court formed an oblong, and was placed with its longest sides toward the north and south and the ends toward the east and west. The door, or entrance, of twenty cubits width, was in the center of the east end of the court. The curtains forming the door of the court were of "blue, and purple, and scarlet, and fine twined linen wrought with needlework," and were suspended from four pillars of brass, trimmed with silver. </a:t>
            </a:r>
          </a:p>
          <a:p>
            <a:pPr algn="ctr"/>
            <a:r>
              <a:rPr lang="en-US" sz="2000" b="1" dirty="0" smtClean="0">
                <a:solidFill>
                  <a:schemeClr val="bg1"/>
                </a:solidFill>
                <a:latin typeface="Times New Roman" pitchFamily="18" charset="0"/>
                <a:cs typeface="Times New Roman" pitchFamily="18" charset="0"/>
              </a:rPr>
              <a:t>(Exodus 27:9-18) {1914 SNH, The Cross and Its Shadow 173.1} (Luke 9:14)</a:t>
            </a:r>
          </a:p>
        </p:txBody>
      </p:sp>
      <p:sp>
        <p:nvSpPr>
          <p:cNvPr id="6" name="Rectangle 5"/>
          <p:cNvSpPr/>
          <p:nvPr/>
        </p:nvSpPr>
        <p:spPr>
          <a:xfrm>
            <a:off x="8686800" y="0"/>
            <a:ext cx="457200" cy="369332"/>
          </a:xfrm>
          <a:prstGeom prst="rect">
            <a:avLst/>
          </a:prstGeom>
        </p:spPr>
        <p:txBody>
          <a:bodyPr wrap="square">
            <a:spAutoFit/>
          </a:bodyPr>
          <a:lstStyle/>
          <a:p>
            <a:pPr algn="ctr"/>
            <a:fld id="{877F9B8C-32C4-43F2-99B4-FFD195B4A4EB}" type="slidenum">
              <a:rPr lang="en-US" b="1" smtClean="0">
                <a:effectLst>
                  <a:outerShdw blurRad="38100" dist="38100" dir="2700000" algn="tl">
                    <a:srgbClr val="000000">
                      <a:alpha val="43137"/>
                    </a:srgbClr>
                  </a:outerShdw>
                </a:effectLst>
                <a:latin typeface="Times New Roman" pitchFamily="18" charset="0"/>
                <a:cs typeface="Times New Roman" pitchFamily="18" charset="0"/>
              </a:rPr>
              <a:pPr algn="ctr"/>
              <a:t>4</a:t>
            </a:fld>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advClick="0" advTm="11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9144000" cy="6857999"/>
          </a:xfrm>
          <a:prstGeom prst="rect">
            <a:avLst/>
          </a:prstGeom>
          <a:ln/>
        </p:spPr>
        <p:style>
          <a:lnRef idx="0">
            <a:schemeClr val="accent5"/>
          </a:lnRef>
          <a:fillRef idx="3">
            <a:schemeClr val="accent5"/>
          </a:fillRef>
          <a:effectRef idx="3">
            <a:schemeClr val="accent5"/>
          </a:effectRef>
          <a:fontRef idx="minor">
            <a:schemeClr val="lt1"/>
          </a:fontRef>
        </p:style>
        <p:txBody>
          <a:bodyPr wrap="square">
            <a:spAutoFit/>
          </a:bodyPr>
          <a:lstStyle/>
          <a:p>
            <a:pPr algn="ctr"/>
            <a:endParaRPr lang="en-US" sz="800" b="1" dirty="0" smtClean="0">
              <a:solidFill>
                <a:srgbClr val="2B0AB6"/>
              </a:solidFill>
              <a:latin typeface="Times New Roman" pitchFamily="18" charset="0"/>
              <a:cs typeface="Times New Roman" pitchFamily="18" charset="0"/>
            </a:endParaRPr>
          </a:p>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night, when the intense heat abated and darkness </a:t>
            </a:r>
          </a:p>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covered the desert, then above the holy tabernacle hung the cloud now a great pillar of fire, "in the sight of all the house of Israel, throughout all their journeys." God's immediate, visible presence lighted up the entire encampment, so that all could walk safely through the darkness. What an expressive type was thus given of the Christian's walk! There may be no visible light, but when the light of God's presence surrounds him, his pathway is light. David knew this when he wrote, "Blessed is the people that know the joyful sound they shall walk, O Lord, in the light of Thy countenance.“</a:t>
            </a:r>
          </a:p>
          <a:p>
            <a:pPr algn="ctr"/>
            <a:r>
              <a:rPr lang="en-US" sz="2000" b="1" dirty="0" smtClean="0">
                <a:solidFill>
                  <a:schemeClr val="bg1"/>
                </a:solidFill>
                <a:latin typeface="Times New Roman" pitchFamily="18" charset="0"/>
                <a:cs typeface="Times New Roman" pitchFamily="18" charset="0"/>
              </a:rPr>
              <a:t>(Psalms 89:15) (Exodus 40:38 ) </a:t>
            </a:r>
          </a:p>
          <a:p>
            <a:pPr algn="ctr"/>
            <a:endParaRPr lang="en-US" sz="800" b="1" dirty="0" smtClean="0">
              <a:solidFill>
                <a:srgbClr val="2B0AB6"/>
              </a:solidFill>
              <a:latin typeface="Times New Roman" pitchFamily="18" charset="0"/>
              <a:cs typeface="Times New Roman" pitchFamily="18" charset="0"/>
            </a:endParaRPr>
          </a:p>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weakest trusting child of God can have the blessed privilege of being guided by the light of God's countenance, safe from the pitfalls of Satan, if he will surrender his heart to God.</a:t>
            </a:r>
          </a:p>
          <a:p>
            <a:pPr algn="ctr"/>
            <a:r>
              <a:rPr lang="en-US" sz="2000" b="1" dirty="0" smtClean="0">
                <a:solidFill>
                  <a:srgbClr val="2B0AB6"/>
                </a:solidFill>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(Isaiah 52:1)</a:t>
            </a:r>
          </a:p>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Within the golden walls of the tabernacle, priests of divine appointment performed a work representing in types and symbols the plan of redemption.</a:t>
            </a:r>
            <a:r>
              <a:rPr lang="en-US" sz="2400" b="1" dirty="0" smtClean="0">
                <a:solidFill>
                  <a:srgbClr val="2B0AB6"/>
                </a:solidFill>
                <a:latin typeface="Times New Roman" pitchFamily="18" charset="0"/>
                <a:cs typeface="Times New Roman" pitchFamily="18" charset="0"/>
              </a:rPr>
              <a:t> </a:t>
            </a:r>
            <a:r>
              <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{1914 SNH, CIS-</a:t>
            </a:r>
            <a:r>
              <a:rPr lang="en-US" sz="2000" b="1" dirty="0" smtClean="0">
                <a:solidFill>
                  <a:schemeClr val="bg1"/>
                </a:solidFill>
                <a:latin typeface="Times New Roman" pitchFamily="18" charset="0"/>
                <a:cs typeface="Times New Roman" pitchFamily="18" charset="0"/>
              </a:rPr>
              <a:t> The Cross and Its Shadow</a:t>
            </a:r>
            <a:r>
              <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30.1} </a:t>
            </a:r>
            <a:endParaRPr lang="en-US" sz="2000" b="1"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8382000" y="0"/>
            <a:ext cx="300082" cy="369332"/>
          </a:xfrm>
          <a:prstGeom prst="rect">
            <a:avLst/>
          </a:prstGeom>
        </p:spPr>
        <p:txBody>
          <a:bodyPr wrap="none">
            <a:spAutoFit/>
          </a:bodyPr>
          <a:lstStyle/>
          <a:p>
            <a:pPr algn="ctr"/>
            <a:fld id="{877F9B8C-32C4-43F2-99B4-FFD195B4A4EB}" type="slidenum">
              <a:rPr lang="en-US" b="1" smtClean="0">
                <a:effectLst>
                  <a:outerShdw blurRad="38100" dist="38100" dir="2700000" algn="tl">
                    <a:srgbClr val="000000">
                      <a:alpha val="43137"/>
                    </a:srgbClr>
                  </a:outerShdw>
                </a:effectLst>
                <a:latin typeface="Times New Roman" pitchFamily="18" charset="0"/>
                <a:cs typeface="Times New Roman" pitchFamily="18" charset="0"/>
              </a:rPr>
              <a:pPr algn="ctr"/>
              <a:t>5</a:t>
            </a:fld>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b2- Lowerlimb"/>
          <p:cNvPicPr>
            <a:picLocks noChangeAspect="1" noChangeArrowheads="1"/>
          </p:cNvPicPr>
          <p:nvPr/>
        </p:nvPicPr>
        <p:blipFill>
          <a:blip r:embed="rId2" cstate="print">
            <a:lum bright="10000"/>
          </a:blip>
          <a:srcRect/>
          <a:stretch>
            <a:fillRect/>
          </a:stretch>
        </p:blipFill>
        <p:spPr bwMode="auto">
          <a:xfrm>
            <a:off x="0" y="533400"/>
            <a:ext cx="3581400" cy="2743200"/>
          </a:xfrm>
          <a:prstGeom prst="rect">
            <a:avLst/>
          </a:prstGeom>
          <a:noFill/>
          <a:ln w="28575">
            <a:solidFill>
              <a:srgbClr val="FF6699"/>
            </a:solidFill>
          </a:ln>
        </p:spPr>
      </p:pic>
      <p:pic>
        <p:nvPicPr>
          <p:cNvPr id="45064" name="Picture 8" descr="Myotome Map Lower Limb"/>
          <p:cNvPicPr>
            <a:picLocks noChangeAspect="1" noChangeArrowheads="1"/>
          </p:cNvPicPr>
          <p:nvPr/>
        </p:nvPicPr>
        <p:blipFill>
          <a:blip r:embed="rId3" cstate="print"/>
          <a:srcRect/>
          <a:stretch>
            <a:fillRect/>
          </a:stretch>
        </p:blipFill>
        <p:spPr bwMode="auto">
          <a:xfrm>
            <a:off x="3581400" y="533400"/>
            <a:ext cx="5562600" cy="5715000"/>
          </a:xfrm>
          <a:prstGeom prst="rect">
            <a:avLst/>
          </a:prstGeom>
          <a:noFill/>
          <a:ln w="28575">
            <a:solidFill>
              <a:schemeClr val="tx1"/>
            </a:solidFill>
          </a:ln>
        </p:spPr>
      </p:pic>
      <p:sp>
        <p:nvSpPr>
          <p:cNvPr id="5" name="TextBox 4"/>
          <p:cNvSpPr txBox="1"/>
          <p:nvPr/>
        </p:nvSpPr>
        <p:spPr>
          <a:xfrm>
            <a:off x="5638800" y="1295400"/>
            <a:ext cx="1752600" cy="1477328"/>
          </a:xfrm>
          <a:prstGeom prst="rect">
            <a:avLst/>
          </a:prstGeom>
          <a:noFill/>
          <a:ln w="28575">
            <a:solidFill>
              <a:srgbClr val="B48900"/>
            </a:solidFill>
          </a:ln>
        </p:spPr>
        <p:txBody>
          <a:bodyPr wrap="square" rtlCol="0">
            <a:spAutoFit/>
          </a:bodyPr>
          <a:lstStyle/>
          <a:p>
            <a:pPr algn="ctr"/>
            <a:r>
              <a:rPr lang="en-US" b="1" dirty="0" smtClean="0">
                <a:solidFill>
                  <a:schemeClr val="bg1"/>
                </a:solidFill>
                <a:latin typeface="Times New Roman" pitchFamily="18" charset="0"/>
                <a:cs typeface="Times New Roman" pitchFamily="18" charset="0"/>
              </a:rPr>
              <a:t>Holy Place</a:t>
            </a:r>
          </a:p>
          <a:p>
            <a:pPr algn="ctr"/>
            <a:endParaRPr lang="en-US"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dirty="0" smtClean="0"/>
          </a:p>
          <a:p>
            <a:endParaRPr lang="en-US" dirty="0" smtClean="0"/>
          </a:p>
          <a:p>
            <a:endParaRPr lang="en-US" dirty="0"/>
          </a:p>
        </p:txBody>
      </p:sp>
      <p:sp>
        <p:nvSpPr>
          <p:cNvPr id="10" name="Flowchart: Delay 9"/>
          <p:cNvSpPr/>
          <p:nvPr/>
        </p:nvSpPr>
        <p:spPr>
          <a:xfrm rot="16200000">
            <a:off x="6438900" y="342900"/>
            <a:ext cx="152400" cy="685800"/>
          </a:xfrm>
          <a:prstGeom prst="flowChartDelay">
            <a:avLst/>
          </a:prstGeom>
          <a:solidFill>
            <a:srgbClr val="FF9999"/>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581400" y="533400"/>
            <a:ext cx="5562600" cy="5715000"/>
          </a:xfrm>
          <a:prstGeom prst="rect">
            <a:avLst/>
          </a:prstGeom>
          <a:noFill/>
          <a:ln w="28575">
            <a:solidFill>
              <a:srgbClr val="FF6699"/>
            </a:solidFill>
          </a:ln>
        </p:spPr>
        <p:txBody>
          <a:bodyPr wrap="square" rtlCol="0">
            <a:spAutoFit/>
          </a:bodyPr>
          <a:lstStyle/>
          <a:p>
            <a:pPr algn="ctr"/>
            <a:endParaRPr lang="en-US" b="1" dirty="0" smtClean="0">
              <a:solidFill>
                <a:schemeClr val="bg1"/>
              </a:solidFill>
              <a:effectLst>
                <a:outerShdw blurRad="38100" dist="38100" dir="2700000" algn="tl">
                  <a:srgbClr val="000000">
                    <a:alpha val="43137"/>
                  </a:srgbClr>
                </a:outerShdw>
              </a:effectLst>
            </a:endParaRPr>
          </a:p>
          <a:p>
            <a:pPr algn="ctr"/>
            <a:endParaRPr lang="en-US" b="1" dirty="0" smtClean="0">
              <a:solidFill>
                <a:schemeClr val="bg1"/>
              </a:solidFill>
              <a:effectLst>
                <a:outerShdw blurRad="38100" dist="38100" dir="2700000" algn="tl">
                  <a:srgbClr val="000000">
                    <a:alpha val="43137"/>
                  </a:srgbClr>
                </a:outerShdw>
              </a:effectLst>
            </a:endParaRPr>
          </a:p>
          <a:p>
            <a:pPr algn="ctr"/>
            <a:endParaRPr lang="en-US" b="1" dirty="0" smtClean="0">
              <a:solidFill>
                <a:schemeClr val="bg1"/>
              </a:solidFill>
              <a:effectLst>
                <a:outerShdw blurRad="38100" dist="38100" dir="2700000" algn="tl">
                  <a:srgbClr val="000000">
                    <a:alpha val="43137"/>
                  </a:srgbClr>
                </a:outerShdw>
              </a:effectLst>
            </a:endParaRPr>
          </a:p>
          <a:p>
            <a:pPr algn="ctr"/>
            <a:endParaRPr lang="en-US" b="1" dirty="0" smtClean="0">
              <a:solidFill>
                <a:schemeClr val="bg1"/>
              </a:solidFill>
              <a:effectLst>
                <a:outerShdw blurRad="38100" dist="38100" dir="2700000" algn="tl">
                  <a:srgbClr val="000000">
                    <a:alpha val="43137"/>
                  </a:srgbClr>
                </a:outerShdw>
              </a:effectLst>
            </a:endParaRPr>
          </a:p>
          <a:p>
            <a:pPr algn="ctr"/>
            <a:endParaRPr lang="en-US" b="1" dirty="0" smtClean="0">
              <a:solidFill>
                <a:schemeClr val="bg1"/>
              </a:solidFill>
              <a:effectLst>
                <a:outerShdw blurRad="38100" dist="38100" dir="2700000" algn="tl">
                  <a:srgbClr val="000000">
                    <a:alpha val="43137"/>
                  </a:srgbClr>
                </a:outerShdw>
              </a:effectLst>
            </a:endParaRPr>
          </a:p>
          <a:p>
            <a:pPr algn="ctr"/>
            <a:endParaRPr lang="en-US" b="1" dirty="0" smtClean="0">
              <a:solidFill>
                <a:schemeClr val="bg1"/>
              </a:solidFill>
              <a:effectLst>
                <a:outerShdw blurRad="38100" dist="38100" dir="2700000" algn="tl">
                  <a:srgbClr val="000000">
                    <a:alpha val="43137"/>
                  </a:srgbClr>
                </a:outerShdw>
              </a:effectLst>
            </a:endParaRPr>
          </a:p>
          <a:p>
            <a:pPr algn="ctr"/>
            <a:endParaRPr lang="en-US" b="1" dirty="0" smtClean="0">
              <a:solidFill>
                <a:schemeClr val="bg1"/>
              </a:solidFill>
              <a:effectLst>
                <a:outerShdw blurRad="38100" dist="38100" dir="2700000" algn="tl">
                  <a:srgbClr val="000000">
                    <a:alpha val="43137"/>
                  </a:srgbClr>
                </a:outerShdw>
              </a:effectLst>
            </a:endParaRPr>
          </a:p>
          <a:p>
            <a:pPr algn="ctr"/>
            <a:endParaRPr lang="en-US" b="1" dirty="0" smtClean="0">
              <a:solidFill>
                <a:schemeClr val="bg1"/>
              </a:solidFill>
              <a:effectLst>
                <a:outerShdw blurRad="38100" dist="38100" dir="2700000" algn="tl">
                  <a:srgbClr val="000000">
                    <a:alpha val="43137"/>
                  </a:srgbClr>
                </a:outerShdw>
              </a:effectLst>
            </a:endParaRPr>
          </a:p>
          <a:p>
            <a:pPr algn="ctr"/>
            <a:endParaRPr lang="en-US" b="1" dirty="0" smtClean="0">
              <a:solidFill>
                <a:schemeClr val="bg1"/>
              </a:solidFill>
              <a:effectLst>
                <a:outerShdw blurRad="38100" dist="38100" dir="2700000" algn="tl">
                  <a:srgbClr val="000000">
                    <a:alpha val="43137"/>
                  </a:srgbClr>
                </a:outerShdw>
              </a:effectLst>
            </a:endParaRPr>
          </a:p>
          <a:p>
            <a:pPr algn="ctr"/>
            <a:endParaRPr lang="en-US" b="1" dirty="0" smtClean="0">
              <a:solidFill>
                <a:schemeClr val="bg1"/>
              </a:solidFill>
              <a:effectLst>
                <a:outerShdw blurRad="38100" dist="38100" dir="2700000" algn="tl">
                  <a:srgbClr val="000000">
                    <a:alpha val="43137"/>
                  </a:srgbClr>
                </a:outerShdw>
              </a:effectLst>
            </a:endParaRPr>
          </a:p>
          <a:p>
            <a:pPr algn="ctr"/>
            <a:endParaRPr lang="en-US" b="1" dirty="0" smtClean="0">
              <a:solidFill>
                <a:schemeClr val="bg1"/>
              </a:solidFill>
              <a:effectLst>
                <a:outerShdw blurRad="38100" dist="38100" dir="2700000" algn="tl">
                  <a:srgbClr val="000000">
                    <a:alpha val="43137"/>
                  </a:srgbClr>
                </a:outerShdw>
              </a:effectLst>
            </a:endParaRPr>
          </a:p>
          <a:p>
            <a:pPr algn="ctr"/>
            <a:r>
              <a:rPr lang="en-US" sz="1600" b="1" dirty="0" smtClean="0">
                <a:solidFill>
                  <a:schemeClr val="bg1"/>
                </a:solidFill>
                <a:latin typeface="Times New Roman" pitchFamily="18" charset="0"/>
                <a:cs typeface="Times New Roman" pitchFamily="18" charset="0"/>
              </a:rPr>
              <a:t>      Courtyard</a:t>
            </a:r>
          </a:p>
          <a:p>
            <a:pPr algn="ctr"/>
            <a:endParaRPr lang="en-US" b="1" dirty="0" smtClean="0">
              <a:solidFill>
                <a:schemeClr val="bg1"/>
              </a:solidFill>
              <a:effectLst>
                <a:outerShdw blurRad="38100" dist="38100" dir="2700000" algn="tl">
                  <a:srgbClr val="000000">
                    <a:alpha val="43137"/>
                  </a:srgbClr>
                </a:outerShdw>
              </a:effectLst>
            </a:endParaRPr>
          </a:p>
          <a:p>
            <a:pPr algn="ctr"/>
            <a:endParaRPr lang="en-US" b="1" dirty="0" smtClean="0">
              <a:solidFill>
                <a:schemeClr val="bg1"/>
              </a:solidFill>
              <a:effectLst>
                <a:outerShdw blurRad="38100" dist="38100" dir="2700000" algn="tl">
                  <a:srgbClr val="000000">
                    <a:alpha val="43137"/>
                  </a:srgbClr>
                </a:outerShdw>
              </a:effectLst>
            </a:endParaRPr>
          </a:p>
          <a:p>
            <a:pPr algn="ctr"/>
            <a:endParaRPr lang="en-US" b="1" dirty="0" smtClean="0">
              <a:solidFill>
                <a:schemeClr val="bg1"/>
              </a:solidFill>
              <a:effectLst>
                <a:outerShdw blurRad="38100" dist="38100" dir="2700000" algn="tl">
                  <a:srgbClr val="000000">
                    <a:alpha val="43137"/>
                  </a:srgbClr>
                </a:outerShdw>
              </a:effectLst>
            </a:endParaRPr>
          </a:p>
          <a:p>
            <a:pPr algn="ctr"/>
            <a:endParaRPr lang="en-US" b="1" dirty="0" smtClean="0">
              <a:solidFill>
                <a:schemeClr val="bg1"/>
              </a:solidFill>
              <a:effectLst>
                <a:outerShdw blurRad="38100" dist="38100" dir="2700000" algn="tl">
                  <a:srgbClr val="000000">
                    <a:alpha val="43137"/>
                  </a:srgbClr>
                </a:outerShdw>
              </a:effectLst>
            </a:endParaRPr>
          </a:p>
          <a:p>
            <a:pPr algn="ctr"/>
            <a:endParaRPr lang="en-US" b="1" dirty="0" smtClean="0">
              <a:solidFill>
                <a:schemeClr val="bg1"/>
              </a:solidFill>
              <a:effectLst>
                <a:outerShdw blurRad="38100" dist="38100" dir="2700000" algn="tl">
                  <a:srgbClr val="000000">
                    <a:alpha val="43137"/>
                  </a:srgbClr>
                </a:outerShdw>
              </a:effectLst>
            </a:endParaRPr>
          </a:p>
          <a:p>
            <a:pPr algn="ctr"/>
            <a:endParaRPr lang="en-US" b="1" dirty="0" smtClean="0">
              <a:solidFill>
                <a:schemeClr val="bg1"/>
              </a:solidFill>
              <a:effectLst>
                <a:outerShdw blurRad="38100" dist="38100" dir="2700000" algn="tl">
                  <a:srgbClr val="000000">
                    <a:alpha val="43137"/>
                  </a:srgbClr>
                </a:outerShdw>
              </a:effectLst>
            </a:endParaRPr>
          </a:p>
          <a:p>
            <a:pPr algn="ctr"/>
            <a:endParaRPr lang="en-US" b="1" dirty="0" smtClean="0">
              <a:solidFill>
                <a:schemeClr val="bg1"/>
              </a:solidFill>
              <a:effectLst>
                <a:outerShdw blurRad="38100" dist="38100" dir="2700000" algn="tl">
                  <a:srgbClr val="000000">
                    <a:alpha val="43137"/>
                  </a:srgbClr>
                </a:outerShdw>
              </a:effectLst>
            </a:endParaRPr>
          </a:p>
          <a:p>
            <a:pPr algn="ctr"/>
            <a:endParaRPr lang="en-US" b="1" dirty="0">
              <a:solidFill>
                <a:schemeClr val="bg1"/>
              </a:solidFill>
              <a:effectLst>
                <a:outerShdw blurRad="38100" dist="38100" dir="2700000" algn="tl">
                  <a:srgbClr val="000000">
                    <a:alpha val="43137"/>
                  </a:srgbClr>
                </a:outerShdw>
              </a:effectLst>
            </a:endParaRPr>
          </a:p>
        </p:txBody>
      </p:sp>
      <p:sp>
        <p:nvSpPr>
          <p:cNvPr id="11" name="TextBox 10"/>
          <p:cNvSpPr txBox="1"/>
          <p:nvPr/>
        </p:nvSpPr>
        <p:spPr>
          <a:xfrm>
            <a:off x="4419600" y="5562600"/>
            <a:ext cx="473206" cy="369332"/>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b="1" dirty="0" smtClean="0">
                <a:latin typeface="Times New Roman" pitchFamily="18" charset="0"/>
                <a:cs typeface="Times New Roman" pitchFamily="18" charset="0"/>
              </a:rPr>
              <a:t>10</a:t>
            </a:r>
            <a:r>
              <a:rPr lang="en-US" dirty="0" smtClean="0"/>
              <a:t> </a:t>
            </a:r>
            <a:endParaRPr lang="en-US" b="1" dirty="0">
              <a:latin typeface="Times New Roman" pitchFamily="18" charset="0"/>
              <a:cs typeface="Times New Roman" pitchFamily="18" charset="0"/>
            </a:endParaRPr>
          </a:p>
        </p:txBody>
      </p:sp>
      <p:sp>
        <p:nvSpPr>
          <p:cNvPr id="12" name="Rectangle 11"/>
          <p:cNvSpPr/>
          <p:nvPr/>
        </p:nvSpPr>
        <p:spPr>
          <a:xfrm>
            <a:off x="7162800" y="609600"/>
            <a:ext cx="473206" cy="369332"/>
          </a:xfrm>
          <a:prstGeom prst="rect">
            <a:avLst/>
          </a:prstGeom>
          <a:ln/>
        </p:spPr>
        <p:style>
          <a:lnRef idx="2">
            <a:schemeClr val="dk1"/>
          </a:lnRef>
          <a:fillRef idx="1">
            <a:schemeClr val="lt1"/>
          </a:fillRef>
          <a:effectRef idx="0">
            <a:schemeClr val="dk1"/>
          </a:effectRef>
          <a:fontRef idx="minor">
            <a:schemeClr val="dk1"/>
          </a:fontRef>
        </p:style>
        <p:txBody>
          <a:bodyPr wrap="none">
            <a:spAutoFit/>
          </a:bodyPr>
          <a:lstStyle/>
          <a:p>
            <a:pPr algn="ctr"/>
            <a:r>
              <a:rPr lang="en-US" b="1" dirty="0" smtClean="0">
                <a:solidFill>
                  <a:schemeClr val="bg1"/>
                </a:solidFill>
                <a:latin typeface="Times New Roman" pitchFamily="18" charset="0"/>
                <a:cs typeface="Times New Roman" pitchFamily="18" charset="0"/>
              </a:rPr>
              <a:t>10</a:t>
            </a:r>
            <a:r>
              <a:rPr lang="en-US" dirty="0" smtClean="0">
                <a:solidFill>
                  <a:schemeClr val="bg1"/>
                </a:solidFill>
              </a:rPr>
              <a:t> </a:t>
            </a:r>
            <a:endParaRPr lang="en-US" b="1" dirty="0">
              <a:solidFill>
                <a:schemeClr val="bg1"/>
              </a:solidFill>
              <a:latin typeface="Times New Roman" pitchFamily="18" charset="0"/>
              <a:cs typeface="Times New Roman" pitchFamily="18" charset="0"/>
            </a:endParaRPr>
          </a:p>
        </p:txBody>
      </p:sp>
      <p:sp>
        <p:nvSpPr>
          <p:cNvPr id="13" name="Rectangle 12"/>
          <p:cNvSpPr/>
          <p:nvPr/>
        </p:nvSpPr>
        <p:spPr>
          <a:xfrm>
            <a:off x="3886200" y="3810000"/>
            <a:ext cx="473206" cy="369332"/>
          </a:xfrm>
          <a:prstGeom prst="rect">
            <a:avLst/>
          </a:prstGeom>
          <a:ln/>
        </p:spPr>
        <p:style>
          <a:lnRef idx="2">
            <a:schemeClr val="dk1"/>
          </a:lnRef>
          <a:fillRef idx="1">
            <a:schemeClr val="lt1"/>
          </a:fillRef>
          <a:effectRef idx="0">
            <a:schemeClr val="dk1"/>
          </a:effectRef>
          <a:fontRef idx="minor">
            <a:schemeClr val="dk1"/>
          </a:fontRef>
        </p:style>
        <p:txBody>
          <a:bodyPr wrap="none">
            <a:spAutoFit/>
          </a:bodyPr>
          <a:lstStyle/>
          <a:p>
            <a:pPr algn="ctr"/>
            <a:r>
              <a:rPr lang="en-US" b="1" dirty="0" smtClean="0">
                <a:latin typeface="Times New Roman" pitchFamily="18" charset="0"/>
                <a:cs typeface="Times New Roman" pitchFamily="18" charset="0"/>
              </a:rPr>
              <a:t>10</a:t>
            </a:r>
            <a:r>
              <a:rPr lang="en-US" dirty="0" smtClean="0"/>
              <a:t> </a:t>
            </a:r>
            <a:endParaRPr lang="en-US" b="1" dirty="0">
              <a:latin typeface="Times New Roman" pitchFamily="18" charset="0"/>
              <a:cs typeface="Times New Roman" pitchFamily="18" charset="0"/>
            </a:endParaRPr>
          </a:p>
        </p:txBody>
      </p:sp>
      <p:sp>
        <p:nvSpPr>
          <p:cNvPr id="14" name="Rectangle 13"/>
          <p:cNvSpPr/>
          <p:nvPr/>
        </p:nvSpPr>
        <p:spPr>
          <a:xfrm>
            <a:off x="4572000" y="4419600"/>
            <a:ext cx="300082" cy="369332"/>
          </a:xfrm>
          <a:prstGeom prst="rect">
            <a:avLst/>
          </a:prstGeom>
          <a:ln/>
        </p:spPr>
        <p:style>
          <a:lnRef idx="2">
            <a:schemeClr val="dk1"/>
          </a:lnRef>
          <a:fillRef idx="1">
            <a:schemeClr val="lt1"/>
          </a:fillRef>
          <a:effectRef idx="0">
            <a:schemeClr val="dk1"/>
          </a:effectRef>
          <a:fontRef idx="minor">
            <a:schemeClr val="dk1"/>
          </a:fontRef>
        </p:style>
        <p:txBody>
          <a:bodyPr wrap="none">
            <a:spAutoFit/>
          </a:bodyPr>
          <a:lstStyle/>
          <a:p>
            <a:r>
              <a:rPr lang="en-US" b="1" dirty="0" smtClean="0">
                <a:latin typeface="Times New Roman" pitchFamily="18" charset="0"/>
                <a:cs typeface="Times New Roman" pitchFamily="18" charset="0"/>
              </a:rPr>
              <a:t>5</a:t>
            </a:r>
            <a:endParaRPr lang="en-US" b="1" dirty="0">
              <a:latin typeface="Times New Roman" pitchFamily="18" charset="0"/>
              <a:cs typeface="Times New Roman" pitchFamily="18" charset="0"/>
            </a:endParaRPr>
          </a:p>
        </p:txBody>
      </p:sp>
      <p:sp>
        <p:nvSpPr>
          <p:cNvPr id="15" name="Rectangle 14"/>
          <p:cNvSpPr/>
          <p:nvPr/>
        </p:nvSpPr>
        <p:spPr>
          <a:xfrm>
            <a:off x="3886200" y="2590800"/>
            <a:ext cx="300082" cy="369332"/>
          </a:xfrm>
          <a:prstGeom prst="rect">
            <a:avLst/>
          </a:prstGeom>
          <a:ln/>
        </p:spPr>
        <p:style>
          <a:lnRef idx="2">
            <a:schemeClr val="dk1"/>
          </a:lnRef>
          <a:fillRef idx="1">
            <a:schemeClr val="lt1"/>
          </a:fillRef>
          <a:effectRef idx="0">
            <a:schemeClr val="dk1"/>
          </a:effectRef>
          <a:fontRef idx="minor">
            <a:schemeClr val="dk1"/>
          </a:fontRef>
        </p:style>
        <p:txBody>
          <a:bodyPr wrap="none">
            <a:spAutoFit/>
          </a:bodyPr>
          <a:lstStyle/>
          <a:p>
            <a:r>
              <a:rPr lang="en-US" b="1" dirty="0" smtClean="0">
                <a:latin typeface="Times New Roman" pitchFamily="18" charset="0"/>
                <a:cs typeface="Times New Roman" pitchFamily="18" charset="0"/>
              </a:rPr>
              <a:t>5</a:t>
            </a:r>
            <a:endParaRPr lang="en-US" b="1" dirty="0">
              <a:latin typeface="Times New Roman" pitchFamily="18" charset="0"/>
              <a:cs typeface="Times New Roman" pitchFamily="18" charset="0"/>
            </a:endParaRPr>
          </a:p>
        </p:txBody>
      </p:sp>
      <p:sp>
        <p:nvSpPr>
          <p:cNvPr id="16" name="Rectangle 15"/>
          <p:cNvSpPr/>
          <p:nvPr/>
        </p:nvSpPr>
        <p:spPr>
          <a:xfrm>
            <a:off x="838200" y="2286000"/>
            <a:ext cx="30008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b="1" dirty="0" smtClean="0">
                <a:solidFill>
                  <a:schemeClr val="tx1"/>
                </a:solidFill>
                <a:latin typeface="Times New Roman" pitchFamily="18" charset="0"/>
                <a:cs typeface="Times New Roman" pitchFamily="18" charset="0"/>
              </a:rPr>
              <a:t>5</a:t>
            </a:r>
            <a:endParaRPr lang="en-US" dirty="0">
              <a:solidFill>
                <a:schemeClr val="tx1"/>
              </a:solidFill>
            </a:endParaRPr>
          </a:p>
        </p:txBody>
      </p:sp>
      <p:sp>
        <p:nvSpPr>
          <p:cNvPr id="17" name="Rectangle 16"/>
          <p:cNvSpPr/>
          <p:nvPr/>
        </p:nvSpPr>
        <p:spPr>
          <a:xfrm>
            <a:off x="533400" y="2667000"/>
            <a:ext cx="30008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b="1" dirty="0" smtClean="0">
                <a:latin typeface="Times New Roman" pitchFamily="18" charset="0"/>
                <a:cs typeface="Times New Roman" pitchFamily="18" charset="0"/>
              </a:rPr>
              <a:t>5</a:t>
            </a:r>
            <a:endParaRPr lang="en-US" dirty="0"/>
          </a:p>
        </p:txBody>
      </p:sp>
      <p:sp>
        <p:nvSpPr>
          <p:cNvPr id="18" name="Rectangle 17"/>
          <p:cNvSpPr/>
          <p:nvPr/>
        </p:nvSpPr>
        <p:spPr>
          <a:xfrm>
            <a:off x="1219200" y="1752600"/>
            <a:ext cx="228600" cy="369332"/>
          </a:xfrm>
          <a:prstGeom prst="rect">
            <a:avLst/>
          </a:prstGeom>
          <a:ln>
            <a:solidFill>
              <a:srgbClr val="FF6699"/>
            </a:solidFill>
          </a:ln>
        </p:spPr>
        <p:txBody>
          <a:bodyPr wrap="square">
            <a:spAutoFit/>
          </a:bodyPr>
          <a:lstStyle/>
          <a:p>
            <a:r>
              <a:rPr lang="en-US" b="1" u="sng" dirty="0" smtClean="0">
                <a:solidFill>
                  <a:srgbClr val="FF6699"/>
                </a:solidFill>
                <a:latin typeface="Times New Roman" pitchFamily="18" charset="0"/>
                <a:cs typeface="Times New Roman" pitchFamily="18" charset="0"/>
              </a:rPr>
              <a:t>1</a:t>
            </a:r>
            <a:endParaRPr lang="en-US" u="sng" dirty="0">
              <a:solidFill>
                <a:srgbClr val="FF6699"/>
              </a:solidFill>
            </a:endParaRPr>
          </a:p>
        </p:txBody>
      </p:sp>
      <p:sp>
        <p:nvSpPr>
          <p:cNvPr id="19" name="Rectangle 18"/>
          <p:cNvSpPr/>
          <p:nvPr/>
        </p:nvSpPr>
        <p:spPr>
          <a:xfrm>
            <a:off x="533400" y="1295400"/>
            <a:ext cx="300082" cy="369332"/>
          </a:xfrm>
          <a:prstGeom prst="rect">
            <a:avLst/>
          </a:prstGeom>
          <a:ln>
            <a:solidFill>
              <a:srgbClr val="FF6699"/>
            </a:solidFill>
          </a:ln>
        </p:spPr>
        <p:txBody>
          <a:bodyPr wrap="square">
            <a:spAutoFit/>
          </a:bodyPr>
          <a:lstStyle/>
          <a:p>
            <a:pPr algn="r"/>
            <a:r>
              <a:rPr lang="en-US" b="1" u="sng" dirty="0" smtClean="0">
                <a:solidFill>
                  <a:srgbClr val="FF6699"/>
                </a:solidFill>
                <a:latin typeface="Times New Roman" pitchFamily="18" charset="0"/>
                <a:cs typeface="Times New Roman" pitchFamily="18" charset="0"/>
              </a:rPr>
              <a:t>3</a:t>
            </a:r>
            <a:endParaRPr lang="en-US" u="sng" dirty="0">
              <a:solidFill>
                <a:srgbClr val="FF6699"/>
              </a:solidFill>
            </a:endParaRPr>
          </a:p>
        </p:txBody>
      </p:sp>
      <p:sp>
        <p:nvSpPr>
          <p:cNvPr id="20" name="Rectangle 19"/>
          <p:cNvSpPr/>
          <p:nvPr/>
        </p:nvSpPr>
        <p:spPr>
          <a:xfrm>
            <a:off x="2514600" y="1828800"/>
            <a:ext cx="304800" cy="369332"/>
          </a:xfrm>
          <a:prstGeom prst="rect">
            <a:avLst/>
          </a:prstGeom>
          <a:ln>
            <a:solidFill>
              <a:srgbClr val="FF6699"/>
            </a:solidFill>
          </a:ln>
        </p:spPr>
        <p:txBody>
          <a:bodyPr wrap="square">
            <a:spAutoFit/>
          </a:bodyPr>
          <a:lstStyle/>
          <a:p>
            <a:pPr algn="r"/>
            <a:r>
              <a:rPr lang="en-US" b="1" u="sng" dirty="0" smtClean="0">
                <a:solidFill>
                  <a:srgbClr val="FF6699"/>
                </a:solidFill>
                <a:latin typeface="Times New Roman" pitchFamily="18" charset="0"/>
                <a:cs typeface="Times New Roman" pitchFamily="18" charset="0"/>
              </a:rPr>
              <a:t>2</a:t>
            </a:r>
            <a:endParaRPr lang="en-US" u="sng" dirty="0">
              <a:solidFill>
                <a:srgbClr val="FF6699"/>
              </a:solidFill>
            </a:endParaRPr>
          </a:p>
        </p:txBody>
      </p:sp>
      <p:sp>
        <p:nvSpPr>
          <p:cNvPr id="21" name="Rectangle 20"/>
          <p:cNvSpPr/>
          <p:nvPr/>
        </p:nvSpPr>
        <p:spPr>
          <a:xfrm>
            <a:off x="3048000" y="990600"/>
            <a:ext cx="304800" cy="369332"/>
          </a:xfrm>
          <a:prstGeom prst="rect">
            <a:avLst/>
          </a:prstGeom>
          <a:ln>
            <a:solidFill>
              <a:srgbClr val="FF6699"/>
            </a:solidFill>
          </a:ln>
        </p:spPr>
        <p:txBody>
          <a:bodyPr wrap="square">
            <a:spAutoFit/>
          </a:bodyPr>
          <a:lstStyle/>
          <a:p>
            <a:r>
              <a:rPr lang="en-US" b="1" u="sng" dirty="0" smtClean="0">
                <a:solidFill>
                  <a:srgbClr val="FF6699"/>
                </a:solidFill>
                <a:latin typeface="Times New Roman" pitchFamily="18" charset="0"/>
                <a:cs typeface="Times New Roman" pitchFamily="18" charset="0"/>
              </a:rPr>
              <a:t>4</a:t>
            </a:r>
            <a:endParaRPr lang="en-US" u="sng" dirty="0">
              <a:solidFill>
                <a:srgbClr val="FF6699"/>
              </a:solidFill>
            </a:endParaRPr>
          </a:p>
        </p:txBody>
      </p:sp>
      <p:sp>
        <p:nvSpPr>
          <p:cNvPr id="22" name="Rectangle 21"/>
          <p:cNvSpPr/>
          <p:nvPr/>
        </p:nvSpPr>
        <p:spPr>
          <a:xfrm>
            <a:off x="685800" y="685800"/>
            <a:ext cx="304800" cy="369332"/>
          </a:xfrm>
          <a:prstGeom prst="rect">
            <a:avLst/>
          </a:prstGeom>
          <a:ln>
            <a:solidFill>
              <a:srgbClr val="FF6699"/>
            </a:solidFill>
          </a:ln>
        </p:spPr>
        <p:txBody>
          <a:bodyPr wrap="square">
            <a:spAutoFit/>
          </a:bodyPr>
          <a:lstStyle/>
          <a:p>
            <a:r>
              <a:rPr lang="en-US" b="1" u="sng" dirty="0" smtClean="0">
                <a:solidFill>
                  <a:srgbClr val="FF6699"/>
                </a:solidFill>
                <a:latin typeface="Times New Roman" pitchFamily="18" charset="0"/>
                <a:cs typeface="Times New Roman" pitchFamily="18" charset="0"/>
              </a:rPr>
              <a:t>5</a:t>
            </a:r>
            <a:endParaRPr lang="en-US" u="sng" dirty="0">
              <a:solidFill>
                <a:srgbClr val="FF6699"/>
              </a:solidFill>
            </a:endParaRPr>
          </a:p>
        </p:txBody>
      </p:sp>
      <p:pic>
        <p:nvPicPr>
          <p:cNvPr id="23" name="Picture 4" descr="Lower Limb Bones | Lower Extremity Bones | Appendicular Skeleton ..."/>
          <p:cNvPicPr>
            <a:picLocks noChangeAspect="1" noChangeArrowheads="1"/>
          </p:cNvPicPr>
          <p:nvPr/>
        </p:nvPicPr>
        <p:blipFill>
          <a:blip r:embed="rId4" cstate="print">
            <a:lum bright="10000"/>
          </a:blip>
          <a:srcRect b="16883"/>
          <a:stretch>
            <a:fillRect/>
          </a:stretch>
        </p:blipFill>
        <p:spPr bwMode="auto">
          <a:xfrm>
            <a:off x="0" y="3276600"/>
            <a:ext cx="3581400" cy="2971800"/>
          </a:xfrm>
          <a:prstGeom prst="rect">
            <a:avLst/>
          </a:prstGeom>
          <a:noFill/>
          <a:ln w="28575">
            <a:solidFill>
              <a:srgbClr val="FF6699"/>
            </a:solidFill>
          </a:ln>
        </p:spPr>
      </p:pic>
      <p:sp>
        <p:nvSpPr>
          <p:cNvPr id="24" name="Rectangle 23"/>
          <p:cNvSpPr/>
          <p:nvPr/>
        </p:nvSpPr>
        <p:spPr>
          <a:xfrm>
            <a:off x="1676400" y="5867400"/>
            <a:ext cx="762000" cy="369332"/>
          </a:xfrm>
          <a:prstGeom prst="rect">
            <a:avLst/>
          </a:prstGeom>
          <a:ln>
            <a:solidFill>
              <a:srgbClr val="FF6699"/>
            </a:solidFill>
          </a:ln>
        </p:spPr>
        <p:txBody>
          <a:bodyPr wrap="square">
            <a:spAutoFit/>
          </a:bodyPr>
          <a:lstStyle/>
          <a:p>
            <a:pPr algn="r"/>
            <a:r>
              <a:rPr lang="en-US" b="1" u="sng" dirty="0" smtClean="0">
                <a:solidFill>
                  <a:srgbClr val="FF6699"/>
                </a:solidFill>
                <a:latin typeface="Times New Roman" pitchFamily="18" charset="0"/>
                <a:cs typeface="Times New Roman" pitchFamily="18" charset="0"/>
              </a:rPr>
              <a:t>1</a:t>
            </a:r>
            <a:endParaRPr lang="en-US" u="sng" dirty="0">
              <a:solidFill>
                <a:srgbClr val="FF6699"/>
              </a:solidFill>
            </a:endParaRPr>
          </a:p>
        </p:txBody>
      </p:sp>
      <p:sp>
        <p:nvSpPr>
          <p:cNvPr id="25" name="Rectangle 24"/>
          <p:cNvSpPr/>
          <p:nvPr/>
        </p:nvSpPr>
        <p:spPr>
          <a:xfrm>
            <a:off x="1828800" y="5410200"/>
            <a:ext cx="609600" cy="369332"/>
          </a:xfrm>
          <a:prstGeom prst="rect">
            <a:avLst/>
          </a:prstGeom>
          <a:ln>
            <a:solidFill>
              <a:srgbClr val="FF6699"/>
            </a:solidFill>
          </a:ln>
        </p:spPr>
        <p:txBody>
          <a:bodyPr wrap="square">
            <a:spAutoFit/>
          </a:bodyPr>
          <a:lstStyle/>
          <a:p>
            <a:pPr algn="r"/>
            <a:r>
              <a:rPr lang="en-US" b="1" u="sng" dirty="0" smtClean="0">
                <a:solidFill>
                  <a:srgbClr val="FF6699"/>
                </a:solidFill>
                <a:latin typeface="Times New Roman" pitchFamily="18" charset="0"/>
                <a:cs typeface="Times New Roman" pitchFamily="18" charset="0"/>
              </a:rPr>
              <a:t>2</a:t>
            </a:r>
            <a:endParaRPr lang="en-US" u="sng" dirty="0">
              <a:solidFill>
                <a:srgbClr val="FF6699"/>
              </a:solidFill>
            </a:endParaRPr>
          </a:p>
        </p:txBody>
      </p:sp>
      <p:sp>
        <p:nvSpPr>
          <p:cNvPr id="26" name="Rectangle 25"/>
          <p:cNvSpPr/>
          <p:nvPr/>
        </p:nvSpPr>
        <p:spPr>
          <a:xfrm>
            <a:off x="1752600" y="4876800"/>
            <a:ext cx="685800" cy="369332"/>
          </a:xfrm>
          <a:prstGeom prst="rect">
            <a:avLst/>
          </a:prstGeom>
          <a:ln>
            <a:solidFill>
              <a:srgbClr val="FF6699"/>
            </a:solidFill>
          </a:ln>
        </p:spPr>
        <p:txBody>
          <a:bodyPr wrap="square">
            <a:spAutoFit/>
          </a:bodyPr>
          <a:lstStyle/>
          <a:p>
            <a:pPr algn="r"/>
            <a:r>
              <a:rPr lang="en-US" b="1" u="sng" dirty="0" smtClean="0">
                <a:solidFill>
                  <a:srgbClr val="FF6699"/>
                </a:solidFill>
                <a:latin typeface="Times New Roman" pitchFamily="18" charset="0"/>
                <a:cs typeface="Times New Roman" pitchFamily="18" charset="0"/>
              </a:rPr>
              <a:t>3</a:t>
            </a:r>
            <a:endParaRPr lang="en-US" u="sng" dirty="0">
              <a:solidFill>
                <a:srgbClr val="FF6699"/>
              </a:solidFill>
            </a:endParaRPr>
          </a:p>
        </p:txBody>
      </p:sp>
      <p:sp>
        <p:nvSpPr>
          <p:cNvPr id="27" name="Rectangle 26"/>
          <p:cNvSpPr/>
          <p:nvPr/>
        </p:nvSpPr>
        <p:spPr>
          <a:xfrm>
            <a:off x="1600200" y="4114800"/>
            <a:ext cx="533400" cy="369332"/>
          </a:xfrm>
          <a:prstGeom prst="rect">
            <a:avLst/>
          </a:prstGeom>
          <a:ln>
            <a:solidFill>
              <a:srgbClr val="FF6699"/>
            </a:solidFill>
          </a:ln>
        </p:spPr>
        <p:txBody>
          <a:bodyPr wrap="square">
            <a:spAutoFit/>
          </a:bodyPr>
          <a:lstStyle/>
          <a:p>
            <a:pPr algn="r"/>
            <a:r>
              <a:rPr lang="en-US" b="1" u="sng" dirty="0" smtClean="0">
                <a:solidFill>
                  <a:srgbClr val="FF6699"/>
                </a:solidFill>
                <a:latin typeface="Times New Roman" pitchFamily="18" charset="0"/>
                <a:cs typeface="Times New Roman" pitchFamily="18" charset="0"/>
              </a:rPr>
              <a:t>4</a:t>
            </a:r>
            <a:endParaRPr lang="en-US" u="sng" dirty="0">
              <a:solidFill>
                <a:srgbClr val="FF6699"/>
              </a:solidFill>
            </a:endParaRPr>
          </a:p>
        </p:txBody>
      </p:sp>
      <p:sp>
        <p:nvSpPr>
          <p:cNvPr id="28" name="Rectangle 27"/>
          <p:cNvSpPr/>
          <p:nvPr/>
        </p:nvSpPr>
        <p:spPr>
          <a:xfrm>
            <a:off x="1371600" y="3429000"/>
            <a:ext cx="533400" cy="369332"/>
          </a:xfrm>
          <a:prstGeom prst="rect">
            <a:avLst/>
          </a:prstGeom>
          <a:ln>
            <a:solidFill>
              <a:srgbClr val="FF6699"/>
            </a:solidFill>
          </a:ln>
        </p:spPr>
        <p:txBody>
          <a:bodyPr wrap="square">
            <a:spAutoFit/>
          </a:bodyPr>
          <a:lstStyle/>
          <a:p>
            <a:r>
              <a:rPr lang="en-US" b="1" u="sng" dirty="0" smtClean="0">
                <a:solidFill>
                  <a:srgbClr val="FF6699"/>
                </a:solidFill>
                <a:latin typeface="Times New Roman" pitchFamily="18" charset="0"/>
                <a:cs typeface="Times New Roman" pitchFamily="18" charset="0"/>
              </a:rPr>
              <a:t>5</a:t>
            </a:r>
            <a:endParaRPr lang="en-US" u="sng" dirty="0">
              <a:solidFill>
                <a:srgbClr val="FF6699"/>
              </a:solidFill>
            </a:endParaRPr>
          </a:p>
        </p:txBody>
      </p:sp>
      <p:pic>
        <p:nvPicPr>
          <p:cNvPr id="14338" name="Picture 2" descr="Copyright © 2005. Mishkan Ministries. All rights reserved."/>
          <p:cNvPicPr>
            <a:picLocks noChangeAspect="1" noChangeArrowheads="1"/>
          </p:cNvPicPr>
          <p:nvPr/>
        </p:nvPicPr>
        <p:blipFill>
          <a:blip r:embed="rId5" cstate="print"/>
          <a:srcRect/>
          <a:stretch>
            <a:fillRect/>
          </a:stretch>
        </p:blipFill>
        <p:spPr bwMode="auto">
          <a:xfrm>
            <a:off x="7467600" y="3810000"/>
            <a:ext cx="1447800" cy="838200"/>
          </a:xfrm>
          <a:prstGeom prst="rect">
            <a:avLst/>
          </a:prstGeom>
          <a:noFill/>
          <a:ln w="28575">
            <a:solidFill>
              <a:srgbClr val="FF6699"/>
            </a:solidFill>
          </a:ln>
        </p:spPr>
      </p:pic>
      <p:sp>
        <p:nvSpPr>
          <p:cNvPr id="29" name="Rectangle 28"/>
          <p:cNvSpPr/>
          <p:nvPr/>
        </p:nvSpPr>
        <p:spPr>
          <a:xfrm>
            <a:off x="7543800" y="3810000"/>
            <a:ext cx="1318849" cy="369332"/>
          </a:xfrm>
          <a:prstGeom prst="rect">
            <a:avLst/>
          </a:prstGeom>
        </p:spPr>
        <p:txBody>
          <a:bodyPr wrap="square">
            <a:spAutoFit/>
          </a:bodyPr>
          <a:lstStyle/>
          <a:p>
            <a:pPr algn="ctr"/>
            <a:r>
              <a:rPr lang="en-US" b="1" dirty="0" smtClean="0">
                <a:solidFill>
                  <a:srgbClr val="FFFF00"/>
                </a:solidFill>
                <a:latin typeface="Times New Roman" pitchFamily="18" charset="0"/>
                <a:cs typeface="Times New Roman" pitchFamily="18" charset="0"/>
              </a:rPr>
              <a:t>Holy Place</a:t>
            </a:r>
          </a:p>
        </p:txBody>
      </p:sp>
      <p:cxnSp>
        <p:nvCxnSpPr>
          <p:cNvPr id="31" name="Straight Connector 30"/>
          <p:cNvCxnSpPr>
            <a:endCxn id="12" idx="1"/>
          </p:cNvCxnSpPr>
          <p:nvPr/>
        </p:nvCxnSpPr>
        <p:spPr>
          <a:xfrm>
            <a:off x="6858000" y="685800"/>
            <a:ext cx="304800" cy="108466"/>
          </a:xfrm>
          <a:prstGeom prst="line">
            <a:avLst/>
          </a:prstGeom>
          <a:ln>
            <a:solidFill>
              <a:srgbClr val="FF6699"/>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0" y="6248400"/>
            <a:ext cx="9144000" cy="646331"/>
          </a:xfrm>
          <a:prstGeom prst="rect">
            <a:avLst/>
          </a:prstGeom>
          <a:ln>
            <a:solidFill>
              <a:srgbClr val="0000FF"/>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The central core of long bones is a hollow cylinder lined with spongy bone, and this </a:t>
            </a:r>
          </a:p>
          <a:p>
            <a:pPr algn="ct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cavity is filled with a soft, fatty connective tissue called </a:t>
            </a:r>
            <a:r>
              <a:rPr lang="en-US"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Yellow bone marrow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4" name="Rectangle 33"/>
          <p:cNvSpPr/>
          <p:nvPr/>
        </p:nvSpPr>
        <p:spPr>
          <a:xfrm>
            <a:off x="3733800" y="609600"/>
            <a:ext cx="2133600" cy="52322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400" b="1" dirty="0" smtClean="0">
                <a:solidFill>
                  <a:srgbClr val="FF6699"/>
                </a:solidFill>
                <a:latin typeface="Times New Roman" pitchFamily="18" charset="0"/>
                <a:cs typeface="Times New Roman" pitchFamily="18" charset="0"/>
              </a:rPr>
              <a:t>60 Pillars</a:t>
            </a:r>
            <a:r>
              <a:rPr lang="en-US" sz="1400" b="1" dirty="0" smtClean="0">
                <a:solidFill>
                  <a:srgbClr val="FFFF00"/>
                </a:solidFill>
                <a:latin typeface="Times New Roman" pitchFamily="18" charset="0"/>
                <a:cs typeface="Times New Roman" pitchFamily="18" charset="0"/>
              </a:rPr>
              <a:t>= </a:t>
            </a:r>
            <a:r>
              <a:rPr lang="en-US" sz="1400" b="1" dirty="0" smtClean="0">
                <a:latin typeface="Times New Roman" pitchFamily="18" charset="0"/>
                <a:cs typeface="Times New Roman" pitchFamily="18" charset="0"/>
              </a:rPr>
              <a:t>20 south, 20 north, 10 west, 10 east </a:t>
            </a:r>
          </a:p>
        </p:txBody>
      </p:sp>
      <p:sp>
        <p:nvSpPr>
          <p:cNvPr id="35" name="Rectangle 34"/>
          <p:cNvSpPr/>
          <p:nvPr/>
        </p:nvSpPr>
        <p:spPr>
          <a:xfrm>
            <a:off x="7391400" y="4724400"/>
            <a:ext cx="1600200" cy="1415772"/>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200" b="1" dirty="0" smtClean="0">
                <a:solidFill>
                  <a:srgbClr val="FF6699"/>
                </a:solidFill>
                <a:latin typeface="Times New Roman" pitchFamily="18" charset="0"/>
                <a:cs typeface="Times New Roman" pitchFamily="18" charset="0"/>
              </a:rPr>
              <a:t>60 Bones:</a:t>
            </a:r>
          </a:p>
          <a:p>
            <a:pPr algn="ctr"/>
            <a:r>
              <a:rPr lang="en-US" sz="1300" b="1" dirty="0" smtClean="0">
                <a:latin typeface="Times New Roman" pitchFamily="18" charset="0"/>
                <a:cs typeface="Times New Roman" pitchFamily="18" charset="0"/>
              </a:rPr>
              <a:t>The</a:t>
            </a:r>
            <a:r>
              <a:rPr lang="en-US" sz="1300" b="1" dirty="0" smtClean="0">
                <a:solidFill>
                  <a:srgbClr val="FFFF00"/>
                </a:solidFill>
                <a:latin typeface="Times New Roman" pitchFamily="18" charset="0"/>
                <a:cs typeface="Times New Roman" pitchFamily="18" charset="0"/>
              </a:rPr>
              <a:t> </a:t>
            </a:r>
            <a:r>
              <a:rPr lang="en-US" sz="1300" b="1" dirty="0" smtClean="0">
                <a:latin typeface="Times New Roman" pitchFamily="18" charset="0"/>
                <a:cs typeface="Times New Roman" pitchFamily="18" charset="0"/>
              </a:rPr>
              <a:t>Appendicular Skeleton </a:t>
            </a:r>
          </a:p>
          <a:p>
            <a:pPr algn="ctr"/>
            <a:r>
              <a:rPr lang="en-US" sz="1200" b="1" dirty="0" smtClean="0">
                <a:solidFill>
                  <a:schemeClr val="bg1"/>
                </a:solidFill>
                <a:latin typeface="Times New Roman" pitchFamily="18" charset="0"/>
                <a:cs typeface="Times New Roman" pitchFamily="18" charset="0"/>
              </a:rPr>
              <a:t>(Revelation 1:15) </a:t>
            </a:r>
          </a:p>
          <a:p>
            <a:pPr algn="ctr"/>
            <a:r>
              <a:rPr lang="en-US" sz="1200" b="1" dirty="0" smtClean="0">
                <a:latin typeface="Times New Roman" pitchFamily="18" charset="0"/>
                <a:cs typeface="Times New Roman" pitchFamily="18" charset="0"/>
              </a:rPr>
              <a:t>Seven and a half</a:t>
            </a:r>
          </a:p>
          <a:p>
            <a:pPr algn="ctr"/>
            <a:r>
              <a:rPr lang="en-US" sz="1200" b="1" dirty="0" smtClean="0">
                <a:latin typeface="Times New Roman" pitchFamily="18" charset="0"/>
                <a:cs typeface="Times New Roman" pitchFamily="18" charset="0"/>
              </a:rPr>
              <a:t> feet high </a:t>
            </a:r>
          </a:p>
          <a:p>
            <a:pPr algn="ctr"/>
            <a:r>
              <a:rPr lang="en-US" sz="1200" b="1" dirty="0" smtClean="0">
                <a:solidFill>
                  <a:schemeClr val="bg1"/>
                </a:solidFill>
                <a:latin typeface="Times New Roman" pitchFamily="18" charset="0"/>
                <a:cs typeface="Times New Roman" pitchFamily="18" charset="0"/>
              </a:rPr>
              <a:t>(Revelation 19:8)</a:t>
            </a:r>
          </a:p>
        </p:txBody>
      </p:sp>
      <p:pic>
        <p:nvPicPr>
          <p:cNvPr id="36" name="yui_3_5_1_5_1378279566181_716" descr="http://thepatternonline.org/wp-content/uploads/2011/12/Outer-Court-300x186.jpg"/>
          <p:cNvPicPr/>
          <p:nvPr/>
        </p:nvPicPr>
        <p:blipFill>
          <a:blip r:embed="rId6" cstate="print"/>
          <a:srcRect/>
          <a:stretch>
            <a:fillRect/>
          </a:stretch>
        </p:blipFill>
        <p:spPr bwMode="auto">
          <a:xfrm>
            <a:off x="8077200" y="609600"/>
            <a:ext cx="914400" cy="1524000"/>
          </a:xfrm>
          <a:prstGeom prst="rect">
            <a:avLst/>
          </a:prstGeom>
          <a:noFill/>
          <a:ln w="9525">
            <a:solidFill>
              <a:srgbClr val="0000FF"/>
            </a:solidFill>
            <a:miter lim="800000"/>
            <a:headEnd/>
            <a:tailEnd/>
          </a:ln>
        </p:spPr>
      </p:pic>
      <p:sp>
        <p:nvSpPr>
          <p:cNvPr id="37" name="TextBox 36"/>
          <p:cNvSpPr txBox="1"/>
          <p:nvPr/>
        </p:nvSpPr>
        <p:spPr>
          <a:xfrm>
            <a:off x="0" y="1"/>
            <a:ext cx="9144000" cy="523220"/>
          </a:xfrm>
          <a:prstGeom prst="rect">
            <a:avLst/>
          </a:prstGeom>
          <a:ln>
            <a:solidFill>
              <a:srgbClr val="0000FF"/>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Boards made  Pillars around the Courtyard </a:t>
            </a:r>
            <a:endParaRPr lang="en-US"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8" name="Rectangle 37"/>
          <p:cNvSpPr/>
          <p:nvPr/>
        </p:nvSpPr>
        <p:spPr>
          <a:xfrm>
            <a:off x="8856742" y="0"/>
            <a:ext cx="287258" cy="338554"/>
          </a:xfrm>
          <a:prstGeom prst="rect">
            <a:avLst/>
          </a:prstGeom>
        </p:spPr>
        <p:txBody>
          <a:bodyPr wrap="none">
            <a:spAutoFit/>
          </a:bodyPr>
          <a:lstStyle/>
          <a:p>
            <a:pPr algn="ctr"/>
            <a:fld id="{877F9B8C-32C4-43F2-99B4-FFD195B4A4EB}" type="slidenum">
              <a:rPr lang="en-US" sz="1600" b="1" smtClean="0">
                <a:latin typeface="Times New Roman" pitchFamily="18" charset="0"/>
                <a:cs typeface="Times New Roman" pitchFamily="18" charset="0"/>
              </a:rPr>
              <a:pPr algn="ctr"/>
              <a:t>6</a:t>
            </a:fld>
            <a:endParaRPr lang="en-U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yui_3_5_1_5_1366001398861_684" descr="http://upload.wikimedia.org/wikipedia/commons/thumb/2/2a/Medulla_oblongata_and_foramen_magnum_animation_small.gif/150px-Medulla_oblongata_and_foramen_magnum_animation_small.gif"/>
          <p:cNvPicPr/>
          <p:nvPr/>
        </p:nvPicPr>
        <p:blipFill>
          <a:blip r:embed="rId2" cstate="print">
            <a:lum bright="10000"/>
          </a:blip>
          <a:srcRect/>
          <a:stretch>
            <a:fillRect/>
          </a:stretch>
        </p:blipFill>
        <p:spPr bwMode="auto">
          <a:xfrm>
            <a:off x="0" y="2971800"/>
            <a:ext cx="5638800" cy="3200400"/>
          </a:xfrm>
          <a:prstGeom prst="rect">
            <a:avLst/>
          </a:prstGeom>
          <a:ln w="28575">
            <a:solidFill>
              <a:srgbClr val="0000FF"/>
            </a:solidFill>
          </a:ln>
          <a:effectLst>
            <a:outerShdw blurRad="292100" dist="139700" dir="2700000" algn="tl" rotWithShape="0">
              <a:srgbClr val="333333">
                <a:alpha val="65000"/>
              </a:srgbClr>
            </a:outerShdw>
          </a:effectLst>
        </p:spPr>
      </p:pic>
      <p:sp>
        <p:nvSpPr>
          <p:cNvPr id="9" name="Rectangle 8"/>
          <p:cNvSpPr/>
          <p:nvPr/>
        </p:nvSpPr>
        <p:spPr>
          <a:xfrm>
            <a:off x="5638800" y="3048000"/>
            <a:ext cx="3505200" cy="3293209"/>
          </a:xfrm>
          <a:prstGeom prst="rect">
            <a:avLst/>
          </a:prstGeom>
          <a:solidFill>
            <a:srgbClr val="F8F8F8"/>
          </a:solidFill>
          <a:ln>
            <a:solidFill>
              <a:srgbClr val="F8F8F8"/>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endParaRPr lang="en-US" sz="2000" b="1" dirty="0" smtClean="0">
              <a:solidFill>
                <a:srgbClr val="C00000"/>
              </a:solidFill>
              <a:latin typeface="Times New Roman" pitchFamily="18" charset="0"/>
              <a:cs typeface="Times New Roman" pitchFamily="18" charset="0"/>
            </a:endParaRPr>
          </a:p>
          <a:p>
            <a:pPr algn="ctr"/>
            <a:r>
              <a:rPr lang="en-US" sz="2400" b="1" dirty="0" smtClean="0">
                <a:solidFill>
                  <a:srgbClr val="C00000"/>
                </a:solidFill>
                <a:latin typeface="Times New Roman" pitchFamily="18" charset="0"/>
                <a:cs typeface="Times New Roman" pitchFamily="18" charset="0"/>
              </a:rPr>
              <a:t>Philippians 1:20</a:t>
            </a:r>
            <a:endParaRPr lang="en-US" sz="2400" dirty="0" smtClean="0">
              <a:latin typeface="Times New Roman" pitchFamily="18" charset="0"/>
              <a:cs typeface="Times New Roman" pitchFamily="18" charset="0"/>
            </a:endParaRPr>
          </a:p>
          <a:p>
            <a:pPr algn="ctr"/>
            <a:endParaRPr lang="en-US" b="1" dirty="0" smtClean="0">
              <a:latin typeface="Times New Roman" pitchFamily="18" charset="0"/>
              <a:cs typeface="Times New Roman" pitchFamily="18" charset="0"/>
            </a:endParaRPr>
          </a:p>
          <a:p>
            <a:pPr algn="ctr"/>
            <a:r>
              <a:rPr lang="en-US" b="1" dirty="0" smtClean="0">
                <a:solidFill>
                  <a:srgbClr val="C00000"/>
                </a:solidFill>
                <a:latin typeface="Times New Roman" pitchFamily="18" charset="0"/>
                <a:cs typeface="Times New Roman" pitchFamily="18" charset="0"/>
              </a:rPr>
              <a:t>According to my earnest expectation and [my] hope, that in nothing I shall be ashamed, but [that] with all boldness, as always, [so] now also Christ shall be magnified in my body, whether [it be] by life, or by death</a:t>
            </a:r>
            <a:r>
              <a:rPr lang="en-US" sz="2000" b="1" dirty="0" smtClean="0">
                <a:solidFill>
                  <a:srgbClr val="C00000"/>
                </a:solidFill>
                <a:latin typeface="Times New Roman" pitchFamily="18" charset="0"/>
                <a:cs typeface="Times New Roman" pitchFamily="18" charset="0"/>
              </a:rPr>
              <a:t>.</a:t>
            </a:r>
            <a:endParaRPr lang="en-US" b="1" dirty="0" smtClean="0">
              <a:solidFill>
                <a:srgbClr val="C00000"/>
              </a:solidFill>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 </a:t>
            </a:r>
            <a:endParaRPr lang="en-US" b="1" dirty="0">
              <a:latin typeface="Times New Roman" pitchFamily="18" charset="0"/>
              <a:cs typeface="Times New Roman" pitchFamily="18" charset="0"/>
            </a:endParaRPr>
          </a:p>
        </p:txBody>
      </p:sp>
      <p:sp>
        <p:nvSpPr>
          <p:cNvPr id="10" name="Rectangle 9"/>
          <p:cNvSpPr/>
          <p:nvPr/>
        </p:nvSpPr>
        <p:spPr>
          <a:xfrm>
            <a:off x="0" y="0"/>
            <a:ext cx="9144000" cy="3046988"/>
          </a:xfrm>
          <a:prstGeom prst="rect">
            <a:avLst/>
          </a:prstGeom>
          <a:ln>
            <a:solidFill>
              <a:srgbClr val="0000FF"/>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Taken from the Book of Hebrew </a:t>
            </a:r>
          </a:p>
          <a:p>
            <a:pPr algn="ct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Chapter 3:1-7 </a:t>
            </a:r>
          </a:p>
          <a:p>
            <a:pPr algn="ct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Wherefore, holy brethren, partakers of the heavenly calling, consider the Apostle and High Priest of our profession, Christ Jesus;  Who was faithful to him that appointed him, as also Moses [was faithful] in all his house.  For this [man] was counted worthy of more glory than Moses, inasmuch as he who hath builded the house hath more honour than the house.  For every house is builded by some [man]; but he that built all things [is] God.  And Moses verily [was] faithful in all his house, as a servant, for a testimony of those things which were to be spoken after; </a:t>
            </a:r>
          </a:p>
          <a:p>
            <a:pPr algn="ctr"/>
            <a:r>
              <a:rPr lang="en-US" sz="16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But Christ as a son over his own house</a:t>
            </a:r>
            <a:r>
              <a:rPr lang="en-US" sz="16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whose house are we</a:t>
            </a:r>
            <a:r>
              <a:rPr lang="en-US" sz="16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if we hold fast the confidence and the rejoicing of the hope firm unto the end.   </a:t>
            </a:r>
          </a:p>
          <a:p>
            <a:pPr algn="ctr"/>
            <a:r>
              <a:rPr lang="en-US" sz="16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Wherefore (as the Holy Ghost saith, To day if ye will hear his voice, </a:t>
            </a:r>
            <a:endParaRPr lang="en-US" sz="16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Rectangle 11"/>
          <p:cNvSpPr/>
          <p:nvPr/>
        </p:nvSpPr>
        <p:spPr>
          <a:xfrm>
            <a:off x="8843918" y="0"/>
            <a:ext cx="300082" cy="369332"/>
          </a:xfrm>
          <a:prstGeom prst="rect">
            <a:avLst/>
          </a:prstGeom>
        </p:spPr>
        <p:txBody>
          <a:bodyPr wrap="none">
            <a:spAutoFit/>
          </a:bodyPr>
          <a:lstStyle/>
          <a:p>
            <a:pPr algn="ctr"/>
            <a:fld id="{877F9B8C-32C4-43F2-99B4-FFD195B4A4EB}" type="slidenum">
              <a:rPr lang="en-US" b="1" smtClean="0">
                <a:latin typeface="Times New Roman" pitchFamily="18" charset="0"/>
                <a:cs typeface="Times New Roman" pitchFamily="18" charset="0"/>
              </a:rPr>
              <a:pPr algn="ctr"/>
              <a:t>7</a:t>
            </a:fld>
            <a:endParaRPr lang="en-US" dirty="0"/>
          </a:p>
        </p:txBody>
      </p:sp>
      <p:sp>
        <p:nvSpPr>
          <p:cNvPr id="7" name="Rectangle 6"/>
          <p:cNvSpPr/>
          <p:nvPr/>
        </p:nvSpPr>
        <p:spPr>
          <a:xfrm>
            <a:off x="0" y="6150114"/>
            <a:ext cx="9144000" cy="707886"/>
          </a:xfrm>
          <a:prstGeom prst="rect">
            <a:avLst/>
          </a:prstGeom>
          <a:ln>
            <a:solidFill>
              <a:srgbClr val="0000FF"/>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n-US" sz="2000" b="1" u="sng" dirty="0" smtClean="0">
                <a:solidFill>
                  <a:srgbClr val="FFFF00"/>
                </a:solidFill>
                <a:latin typeface="Times New Roman" pitchFamily="18" charset="0"/>
                <a:cs typeface="Times New Roman" pitchFamily="18" charset="0"/>
              </a:rPr>
              <a:t>The Lamb slain from  the foundation of the world </a:t>
            </a: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can be seen down the </a:t>
            </a:r>
            <a:r>
              <a:rPr lang="en-US" sz="2000" b="1" u="sng" dirty="0" smtClean="0">
                <a:solidFill>
                  <a:srgbClr val="FFFF00"/>
                </a:solidFill>
                <a:latin typeface="Times New Roman" pitchFamily="18" charset="0"/>
                <a:cs typeface="Times New Roman" pitchFamily="18" charset="0"/>
              </a:rPr>
              <a:t>Magnum</a:t>
            </a:r>
            <a:r>
              <a:rPr lang="en-US" sz="2000" b="1" u="sng" dirty="0" smtClean="0">
                <a:solidFill>
                  <a:srgbClr val="C00000"/>
                </a:solidFill>
                <a:latin typeface="Times New Roman" pitchFamily="18" charset="0"/>
                <a:cs typeface="Times New Roman" pitchFamily="18" charset="0"/>
              </a:rPr>
              <a:t> </a:t>
            </a:r>
            <a:r>
              <a:rPr lang="en-US" sz="2000" b="1" u="sng" dirty="0" smtClean="0">
                <a:solidFill>
                  <a:srgbClr val="FFFF00"/>
                </a:solidFill>
                <a:latin typeface="Times New Roman" pitchFamily="18" charset="0"/>
                <a:cs typeface="Times New Roman" pitchFamily="18" charset="0"/>
              </a:rPr>
              <a:t>Foramen </a:t>
            </a: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lifted up on </a:t>
            </a:r>
            <a:r>
              <a:rPr lang="en-US" sz="2000" b="1" u="sng" dirty="0" smtClean="0">
                <a:solidFill>
                  <a:srgbClr val="FFFF00"/>
                </a:solidFill>
                <a:latin typeface="Times New Roman" pitchFamily="18" charset="0"/>
                <a:cs typeface="Times New Roman" pitchFamily="18" charset="0"/>
              </a:rPr>
              <a:t>the  Sternum </a:t>
            </a: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on the vertebra.  </a:t>
            </a:r>
            <a:endParaRPr lang="en-US"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0"/>
            <a:ext cx="762000" cy="365125"/>
          </a:xfrm>
        </p:spPr>
        <p:txBody>
          <a:bodyPr/>
          <a:lstStyle/>
          <a:p>
            <a:fld id="{877F9B8C-32C4-43F2-99B4-FFD195B4A4EB}" type="slidenum">
              <a:rPr lang="en-US" smtClean="0"/>
              <a:pPr/>
              <a:t>8</a:t>
            </a:fld>
            <a:endParaRPr lang="en-US" dirty="0"/>
          </a:p>
        </p:txBody>
      </p:sp>
      <p:sp>
        <p:nvSpPr>
          <p:cNvPr id="3" name="Rectangle 2"/>
          <p:cNvSpPr/>
          <p:nvPr/>
        </p:nvSpPr>
        <p:spPr>
          <a:xfrm>
            <a:off x="0" y="1"/>
            <a:ext cx="9144000" cy="341632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b="1" dirty="0" smtClean="0">
                <a:solidFill>
                  <a:srgbClr val="C00000"/>
                </a:solidFill>
                <a:latin typeface="Times New Roman" pitchFamily="18" charset="0"/>
                <a:cs typeface="Times New Roman" pitchFamily="18" charset="0"/>
              </a:rPr>
              <a:t>The Circle of Will-is (Christ gave us a Power of Will to choose)</a:t>
            </a:r>
          </a:p>
          <a:p>
            <a:pPr algn="ctr"/>
            <a:r>
              <a:rPr lang="en-US" dirty="0" smtClean="0">
                <a:solidFill>
                  <a:srgbClr val="C00000"/>
                </a:solidFill>
              </a:rPr>
              <a:t>     </a:t>
            </a:r>
            <a:r>
              <a:rPr lang="en-US" b="1" dirty="0" smtClean="0">
                <a:solidFill>
                  <a:srgbClr val="C00000"/>
                </a:solidFill>
                <a:latin typeface="Times New Roman" pitchFamily="18" charset="0"/>
                <a:cs typeface="Times New Roman" pitchFamily="18" charset="0"/>
              </a:rPr>
              <a:t>The Cross Planted Between Earth and Heaven.--</a:t>
            </a:r>
            <a:r>
              <a:rPr lang="en-US" dirty="0" smtClean="0">
                <a:solidFill>
                  <a:srgbClr val="C00000"/>
                </a:solidFill>
                <a:latin typeface="Times New Roman" pitchFamily="18" charset="0"/>
                <a:cs typeface="Times New Roman" pitchFamily="18" charset="0"/>
              </a:rPr>
              <a:t>When Christ came to this world, He found that Satan had everything as he wanted it. The adversary of God and man thought that he was indeed the prince of the earth, but Jesus laid hold of the world to take it out of the power of Satan. He came to redeem it from the curse of sin and the penalty of transgression, that the transgressor might be forgiven. He planted the cross between earth and heaven, and between divinity and humanity; and as the Father beheld the cross, He was satisfied. He said, "It is enough, the offering is complete." God and man may be reconciled. Those who have lived in rebellion against God, may become reconciled, if as they see the cross, they become repentant, and accept the great propitiation that Christ has made for their sins. In the cross they see that "mercy and truth have met together; righteousness and peace have kissed each other”</a:t>
            </a:r>
          </a:p>
          <a:p>
            <a:pPr algn="ctr"/>
            <a:r>
              <a:rPr lang="en-US" b="1" dirty="0" smtClean="0">
                <a:solidFill>
                  <a:srgbClr val="C00000"/>
                </a:solidFill>
                <a:latin typeface="Times New Roman" pitchFamily="18" charset="0"/>
                <a:cs typeface="Times New Roman" pitchFamily="18" charset="0"/>
              </a:rPr>
              <a:t>{5Bible Commentary  1137.9} (ST The Signs of the Times Sept. 30, 1889).  </a:t>
            </a:r>
            <a:endParaRPr lang="en-US" b="1" dirty="0">
              <a:solidFill>
                <a:srgbClr val="C00000"/>
              </a:solidFill>
              <a:latin typeface="Times New Roman" pitchFamily="18" charset="0"/>
              <a:cs typeface="Times New Roman" pitchFamily="18" charset="0"/>
            </a:endParaRPr>
          </a:p>
        </p:txBody>
      </p:sp>
      <p:sp>
        <p:nvSpPr>
          <p:cNvPr id="8" name="Slide Number Placeholder 21"/>
          <p:cNvSpPr txBox="1">
            <a:spLocks/>
          </p:cNvSpPr>
          <p:nvPr/>
        </p:nvSpPr>
        <p:spPr>
          <a:xfrm>
            <a:off x="8686800" y="0"/>
            <a:ext cx="228600" cy="304800"/>
          </a:xfrm>
          <a:prstGeom prst="rect">
            <a:avLst/>
          </a:prstGeom>
        </p:spPr>
        <p:txBody>
          <a:bodyPr vert="horz" lIns="0" rIns="0"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877F9B8C-32C4-43F2-99B4-FFD195B4A4EB}" type="slidenum">
              <a:rPr kumimoji="0" lang="en-US" sz="1600" b="1" i="0" u="none" strike="noStrike" kern="1200" cap="none" spc="0" normalizeH="0" baseline="0" noProof="0" smtClean="0">
                <a:ln>
                  <a:noFill/>
                </a:ln>
                <a:solidFill>
                  <a:schemeClr val="bg1"/>
                </a:solidFill>
                <a:effectLst/>
                <a:uLnTx/>
                <a:uFillTx/>
                <a:latin typeface="Times New Roman" pitchFamily="18" charset="0"/>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600"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pic>
        <p:nvPicPr>
          <p:cNvPr id="9" name="Picture 2"/>
          <p:cNvPicPr>
            <a:picLocks noChangeAspect="1" noChangeArrowheads="1"/>
          </p:cNvPicPr>
          <p:nvPr/>
        </p:nvPicPr>
        <p:blipFill>
          <a:blip r:embed="rId2" cstate="print"/>
          <a:srcRect l="3340" t="54396" r="55244" b="4054"/>
          <a:stretch>
            <a:fillRect/>
          </a:stretch>
        </p:blipFill>
        <p:spPr bwMode="auto">
          <a:xfrm>
            <a:off x="0" y="3429000"/>
            <a:ext cx="3581400" cy="3429000"/>
          </a:xfrm>
          <a:prstGeom prst="rect">
            <a:avLst/>
          </a:prstGeom>
          <a:noFill/>
          <a:ln w="28575">
            <a:solidFill>
              <a:srgbClr val="C00000"/>
            </a:solidFill>
            <a:miter lim="800000"/>
            <a:headEnd/>
            <a:tailEnd/>
          </a:ln>
        </p:spPr>
      </p:pic>
      <p:pic>
        <p:nvPicPr>
          <p:cNvPr id="10" name="Picture 2"/>
          <p:cNvPicPr>
            <a:picLocks noChangeAspect="1" noChangeArrowheads="1"/>
          </p:cNvPicPr>
          <p:nvPr/>
        </p:nvPicPr>
        <p:blipFill>
          <a:blip r:embed="rId2" cstate="print"/>
          <a:srcRect l="57377" t="54396" r="4460" b="4578"/>
          <a:stretch>
            <a:fillRect/>
          </a:stretch>
        </p:blipFill>
        <p:spPr bwMode="auto">
          <a:xfrm>
            <a:off x="5257800" y="3429000"/>
            <a:ext cx="3886200" cy="3429000"/>
          </a:xfrm>
          <a:prstGeom prst="rect">
            <a:avLst/>
          </a:prstGeom>
          <a:noFill/>
          <a:ln w="28575">
            <a:solidFill>
              <a:srgbClr val="C00000"/>
            </a:solidFill>
            <a:miter lim="800000"/>
            <a:headEnd/>
            <a:tailEnd/>
          </a:ln>
        </p:spPr>
      </p:pic>
      <p:cxnSp>
        <p:nvCxnSpPr>
          <p:cNvPr id="12" name="Straight Arrow Connector 11"/>
          <p:cNvCxnSpPr/>
          <p:nvPr/>
        </p:nvCxnSpPr>
        <p:spPr>
          <a:xfrm>
            <a:off x="6553200" y="3657600"/>
            <a:ext cx="381000" cy="304800"/>
          </a:xfrm>
          <a:prstGeom prst="straightConnector1">
            <a:avLst/>
          </a:prstGeom>
          <a:ln w="28575">
            <a:solidFill>
              <a:srgbClr val="C00000"/>
            </a:solidFill>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381000" y="4114800"/>
            <a:ext cx="609600" cy="381000"/>
          </a:xfrm>
          <a:prstGeom prst="straightConnector1">
            <a:avLst/>
          </a:prstGeom>
          <a:ln w="28575">
            <a:solidFill>
              <a:srgbClr val="C00000"/>
            </a:solidFill>
            <a:tailEnd type="arrow"/>
          </a:ln>
        </p:spPr>
        <p:style>
          <a:lnRef idx="1">
            <a:schemeClr val="dk1"/>
          </a:lnRef>
          <a:fillRef idx="0">
            <a:schemeClr val="dk1"/>
          </a:fillRef>
          <a:effectRef idx="0">
            <a:schemeClr val="dk1"/>
          </a:effectRef>
          <a:fontRef idx="minor">
            <a:schemeClr val="tx1"/>
          </a:fontRef>
        </p:style>
      </p:cxnSp>
      <p:pic>
        <p:nvPicPr>
          <p:cNvPr id="24578" name="Picture 2" descr="Circle of Willis - stock vector"/>
          <p:cNvPicPr>
            <a:picLocks noChangeAspect="1" noChangeArrowheads="1"/>
          </p:cNvPicPr>
          <p:nvPr/>
        </p:nvPicPr>
        <p:blipFill>
          <a:blip r:embed="rId3" cstate="print"/>
          <a:srcRect b="4167"/>
          <a:stretch>
            <a:fillRect/>
          </a:stretch>
        </p:blipFill>
        <p:spPr bwMode="auto">
          <a:xfrm>
            <a:off x="3429000" y="3429000"/>
            <a:ext cx="1828800" cy="1981200"/>
          </a:xfrm>
          <a:prstGeom prst="rect">
            <a:avLst/>
          </a:prstGeom>
          <a:noFill/>
          <a:ln w="28575">
            <a:solidFill>
              <a:srgbClr val="C00000"/>
            </a:solidFill>
          </a:ln>
        </p:spPr>
      </p:pic>
      <p:pic>
        <p:nvPicPr>
          <p:cNvPr id="24580" name="Picture 4" descr="... form the cerebral arterial circle (circle ofWillis). (a. = artery"/>
          <p:cNvPicPr>
            <a:picLocks noChangeAspect="1" noChangeArrowheads="1"/>
          </p:cNvPicPr>
          <p:nvPr/>
        </p:nvPicPr>
        <p:blipFill>
          <a:blip r:embed="rId4" cstate="print"/>
          <a:srcRect l="31352" t="66139" r="24865" b="3564"/>
          <a:stretch>
            <a:fillRect/>
          </a:stretch>
        </p:blipFill>
        <p:spPr bwMode="auto">
          <a:xfrm>
            <a:off x="3429000" y="5410200"/>
            <a:ext cx="1828800" cy="1447800"/>
          </a:xfrm>
          <a:prstGeom prst="rect">
            <a:avLst/>
          </a:prstGeom>
          <a:noFill/>
          <a:ln w="28575">
            <a:solidFill>
              <a:srgbClr val="C00000"/>
            </a:solidFill>
          </a:ln>
        </p:spPr>
      </p:pic>
      <p:sp>
        <p:nvSpPr>
          <p:cNvPr id="27" name="TextBox 26"/>
          <p:cNvSpPr txBox="1"/>
          <p:nvPr/>
        </p:nvSpPr>
        <p:spPr>
          <a:xfrm>
            <a:off x="7696200" y="4876800"/>
            <a:ext cx="990600" cy="738664"/>
          </a:xfrm>
          <a:prstGeom prst="rect">
            <a:avLst/>
          </a:prstGeom>
          <a:noFill/>
          <a:ln w="28575">
            <a:solidFill>
              <a:schemeClr val="tx1"/>
            </a:solidFill>
          </a:ln>
        </p:spPr>
        <p:txBody>
          <a:bodyPr wrap="square" rtlCol="0">
            <a:spAutoFit/>
          </a:bodyPr>
          <a:lstStyle/>
          <a:p>
            <a:pPr algn="ctr"/>
            <a:r>
              <a:rPr lang="en-US" sz="1400" b="1" dirty="0" smtClean="0">
                <a:latin typeface="Times New Roman" pitchFamily="18" charset="0"/>
                <a:cs typeface="Times New Roman" pitchFamily="18" charset="0"/>
              </a:rPr>
              <a:t>Of  His</a:t>
            </a:r>
            <a:r>
              <a:rPr lang="en-US" sz="1400" b="1" dirty="0" smtClean="0">
                <a:solidFill>
                  <a:srgbClr val="FF0000"/>
                </a:solidFill>
                <a:latin typeface="Times New Roman" pitchFamily="18" charset="0"/>
                <a:cs typeface="Times New Roman" pitchFamily="18" charset="0"/>
              </a:rPr>
              <a:t>  </a:t>
            </a:r>
            <a:r>
              <a:rPr lang="en-US" sz="1400" b="1" dirty="0" smtClean="0">
                <a:effectLst>
                  <a:outerShdw blurRad="38100" dist="38100" dir="2700000" algn="tl">
                    <a:srgbClr val="000000">
                      <a:alpha val="43137"/>
                    </a:srgbClr>
                  </a:outerShdw>
                </a:effectLst>
                <a:latin typeface="Times New Roman" pitchFamily="18" charset="0"/>
                <a:cs typeface="Times New Roman" pitchFamily="18" charset="0"/>
              </a:rPr>
              <a:t>Pleading Blood</a:t>
            </a:r>
            <a:endParaRPr lang="en-US" sz="1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8" name="Rectangle 17"/>
          <p:cNvSpPr/>
          <p:nvPr/>
        </p:nvSpPr>
        <p:spPr>
          <a:xfrm>
            <a:off x="5638800" y="4876800"/>
            <a:ext cx="1066800" cy="738664"/>
          </a:xfrm>
          <a:prstGeom prst="rect">
            <a:avLst/>
          </a:prstGeom>
          <a:ln w="28575">
            <a:solidFill>
              <a:schemeClr val="tx1"/>
            </a:solidFill>
          </a:ln>
        </p:spPr>
        <p:txBody>
          <a:bodyPr wrap="square">
            <a:spAutoFit/>
          </a:bodyPr>
          <a:lstStyle/>
          <a:p>
            <a:pPr algn="ctr"/>
            <a:r>
              <a:rPr lang="en-US" sz="1400" b="1" dirty="0" smtClean="0">
                <a:effectLst>
                  <a:outerShdw blurRad="38100" dist="38100" dir="2700000" algn="tl">
                    <a:srgbClr val="000000">
                      <a:alpha val="43137"/>
                    </a:srgbClr>
                  </a:outerShdw>
                </a:effectLst>
                <a:latin typeface="Times New Roman" pitchFamily="18" charset="0"/>
                <a:cs typeface="Times New Roman" pitchFamily="18" charset="0"/>
              </a:rPr>
              <a:t>The Heart </a:t>
            </a:r>
          </a:p>
          <a:p>
            <a:pPr algn="ctr"/>
            <a:r>
              <a:rPr lang="en-US" sz="1400" b="1" dirty="0" smtClean="0">
                <a:effectLst>
                  <a:outerShdw blurRad="38100" dist="38100" dir="2700000" algn="tl">
                    <a:srgbClr val="000000">
                      <a:alpha val="43137"/>
                    </a:srgbClr>
                  </a:outerShdw>
                </a:effectLst>
                <a:latin typeface="Times New Roman" pitchFamily="18" charset="0"/>
                <a:cs typeface="Times New Roman" pitchFamily="18" charset="0"/>
              </a:rPr>
              <a:t>of Christ is</a:t>
            </a:r>
          </a:p>
          <a:p>
            <a:pPr algn="ctr"/>
            <a:r>
              <a:rPr lang="en-US" sz="1400" b="1" dirty="0" smtClean="0">
                <a:effectLst>
                  <a:outerShdw blurRad="38100" dist="38100" dir="2700000" algn="tl">
                    <a:srgbClr val="000000">
                      <a:alpha val="43137"/>
                    </a:srgbClr>
                  </a:outerShdw>
                </a:effectLst>
                <a:latin typeface="Times New Roman" pitchFamily="18" charset="0"/>
                <a:cs typeface="Times New Roman" pitchFamily="18" charset="0"/>
              </a:rPr>
              <a:t> the place  </a:t>
            </a:r>
            <a:endParaRPr lang="en-US" sz="1400" dirty="0"/>
          </a:p>
        </p:txBody>
      </p:sp>
      <p:pic>
        <p:nvPicPr>
          <p:cNvPr id="20" name="Picture 2" descr="Jesus Cleansing the Heavenly Sanctuary"/>
          <p:cNvPicPr>
            <a:picLocks noChangeAspect="1" noChangeArrowheads="1"/>
          </p:cNvPicPr>
          <p:nvPr/>
        </p:nvPicPr>
        <p:blipFill>
          <a:blip r:embed="rId5" cstate="print"/>
          <a:srcRect l="16667" r="13889"/>
          <a:stretch>
            <a:fillRect/>
          </a:stretch>
        </p:blipFill>
        <p:spPr bwMode="auto">
          <a:xfrm>
            <a:off x="6705600" y="4876800"/>
            <a:ext cx="990600" cy="762000"/>
          </a:xfrm>
          <a:prstGeom prst="rect">
            <a:avLst/>
          </a:prstGeom>
          <a:noFill/>
          <a:ln>
            <a:solidFill>
              <a:srgbClr val="C00000"/>
            </a:solidFill>
          </a:ln>
        </p:spPr>
      </p:pic>
      <p:cxnSp>
        <p:nvCxnSpPr>
          <p:cNvPr id="30" name="Straight Arrow Connector 29"/>
          <p:cNvCxnSpPr/>
          <p:nvPr/>
        </p:nvCxnSpPr>
        <p:spPr>
          <a:xfrm rot="5400000" flipH="1" flipV="1">
            <a:off x="6435298" y="5832904"/>
            <a:ext cx="921605" cy="685799"/>
          </a:xfrm>
          <a:prstGeom prst="straightConnector1">
            <a:avLst/>
          </a:prstGeom>
          <a:ln w="28575">
            <a:solidFill>
              <a:srgbClr val="C00000"/>
            </a:solidFill>
            <a:tailEnd type="arrow"/>
          </a:ln>
        </p:spPr>
        <p:style>
          <a:lnRef idx="1">
            <a:schemeClr val="dk1"/>
          </a:lnRef>
          <a:fillRef idx="0">
            <a:schemeClr val="dk1"/>
          </a:fillRef>
          <a:effectRef idx="0">
            <a:schemeClr val="dk1"/>
          </a:effectRef>
          <a:fontRef idx="minor">
            <a:schemeClr val="tx1"/>
          </a:fontRef>
        </p:style>
      </p:cxnSp>
      <p:cxnSp>
        <p:nvCxnSpPr>
          <p:cNvPr id="34" name="Elbow Connector 33"/>
          <p:cNvCxnSpPr/>
          <p:nvPr/>
        </p:nvCxnSpPr>
        <p:spPr>
          <a:xfrm rot="16200000" flipH="1">
            <a:off x="5905500" y="4686300"/>
            <a:ext cx="381000" cy="152400"/>
          </a:xfrm>
          <a:prstGeom prst="bentConnector3">
            <a:avLst>
              <a:gd name="adj1" fmla="val 24545"/>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21" name="Rectangle 20"/>
          <p:cNvSpPr/>
          <p:nvPr/>
        </p:nvSpPr>
        <p:spPr>
          <a:xfrm>
            <a:off x="0" y="3429000"/>
            <a:ext cx="1981200" cy="738664"/>
          </a:xfrm>
          <a:prstGeom prst="rect">
            <a:avLst/>
          </a:prstGeom>
          <a:noFill/>
          <a:ln>
            <a:noFill/>
          </a:ln>
        </p:spPr>
        <p:txBody>
          <a:bodyPr wrap="square">
            <a:spAutoFit/>
          </a:bodyPr>
          <a:lstStyle/>
          <a:p>
            <a:r>
              <a:rPr lang="en-US" sz="1400" b="1" dirty="0" smtClean="0">
                <a:solidFill>
                  <a:srgbClr val="C00000"/>
                </a:solidFill>
                <a:latin typeface="Times New Roman" pitchFamily="18" charset="0"/>
                <a:cs typeface="Times New Roman" pitchFamily="18" charset="0"/>
              </a:rPr>
              <a:t>The lamb slain from </a:t>
            </a:r>
          </a:p>
          <a:p>
            <a:r>
              <a:rPr lang="en-US" sz="1400" b="1" dirty="0" smtClean="0">
                <a:solidFill>
                  <a:srgbClr val="C00000"/>
                </a:solidFill>
                <a:latin typeface="Times New Roman" pitchFamily="18" charset="0"/>
                <a:cs typeface="Times New Roman" pitchFamily="18" charset="0"/>
              </a:rPr>
              <a:t>the foundation</a:t>
            </a:r>
          </a:p>
          <a:p>
            <a:r>
              <a:rPr lang="en-US" sz="1400" b="1" dirty="0" smtClean="0">
                <a:solidFill>
                  <a:srgbClr val="C00000"/>
                </a:solidFill>
                <a:latin typeface="Times New Roman" pitchFamily="18" charset="0"/>
                <a:cs typeface="Times New Roman" pitchFamily="18" charset="0"/>
              </a:rPr>
              <a:t>of the world</a:t>
            </a:r>
            <a:endParaRPr lang="en-US" sz="1400" b="1" dirty="0"/>
          </a:p>
        </p:txBody>
      </p:sp>
      <p:sp>
        <p:nvSpPr>
          <p:cNvPr id="22" name="TextBox 21"/>
          <p:cNvSpPr txBox="1"/>
          <p:nvPr/>
        </p:nvSpPr>
        <p:spPr>
          <a:xfrm>
            <a:off x="5334000" y="3505200"/>
            <a:ext cx="1371600" cy="1169551"/>
          </a:xfrm>
          <a:prstGeom prst="rect">
            <a:avLst/>
          </a:prstGeom>
          <a:noFill/>
          <a:ln>
            <a:noFill/>
          </a:ln>
        </p:spPr>
        <p:txBody>
          <a:bodyPr wrap="square" rtlCol="0">
            <a:spAutoFit/>
          </a:bodyPr>
          <a:lstStyle/>
          <a:p>
            <a:r>
              <a:rPr lang="en-US" sz="1400" b="1" dirty="0" smtClean="0">
                <a:solidFill>
                  <a:srgbClr val="C00000"/>
                </a:solidFill>
                <a:latin typeface="Times New Roman" pitchFamily="18" charset="0"/>
                <a:cs typeface="Times New Roman" pitchFamily="18" charset="0"/>
              </a:rPr>
              <a:t>He is the Alpha</a:t>
            </a:r>
          </a:p>
          <a:p>
            <a:r>
              <a:rPr lang="en-US" sz="1400" b="1" dirty="0" smtClean="0">
                <a:solidFill>
                  <a:srgbClr val="C00000"/>
                </a:solidFill>
                <a:latin typeface="Times New Roman" pitchFamily="18" charset="0"/>
                <a:cs typeface="Times New Roman" pitchFamily="18" charset="0"/>
              </a:rPr>
              <a:t> And Omega</a:t>
            </a:r>
          </a:p>
          <a:p>
            <a:r>
              <a:rPr lang="en-US" sz="1400" b="1" dirty="0" smtClean="0">
                <a:solidFill>
                  <a:srgbClr val="C00000"/>
                </a:solidFill>
                <a:latin typeface="Times New Roman" pitchFamily="18" charset="0"/>
                <a:cs typeface="Times New Roman" pitchFamily="18" charset="0"/>
              </a:rPr>
              <a:t>The Beginning </a:t>
            </a:r>
          </a:p>
          <a:p>
            <a:r>
              <a:rPr lang="en-US" sz="1400" b="1" dirty="0" smtClean="0">
                <a:solidFill>
                  <a:srgbClr val="C00000"/>
                </a:solidFill>
                <a:latin typeface="Times New Roman" pitchFamily="18" charset="0"/>
                <a:cs typeface="Times New Roman" pitchFamily="18" charset="0"/>
              </a:rPr>
              <a:t>     and  </a:t>
            </a:r>
          </a:p>
          <a:p>
            <a:r>
              <a:rPr lang="en-US" sz="1400" b="1" dirty="0" smtClean="0">
                <a:solidFill>
                  <a:srgbClr val="C00000"/>
                </a:solidFill>
                <a:latin typeface="Times New Roman" pitchFamily="18" charset="0"/>
                <a:cs typeface="Times New Roman" pitchFamily="18" charset="0"/>
              </a:rPr>
              <a:t>The End </a:t>
            </a:r>
            <a:endParaRPr lang="en-US" sz="1400" b="1" dirty="0">
              <a:solidFill>
                <a:srgbClr val="C00000"/>
              </a:solidFill>
              <a:latin typeface="Times New Roman" pitchFamily="18" charset="0"/>
              <a:cs typeface="Times New Roman" pitchFamily="18" charset="0"/>
            </a:endParaRPr>
          </a:p>
        </p:txBody>
      </p:sp>
      <p:sp>
        <p:nvSpPr>
          <p:cNvPr id="23" name="TextBox 22"/>
          <p:cNvSpPr txBox="1"/>
          <p:nvPr/>
        </p:nvSpPr>
        <p:spPr>
          <a:xfrm>
            <a:off x="5334000" y="6027003"/>
            <a:ext cx="1316835" cy="830997"/>
          </a:xfrm>
          <a:prstGeom prst="rect">
            <a:avLst/>
          </a:prstGeom>
          <a:noFill/>
          <a:ln>
            <a:solidFill>
              <a:srgbClr val="C00000"/>
            </a:solidFill>
          </a:ln>
        </p:spPr>
        <p:txBody>
          <a:bodyPr wrap="none" rtlCol="0">
            <a:spAutoFit/>
          </a:bodyPr>
          <a:lstStyle/>
          <a:p>
            <a:pPr algn="ctr"/>
            <a:r>
              <a:rPr lang="en-US" sz="1200" b="1" dirty="0" smtClean="0">
                <a:solidFill>
                  <a:srgbClr val="C00000"/>
                </a:solidFill>
                <a:latin typeface="Times New Roman" pitchFamily="18" charset="0"/>
                <a:cs typeface="Times New Roman" pitchFamily="18" charset="0"/>
              </a:rPr>
              <a:t>Pituitary Gland</a:t>
            </a:r>
          </a:p>
          <a:p>
            <a:pPr algn="ctr"/>
            <a:r>
              <a:rPr lang="en-US" sz="1200" b="1" dirty="0" smtClean="0">
                <a:solidFill>
                  <a:srgbClr val="C00000"/>
                </a:solidFill>
                <a:latin typeface="Times New Roman" pitchFamily="18" charset="0"/>
                <a:cs typeface="Times New Roman" pitchFamily="18" charset="0"/>
              </a:rPr>
              <a:t>Symbol of Christ</a:t>
            </a:r>
          </a:p>
          <a:p>
            <a:pPr algn="ctr"/>
            <a:r>
              <a:rPr lang="en-US" sz="1200" b="1" dirty="0" smtClean="0">
                <a:solidFill>
                  <a:srgbClr val="C00000"/>
                </a:solidFill>
                <a:latin typeface="Times New Roman" pitchFamily="18" charset="0"/>
                <a:cs typeface="Times New Roman" pitchFamily="18" charset="0"/>
              </a:rPr>
              <a:t>Mediating before</a:t>
            </a:r>
          </a:p>
          <a:p>
            <a:pPr algn="ctr"/>
            <a:r>
              <a:rPr lang="en-US" sz="1200" b="1" dirty="0" smtClean="0">
                <a:solidFill>
                  <a:srgbClr val="C00000"/>
                </a:solidFill>
                <a:latin typeface="Times New Roman" pitchFamily="18" charset="0"/>
                <a:cs typeface="Times New Roman" pitchFamily="18" charset="0"/>
              </a:rPr>
              <a:t>The Mercy Seat</a:t>
            </a:r>
            <a:endParaRPr lang="en-US" sz="1200" b="1" dirty="0">
              <a:solidFill>
                <a:srgbClr val="C0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descr="http://www.thetippingpointsblog.com/wp-content/uploads/2010/03/Jesus_cross.jpg"/>
          <p:cNvPicPr>
            <a:picLocks noChangeAspect="1" noChangeArrowheads="1"/>
          </p:cNvPicPr>
          <p:nvPr/>
        </p:nvPicPr>
        <p:blipFill>
          <a:blip r:embed="rId2" cstate="print"/>
          <a:srcRect/>
          <a:stretch>
            <a:fillRect/>
          </a:stretch>
        </p:blipFill>
        <p:spPr bwMode="auto">
          <a:xfrm>
            <a:off x="4648200" y="1828800"/>
            <a:ext cx="4495800" cy="5029200"/>
          </a:xfrm>
          <a:prstGeom prst="rect">
            <a:avLst/>
          </a:prstGeom>
          <a:noFill/>
          <a:ln w="12700">
            <a:solidFill>
              <a:schemeClr val="bg1"/>
            </a:solidFill>
          </a:ln>
        </p:spPr>
      </p:pic>
      <p:sp>
        <p:nvSpPr>
          <p:cNvPr id="8" name="Rectangle 7"/>
          <p:cNvSpPr/>
          <p:nvPr/>
        </p:nvSpPr>
        <p:spPr>
          <a:xfrm>
            <a:off x="0" y="0"/>
            <a:ext cx="9144000" cy="1828800"/>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b="1" dirty="0" smtClean="0">
                <a:solidFill>
                  <a:srgbClr val="C00000"/>
                </a:solidFill>
                <a:latin typeface="Times New Roman" pitchFamily="18" charset="0"/>
                <a:cs typeface="Times New Roman" pitchFamily="18" charset="0"/>
              </a:rPr>
              <a:t>I am Alpha and Omega, the beginning and the ending, saith the Lord, which is, and which was, and which is to come, the Almighty. </a:t>
            </a:r>
            <a:r>
              <a:rPr lang="en-US" sz="2000" b="1" dirty="0" smtClean="0">
                <a:solidFill>
                  <a:schemeClr val="bg1"/>
                </a:solidFill>
                <a:latin typeface="Times New Roman" pitchFamily="18" charset="0"/>
                <a:cs typeface="Times New Roman" pitchFamily="18" charset="0"/>
              </a:rPr>
              <a:t>(Revelation 1:8)</a:t>
            </a:r>
          </a:p>
          <a:p>
            <a:pPr algn="ctr"/>
            <a:r>
              <a:rPr lang="en-US" sz="2000" dirty="0" smtClean="0">
                <a:solidFill>
                  <a:srgbClr val="C00000"/>
                </a:solidFill>
                <a:latin typeface="Times New Roman" pitchFamily="18" charset="0"/>
                <a:cs typeface="Times New Roman" pitchFamily="18" charset="0"/>
              </a:rPr>
              <a:t>And all that dwell upon the earth shall worship him, whose names are not written in the book of life of the </a:t>
            </a:r>
            <a:r>
              <a:rPr lang="en-US" sz="2000" b="1" dirty="0" smtClean="0">
                <a:solidFill>
                  <a:srgbClr val="C00000"/>
                </a:solidFill>
                <a:latin typeface="Times New Roman" pitchFamily="18" charset="0"/>
                <a:cs typeface="Times New Roman" pitchFamily="18" charset="0"/>
              </a:rPr>
              <a:t>Lamb slain from the foundation of the world</a:t>
            </a:r>
            <a:r>
              <a:rPr lang="en-US" sz="2000" dirty="0" smtClean="0">
                <a:solidFill>
                  <a:srgbClr val="C00000"/>
                </a:solidFill>
                <a:latin typeface="Times New Roman" pitchFamily="18" charset="0"/>
                <a:cs typeface="Times New Roman" pitchFamily="18" charset="0"/>
              </a:rPr>
              <a:t>. </a:t>
            </a:r>
            <a:r>
              <a:rPr lang="en-US" b="1" dirty="0" smtClean="0">
                <a:solidFill>
                  <a:schemeClr val="bg1"/>
                </a:solidFill>
                <a:latin typeface="Times New Roman" pitchFamily="18" charset="0"/>
                <a:cs typeface="Times New Roman" pitchFamily="18" charset="0"/>
              </a:rPr>
              <a:t>(Revelation  13:8) </a:t>
            </a:r>
            <a:endParaRPr lang="en-US" b="1" dirty="0">
              <a:solidFill>
                <a:schemeClr val="bg1"/>
              </a:solidFill>
              <a:latin typeface="Times New Roman" pitchFamily="18" charset="0"/>
              <a:cs typeface="Times New Roman" pitchFamily="18" charset="0"/>
            </a:endParaRPr>
          </a:p>
        </p:txBody>
      </p:sp>
      <p:sp>
        <p:nvSpPr>
          <p:cNvPr id="11" name="Rectangle 10"/>
          <p:cNvSpPr/>
          <p:nvPr/>
        </p:nvSpPr>
        <p:spPr>
          <a:xfrm>
            <a:off x="0" y="1143000"/>
            <a:ext cx="4572000" cy="369332"/>
          </a:xfrm>
          <a:prstGeom prst="rect">
            <a:avLst/>
          </a:prstGeom>
        </p:spPr>
        <p:txBody>
          <a:bodyPr>
            <a:spAutoFit/>
          </a:bodyPr>
          <a:lstStyle/>
          <a:p>
            <a:r>
              <a:rPr lang="en-US" dirty="0" smtClean="0"/>
              <a:t> </a:t>
            </a:r>
            <a:endParaRPr lang="en-US" dirty="0"/>
          </a:p>
        </p:txBody>
      </p:sp>
      <p:pic>
        <p:nvPicPr>
          <p:cNvPr id="13" name="Picture 2" descr="http://ts2.mm.bing.net/th?id=H.4740257707657073&amp;pid=15.1"/>
          <p:cNvPicPr>
            <a:picLocks noChangeAspect="1" noChangeArrowheads="1"/>
          </p:cNvPicPr>
          <p:nvPr/>
        </p:nvPicPr>
        <p:blipFill>
          <a:blip r:embed="rId3" cstate="print">
            <a:lum bright="10000"/>
          </a:blip>
          <a:srcRect/>
          <a:stretch>
            <a:fillRect/>
          </a:stretch>
        </p:blipFill>
        <p:spPr bwMode="auto">
          <a:xfrm>
            <a:off x="0" y="1828800"/>
            <a:ext cx="4648200" cy="5029200"/>
          </a:xfrm>
          <a:prstGeom prst="rect">
            <a:avLst/>
          </a:prstGeom>
          <a:noFill/>
          <a:ln>
            <a:solidFill>
              <a:schemeClr val="bg1"/>
            </a:solidFill>
          </a:ln>
        </p:spPr>
      </p:pic>
      <p:sp>
        <p:nvSpPr>
          <p:cNvPr id="9" name="Slide Number Placeholder 1"/>
          <p:cNvSpPr>
            <a:spLocks noGrp="1"/>
          </p:cNvSpPr>
          <p:nvPr>
            <p:ph type="sldNum" sz="quarter" idx="12"/>
          </p:nvPr>
        </p:nvSpPr>
        <p:spPr>
          <a:xfrm>
            <a:off x="8991600" y="0"/>
            <a:ext cx="152400" cy="228600"/>
          </a:xfrm>
        </p:spPr>
        <p:txBody>
          <a:bodyPr/>
          <a:lstStyle/>
          <a:p>
            <a:fld id="{877F9B8C-32C4-43F2-99B4-FFD195B4A4EB}" type="slidenum">
              <a:rPr lang="en-US" b="1" smtClean="0">
                <a:solidFill>
                  <a:schemeClr val="bg1"/>
                </a:solidFill>
              </a:rPr>
              <a:pPr/>
              <a:t>9</a:t>
            </a:fld>
            <a:endParaRPr lang="en-US" b="1" dirty="0">
              <a:solidFill>
                <a:schemeClr val="bg1"/>
              </a:solidFill>
            </a:endParaRPr>
          </a:p>
        </p:txBody>
      </p:sp>
      <p:pic>
        <p:nvPicPr>
          <p:cNvPr id="10" name="Picture 2" descr="Jesus Cleansing the Heavenly Sanctuary"/>
          <p:cNvPicPr>
            <a:picLocks noChangeAspect="1" noChangeArrowheads="1"/>
          </p:cNvPicPr>
          <p:nvPr/>
        </p:nvPicPr>
        <p:blipFill>
          <a:blip r:embed="rId4" cstate="print"/>
          <a:srcRect l="16667" r="13889"/>
          <a:stretch>
            <a:fillRect/>
          </a:stretch>
        </p:blipFill>
        <p:spPr bwMode="auto">
          <a:xfrm>
            <a:off x="1905000" y="2895600"/>
            <a:ext cx="838200" cy="1066800"/>
          </a:xfrm>
          <a:prstGeom prst="rect">
            <a:avLst/>
          </a:prstGeom>
          <a:noFill/>
          <a:ln>
            <a:solidFill>
              <a:srgbClr val="C00000"/>
            </a:solidFill>
          </a:ln>
        </p:spPr>
      </p:pic>
      <p:cxnSp>
        <p:nvCxnSpPr>
          <p:cNvPr id="14" name="Straight Connector 13"/>
          <p:cNvCxnSpPr/>
          <p:nvPr/>
        </p:nvCxnSpPr>
        <p:spPr>
          <a:xfrm rot="10800000">
            <a:off x="1600200" y="2209800"/>
            <a:ext cx="762000" cy="457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14400" y="1905000"/>
            <a:ext cx="1037528" cy="369332"/>
          </a:xfrm>
          <a:prstGeom prst="rect">
            <a:avLst/>
          </a:prstGeom>
          <a:noFill/>
        </p:spPr>
        <p:txBody>
          <a:bodyPr wrap="none" rtlCol="0">
            <a:spAutoFit/>
          </a:bodyPr>
          <a:lstStyle/>
          <a:p>
            <a:r>
              <a:rPr lang="en-US" b="1" dirty="0" smtClean="0">
                <a:solidFill>
                  <a:schemeClr val="bg1"/>
                </a:solidFill>
                <a:latin typeface="Times New Roman" pitchFamily="18" charset="0"/>
                <a:cs typeface="Times New Roman" pitchFamily="18" charset="0"/>
              </a:rPr>
              <a:t>ACom A</a:t>
            </a:r>
            <a:endParaRPr lang="en-US" b="1" dirty="0">
              <a:solidFill>
                <a:schemeClr val="bg1"/>
              </a:solidFill>
              <a:latin typeface="Times New Roman" pitchFamily="18" charset="0"/>
              <a:cs typeface="Times New Roman" pitchFamily="18" charset="0"/>
            </a:endParaRPr>
          </a:p>
        </p:txBody>
      </p:sp>
      <p:cxnSp>
        <p:nvCxnSpPr>
          <p:cNvPr id="19" name="Straight Connector 18"/>
          <p:cNvCxnSpPr/>
          <p:nvPr/>
        </p:nvCxnSpPr>
        <p:spPr>
          <a:xfrm>
            <a:off x="2819400" y="3429000"/>
            <a:ext cx="609600" cy="2286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352800" y="3505200"/>
            <a:ext cx="620683" cy="369332"/>
          </a:xfrm>
          <a:prstGeom prst="rect">
            <a:avLst/>
          </a:prstGeom>
          <a:noFill/>
        </p:spPr>
        <p:txBody>
          <a:bodyPr wrap="none" rtlCol="0">
            <a:spAutoFit/>
          </a:bodyPr>
          <a:lstStyle/>
          <a:p>
            <a:r>
              <a:rPr lang="en-US" b="1" dirty="0" smtClean="0">
                <a:solidFill>
                  <a:schemeClr val="bg1"/>
                </a:solidFill>
                <a:latin typeface="Times New Roman" pitchFamily="18" charset="0"/>
                <a:cs typeface="Times New Roman" pitchFamily="18" charset="0"/>
              </a:rPr>
              <a:t>ICA</a:t>
            </a:r>
            <a:endParaRPr lang="en-US" b="1" dirty="0">
              <a:solidFill>
                <a:schemeClr val="bg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1645</TotalTime>
  <Words>3175</Words>
  <Application>Microsoft Office PowerPoint</Application>
  <PresentationFormat>On-screen Show (4:3)</PresentationFormat>
  <Paragraphs>427</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Apex</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Rosa E Charles</dc:creator>
  <cp:lastModifiedBy>Rosa E Charles</cp:lastModifiedBy>
  <cp:revision>57</cp:revision>
  <dcterms:created xsi:type="dcterms:W3CDTF">2014-04-10T20:51:14Z</dcterms:created>
  <dcterms:modified xsi:type="dcterms:W3CDTF">2014-04-25T05:01:43Z</dcterms:modified>
</cp:coreProperties>
</file>