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63" r:id="rId3"/>
    <p:sldId id="264" r:id="rId4"/>
    <p:sldId id="267" r:id="rId5"/>
    <p:sldId id="262" r:id="rId6"/>
    <p:sldId id="270" r:id="rId7"/>
    <p:sldId id="283" r:id="rId8"/>
    <p:sldId id="284" r:id="rId9"/>
    <p:sldId id="278" r:id="rId10"/>
    <p:sldId id="285" r:id="rId11"/>
    <p:sldId id="286" r:id="rId12"/>
    <p:sldId id="287" r:id="rId13"/>
    <p:sldId id="288" r:id="rId14"/>
    <p:sldId id="304" r:id="rId15"/>
    <p:sldId id="305" r:id="rId16"/>
    <p:sldId id="306" r:id="rId17"/>
    <p:sldId id="307" r:id="rId18"/>
    <p:sldId id="308" r:id="rId19"/>
    <p:sldId id="330" r:id="rId20"/>
    <p:sldId id="313" r:id="rId21"/>
    <p:sldId id="300" r:id="rId22"/>
    <p:sldId id="329" r:id="rId23"/>
    <p:sldId id="327" r:id="rId24"/>
    <p:sldId id="303" r:id="rId25"/>
    <p:sldId id="261" r:id="rId26"/>
    <p:sldId id="25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00FF"/>
    <a:srgbClr val="F6BB00"/>
    <a:srgbClr val="B4893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C7249-137F-4427-9AB0-80B93DBD936F}" type="datetimeFigureOut">
              <a:rPr lang="en-US" smtClean="0"/>
              <a:pPr/>
              <a:t>4/17/2014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581DA1-71EC-489A-A909-01E4DFE2D0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7F940C-37E2-40CF-BD49-1419501AF896}"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59D7E7F-C5E3-41E8-B352-25781DBF0189}" type="datetimeFigureOut">
              <a:rPr lang="en-US" smtClean="0"/>
              <a:pPr/>
              <a:t>4/17/2014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3CAFEFE-CA59-49CF-8BE3-C7103C0BBFB3}"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D7E7F-C5E3-41E8-B352-25781DBF018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D7E7F-C5E3-41E8-B352-25781DBF018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D7E7F-C5E3-41E8-B352-25781DBF018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9D7E7F-C5E3-41E8-B352-25781DBF018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3CAFEFE-CA59-49CF-8BE3-C7103C0BBFB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9D7E7F-C5E3-41E8-B352-25781DBF018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59D7E7F-C5E3-41E8-B352-25781DBF0189}" type="datetimeFigureOut">
              <a:rPr lang="en-US" smtClean="0"/>
              <a:pPr/>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59D7E7F-C5E3-41E8-B352-25781DBF0189}" type="datetimeFigureOut">
              <a:rPr lang="en-US" smtClean="0"/>
              <a:pPr/>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D7E7F-C5E3-41E8-B352-25781DBF0189}" type="datetimeFigureOut">
              <a:rPr lang="en-US" smtClean="0"/>
              <a:pPr/>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9D7E7F-C5E3-41E8-B352-25781DBF018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59D7E7F-C5E3-41E8-B352-25781DBF018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AFEFE-CA59-49CF-8BE3-C7103C0BBF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59D7E7F-C5E3-41E8-B352-25781DBF0189}" type="datetimeFigureOut">
              <a:rPr lang="en-US" smtClean="0"/>
              <a:pPr/>
              <a:t>4/17/2014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3CAFEFE-CA59-49CF-8BE3-C7103C0BBFB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hyperlink" Target="http://images.search.yahoo.com/images/view;_ylt=A0PDoVz1AwlQT24AjBmJzbkF;_ylu=X3oDMTBlMTQ4cGxyBHNlYwNzcgRzbGsDaW1n?back=http://images.search.yahoo.com/search/images?p=human+skull+anatomy+bones&amp;fr=yfp-t-701-1-s&amp;fr2=piv-web&amp;tab=organic&amp;ri=655&amp;w=580&amp;h=517&amp;imgurl=antranik.org/wp-content/uploads/2011/10/hyoid-bone.jpg&amp;rurl=http://antranik.org/special-parts-of-the-skull/&amp;size=64.8+KB&amp;name=hyoid+bone&amp;p=human+skull+anatomy+bones&amp;oid=5c0af53d41a8f519e59b93dbe4d9ae0b&amp;fr2=piv-web&amp;fr=yfp-t-701-1-s&amp;tt=hyoid+bone&amp;b=631&amp;ni=64&amp;no=655&amp;ts=&amp;tab=organic&amp;sigr=11f1h20rt&amp;sigb=13o23catt&amp;sigi=11m1j851l&amp;.crumb=K5ZiBSs4lFE"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9.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gif"/><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86800" cy="2971800"/>
          </a:xfrm>
          <a:ln>
            <a:solidFill>
              <a:srgbClr val="3333FF"/>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1200" i="1" dirty="0" smtClean="0">
                <a:effectLst>
                  <a:outerShdw blurRad="38100" dist="38100" dir="2700000" algn="tl">
                    <a:srgbClr val="000000">
                      <a:alpha val="43137"/>
                    </a:srgbClr>
                  </a:outerShdw>
                </a:effectLst>
                <a:latin typeface="Times New Roman" pitchFamily="18" charset="0"/>
                <a:cs typeface="Times New Roman" pitchFamily="18" charset="0"/>
              </a:rPr>
              <a:t>Review Part 1 </a:t>
            </a:r>
          </a:p>
          <a:p>
            <a:r>
              <a:rPr lang="en-US" sz="11200" i="1" dirty="0" smtClean="0">
                <a:effectLst>
                  <a:outerShdw blurRad="38100" dist="38100" dir="2700000" algn="tl">
                    <a:srgbClr val="000000">
                      <a:alpha val="43137"/>
                    </a:srgbClr>
                  </a:outerShdw>
                </a:effectLst>
                <a:latin typeface="Times New Roman" pitchFamily="18" charset="0"/>
                <a:cs typeface="Times New Roman" pitchFamily="18" charset="0"/>
              </a:rPr>
              <a:t>Our Bodies are a "Temple</a:t>
            </a:r>
            <a:r>
              <a:rPr lang="en-US" sz="11200" i="1" spc="-150" dirty="0" smtClean="0">
                <a:effectLst>
                  <a:outerShdw blurRad="38100" dist="38100" dir="2700000" algn="tl">
                    <a:srgbClr val="000000">
                      <a:alpha val="43137"/>
                    </a:srgbClr>
                  </a:outerShdw>
                </a:effectLst>
                <a:latin typeface="Times New Roman" pitchFamily="18" charset="0"/>
                <a:cs typeface="Times New Roman" pitchFamily="18" charset="0"/>
              </a:rPr>
              <a:t>”  in which God desires  to dwell. </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38100">
            <a:solidFill>
              <a:srgbClr val="3333FF"/>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http://media.sharecare.com/mediaItems/4/c/9/4c90f47487136/adam_hypothalamus_pituitary_17135.jpg.jpg?v=1284568185"/>
          <p:cNvPicPr>
            <a:picLocks noChangeAspect="1" noChangeArrowheads="1"/>
          </p:cNvPicPr>
          <p:nvPr/>
        </p:nvPicPr>
        <p:blipFill>
          <a:blip r:embed="rId2" cstate="print"/>
          <a:srcRect b="30000"/>
          <a:stretch>
            <a:fillRect/>
          </a:stretch>
        </p:blipFill>
        <p:spPr bwMode="auto">
          <a:xfrm>
            <a:off x="0" y="838200"/>
            <a:ext cx="4572000" cy="5334000"/>
          </a:xfrm>
          <a:prstGeom prst="rect">
            <a:avLst/>
          </a:prstGeom>
          <a:noFill/>
          <a:ln w="12700">
            <a:solidFill>
              <a:srgbClr val="0000CC"/>
            </a:solidFill>
          </a:ln>
        </p:spPr>
      </p:pic>
      <p:pic>
        <p:nvPicPr>
          <p:cNvPr id="12" name="yui_3_5_1_5_1374018641114_575" descr="http://kjvbible.fightingtyrannyforsalvation.com/studies/wp-content/uploads/2011/04/high-priest-most-holy-heavenly-sanctuary.jpg"/>
          <p:cNvPicPr/>
          <p:nvPr/>
        </p:nvPicPr>
        <p:blipFill>
          <a:blip r:embed="rId3" cstate="print">
            <a:lum bright="10000"/>
          </a:blip>
          <a:srcRect l="1603" r="8036"/>
          <a:stretch>
            <a:fillRect/>
          </a:stretch>
        </p:blipFill>
        <p:spPr bwMode="auto">
          <a:xfrm>
            <a:off x="4572000" y="838200"/>
            <a:ext cx="4572000" cy="5334000"/>
          </a:xfrm>
          <a:prstGeom prst="rect">
            <a:avLst/>
          </a:prstGeom>
          <a:ln>
            <a:solidFill>
              <a:srgbClr val="0000CC"/>
            </a:solidFill>
          </a:ln>
          <a:effectLst>
            <a:outerShdw blurRad="292100" dist="139700" dir="2700000" algn="tl" rotWithShape="0">
              <a:srgbClr val="333333">
                <a:alpha val="65000"/>
              </a:srgbClr>
            </a:outerShdw>
          </a:effectLst>
        </p:spPr>
      </p:pic>
      <p:sp>
        <p:nvSpPr>
          <p:cNvPr id="14" name="Rectangle 13"/>
          <p:cNvSpPr/>
          <p:nvPr/>
        </p:nvSpPr>
        <p:spPr>
          <a:xfrm>
            <a:off x="0" y="6172200"/>
            <a:ext cx="9144000" cy="707886"/>
          </a:xfrm>
          <a:prstGeom prst="rect">
            <a:avLst/>
          </a:prstGeom>
          <a:ln w="19050">
            <a:solidFill>
              <a:srgbClr val="0000CC"/>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(Genesis 49:20)</a:t>
            </a:r>
          </a:p>
          <a:p>
            <a:pPr algn="ctr"/>
            <a:r>
              <a:rPr lang="en-US" sz="20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eternal God [is thy] refuge, and </a:t>
            </a:r>
            <a:r>
              <a:rPr lang="en-US" sz="20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underneath [are] the everlasting arms:</a:t>
            </a:r>
            <a:endPar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0" y="0"/>
            <a:ext cx="9144000" cy="861774"/>
          </a:xfrm>
          <a:prstGeom prst="rect">
            <a:avLst/>
          </a:prstGeom>
          <a:solidFill>
            <a:schemeClr val="tx1"/>
          </a:solidFill>
          <a:ln w="28575">
            <a:solidFill>
              <a:srgbClr val="0000CC"/>
            </a:solidFill>
          </a:ln>
        </p:spPr>
        <p:txBody>
          <a:bodyPr wrap="square">
            <a:spAutoFit/>
          </a:bodyPr>
          <a:lstStyle/>
          <a:p>
            <a:pPr algn="ctr"/>
            <a:endParaRPr lang="en-US" sz="1400" b="1" i="1" dirty="0" smtClean="0">
              <a:ln w="6350">
                <a:noFill/>
              </a:ln>
              <a:solidFill>
                <a:srgbClr val="7030A0"/>
              </a:solidFill>
              <a:latin typeface="Times New Roman" pitchFamily="18" charset="0"/>
              <a:cs typeface="Times New Roman" pitchFamily="18" charset="0"/>
            </a:endParaRPr>
          </a:p>
          <a:p>
            <a:pPr algn="ctr"/>
            <a:r>
              <a:rPr lang="en-US" sz="3600" b="1" dirty="0" smtClean="0">
                <a:ln w="6350">
                  <a:noFill/>
                </a:ln>
                <a:solidFill>
                  <a:srgbClr val="7030A0"/>
                </a:solidFill>
                <a:latin typeface="Times New Roman" pitchFamily="18" charset="0"/>
                <a:cs typeface="Times New Roman" pitchFamily="18" charset="0"/>
              </a:rPr>
              <a:t>Jesus our High Priest Before the Father</a:t>
            </a:r>
            <a:endParaRPr lang="en-US" sz="3600" dirty="0"/>
          </a:p>
        </p:txBody>
      </p:sp>
      <p:sp>
        <p:nvSpPr>
          <p:cNvPr id="16" name="Slide Number Placeholder 1"/>
          <p:cNvSpPr txBox="1">
            <a:spLocks/>
          </p:cNvSpPr>
          <p:nvPr/>
        </p:nvSpPr>
        <p:spPr>
          <a:xfrm>
            <a:off x="8763000" y="0"/>
            <a:ext cx="228600" cy="365125"/>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bg1"/>
              </a:solidFill>
              <a:uLnTx/>
              <a:uFillTx/>
              <a:latin typeface="+mn-lt"/>
              <a:ea typeface="+mn-ea"/>
              <a:cs typeface="+mn-cs"/>
            </a:endParaRPr>
          </a:p>
        </p:txBody>
      </p:sp>
      <p:sp>
        <p:nvSpPr>
          <p:cNvPr id="7" name="Rectangle 6"/>
          <p:cNvSpPr/>
          <p:nvPr/>
        </p:nvSpPr>
        <p:spPr>
          <a:xfrm>
            <a:off x="8534400" y="0"/>
            <a:ext cx="454841" cy="369332"/>
          </a:xfrm>
          <a:prstGeom prst="rect">
            <a:avLst/>
          </a:prstGeom>
        </p:spPr>
        <p:txBody>
          <a:bodyPr wrap="squar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10</a:t>
            </a:fld>
            <a:endParaRPr lang="en-US"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menashedovid1.files.wordpress.com/2011/05/invjudg4.jpg?w=500"/>
          <p:cNvPicPr>
            <a:picLocks noChangeAspect="1" noChangeArrowheads="1"/>
          </p:cNvPicPr>
          <p:nvPr/>
        </p:nvPicPr>
        <p:blipFill>
          <a:blip r:embed="rId3" cstate="print">
            <a:lum bright="10000"/>
          </a:blip>
          <a:srcRect t="50725"/>
          <a:stretch>
            <a:fillRect/>
          </a:stretch>
        </p:blipFill>
        <p:spPr bwMode="auto">
          <a:xfrm>
            <a:off x="4572000" y="3581400"/>
            <a:ext cx="4572000" cy="2362200"/>
          </a:xfrm>
          <a:prstGeom prst="rect">
            <a:avLst/>
          </a:prstGeom>
          <a:noFill/>
          <a:ln>
            <a:solidFill>
              <a:srgbClr val="0000CC"/>
            </a:solidFill>
          </a:ln>
        </p:spPr>
      </p:pic>
      <p:pic>
        <p:nvPicPr>
          <p:cNvPr id="11" name="yui_3_5_1_5_1374018641114_575" descr="http://kjvbible.fightingtyrannyforsalvation.com/studies/wp-content/uploads/2011/04/high-priest-most-holy-heavenly-sanctuary.jpg"/>
          <p:cNvPicPr/>
          <p:nvPr/>
        </p:nvPicPr>
        <p:blipFill>
          <a:blip r:embed="rId4" cstate="print">
            <a:lum bright="10000"/>
          </a:blip>
          <a:srcRect l="1603" r="4920"/>
          <a:stretch>
            <a:fillRect/>
          </a:stretch>
        </p:blipFill>
        <p:spPr bwMode="auto">
          <a:xfrm>
            <a:off x="4572000" y="609600"/>
            <a:ext cx="4572000" cy="3048000"/>
          </a:xfrm>
          <a:prstGeom prst="rect">
            <a:avLst/>
          </a:prstGeom>
          <a:ln>
            <a:solidFill>
              <a:srgbClr val="0000CC"/>
            </a:solidFill>
          </a:ln>
          <a:effectLst>
            <a:outerShdw blurRad="292100" dist="139700" dir="2700000" algn="tl" rotWithShape="0">
              <a:srgbClr val="333333">
                <a:alpha val="65000"/>
              </a:srgbClr>
            </a:outerShdw>
          </a:effectLst>
        </p:spPr>
      </p:pic>
      <p:sp>
        <p:nvSpPr>
          <p:cNvPr id="12" name="Rectangle 11"/>
          <p:cNvSpPr/>
          <p:nvPr/>
        </p:nvSpPr>
        <p:spPr>
          <a:xfrm>
            <a:off x="5050154" y="5029200"/>
            <a:ext cx="2012089" cy="338554"/>
          </a:xfrm>
          <a:prstGeom prst="rect">
            <a:avLst/>
          </a:prstGeom>
        </p:spPr>
        <p:txBody>
          <a:bodyPr wrap="none">
            <a:spAutoFit/>
          </a:bodyPr>
          <a:lstStyle/>
          <a:p>
            <a:pPr algn="ctr"/>
            <a:r>
              <a:rPr lang="en-US" sz="1600" b="1" dirty="0" smtClean="0">
                <a:solidFill>
                  <a:srgbClr val="7030A0"/>
                </a:solidFill>
                <a:latin typeface="Times New Roman" pitchFamily="18" charset="0"/>
                <a:cs typeface="Times New Roman" pitchFamily="18" charset="0"/>
              </a:rPr>
              <a:t>(Revelation  1:12-18)</a:t>
            </a:r>
            <a:endParaRPr lang="en-US" sz="1600" b="1" dirty="0">
              <a:solidFill>
                <a:srgbClr val="7030A0"/>
              </a:solidFill>
              <a:latin typeface="Times New Roman" pitchFamily="18" charset="0"/>
              <a:cs typeface="Times New Roman" pitchFamily="18" charset="0"/>
            </a:endParaRPr>
          </a:p>
        </p:txBody>
      </p:sp>
      <p:pic>
        <p:nvPicPr>
          <p:cNvPr id="10241" name="Picture 1" descr="http://www.hakeem-sy.com/main/files/images/595px-Hypo_pit.jpg"/>
          <p:cNvPicPr>
            <a:picLocks noChangeAspect="1" noChangeArrowheads="1"/>
          </p:cNvPicPr>
          <p:nvPr/>
        </p:nvPicPr>
        <p:blipFill>
          <a:blip r:embed="rId5" cstate="print"/>
          <a:srcRect/>
          <a:stretch>
            <a:fillRect/>
          </a:stretch>
        </p:blipFill>
        <p:spPr bwMode="auto">
          <a:xfrm>
            <a:off x="0" y="609600"/>
            <a:ext cx="4572000" cy="5334001"/>
          </a:xfrm>
          <a:prstGeom prst="rect">
            <a:avLst/>
          </a:prstGeom>
          <a:noFill/>
          <a:ln w="28575">
            <a:solidFill>
              <a:srgbClr val="0000CC"/>
            </a:solidFill>
          </a:ln>
        </p:spPr>
      </p:pic>
      <p:sp>
        <p:nvSpPr>
          <p:cNvPr id="37" name="Rectangle 36"/>
          <p:cNvSpPr/>
          <p:nvPr/>
        </p:nvSpPr>
        <p:spPr>
          <a:xfrm>
            <a:off x="3733800" y="990600"/>
            <a:ext cx="685800" cy="685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943600"/>
            <a:ext cx="9144000" cy="914400"/>
          </a:xfrm>
          <a:prstGeom prst="rect">
            <a:avLst/>
          </a:prstGeom>
          <a:ln w="28575">
            <a:solidFill>
              <a:srgbClr val="0000CC"/>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b="1" dirty="0" smtClean="0">
              <a:solidFill>
                <a:srgbClr val="7030A0"/>
              </a:solidFill>
            </a:endParaRPr>
          </a:p>
          <a:p>
            <a:pPr algn="ctr"/>
            <a:r>
              <a:rPr lang="en-US" b="1" dirty="0" smtClean="0">
                <a:solidFill>
                  <a:srgbClr val="7030A0"/>
                </a:solidFill>
                <a:latin typeface="Times New Roman" pitchFamily="18" charset="0"/>
                <a:cs typeface="Times New Roman" pitchFamily="18" charset="0"/>
              </a:rPr>
              <a:t>Whither the forerunner is for us entered, [even] Jesus, made an high priest for ever after the order of Melchisedec.</a:t>
            </a:r>
            <a:r>
              <a:rPr lang="en-US" b="1" i="1" dirty="0" smtClean="0">
                <a:solidFill>
                  <a:srgbClr val="7030A0"/>
                </a:solidFill>
                <a:latin typeface="Times New Roman" pitchFamily="18" charset="0"/>
                <a:cs typeface="Times New Roman" pitchFamily="18" charset="0"/>
              </a:rPr>
              <a:t> </a:t>
            </a:r>
            <a:r>
              <a:rPr lang="en-US" b="1" dirty="0" smtClean="0">
                <a:solidFill>
                  <a:srgbClr val="7030A0"/>
                </a:solidFill>
                <a:latin typeface="Times New Roman" pitchFamily="18" charset="0"/>
                <a:cs typeface="Times New Roman" pitchFamily="18" charset="0"/>
              </a:rPr>
              <a:t>(Hebrew 6:20) </a:t>
            </a:r>
          </a:p>
          <a:p>
            <a:pPr algn="ctr"/>
            <a:endParaRPr lang="en-US" sz="1200" b="1" i="1" dirty="0">
              <a:solidFill>
                <a:srgbClr val="7030A0"/>
              </a:solidFill>
              <a:latin typeface="Times New Roman" pitchFamily="18" charset="0"/>
              <a:cs typeface="Times New Roman" pitchFamily="18" charset="0"/>
            </a:endParaRPr>
          </a:p>
        </p:txBody>
      </p:sp>
      <p:sp>
        <p:nvSpPr>
          <p:cNvPr id="16" name="Rectangle 15"/>
          <p:cNvSpPr/>
          <p:nvPr/>
        </p:nvSpPr>
        <p:spPr>
          <a:xfrm>
            <a:off x="0" y="0"/>
            <a:ext cx="9144000" cy="646331"/>
          </a:xfrm>
          <a:prstGeom prst="rect">
            <a:avLst/>
          </a:prstGeom>
          <a:solidFill>
            <a:schemeClr val="tx1"/>
          </a:solidFill>
          <a:ln w="28575">
            <a:solidFill>
              <a:srgbClr val="0000CC"/>
            </a:solidFill>
          </a:ln>
        </p:spPr>
        <p:txBody>
          <a:bodyPr wrap="square">
            <a:spAutoFit/>
          </a:bodyPr>
          <a:lstStyle/>
          <a:p>
            <a:pPr algn="ctr"/>
            <a:r>
              <a:rPr lang="en-US" sz="3600" b="1" dirty="0" smtClean="0">
                <a:solidFill>
                  <a:srgbClr val="7030A0"/>
                </a:solidFill>
                <a:latin typeface="Times New Roman" pitchFamily="18" charset="0"/>
                <a:cs typeface="Times New Roman" pitchFamily="18" charset="0"/>
              </a:rPr>
              <a:t>JESUS, MADE AN HIGH PRIEST </a:t>
            </a:r>
            <a:endParaRPr lang="en-US" sz="3600" b="1" dirty="0"/>
          </a:p>
        </p:txBody>
      </p:sp>
      <p:sp>
        <p:nvSpPr>
          <p:cNvPr id="20" name="Slide Number Placeholder 1"/>
          <p:cNvSpPr txBox="1">
            <a:spLocks/>
          </p:cNvSpPr>
          <p:nvPr/>
        </p:nvSpPr>
        <p:spPr>
          <a:xfrm>
            <a:off x="8686800" y="0"/>
            <a:ext cx="304800" cy="365125"/>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sz="1600" b="1"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http://ts4.mm.bing.net/images/thumbnail.aspx?q=4723403650433611&amp;id=4a98777a73b492327583055a187c8816&amp;index=newexp"/>
          <p:cNvPicPr>
            <a:picLocks noChangeAspect="1" noChangeArrowheads="1"/>
          </p:cNvPicPr>
          <p:nvPr/>
        </p:nvPicPr>
        <p:blipFill>
          <a:blip r:embed="rId2" cstate="print">
            <a:lum bright="10000"/>
          </a:blip>
          <a:srcRect t="6760" b="5357"/>
          <a:stretch>
            <a:fillRect/>
          </a:stretch>
        </p:blipFill>
        <p:spPr bwMode="auto">
          <a:xfrm>
            <a:off x="4495800" y="2514600"/>
            <a:ext cx="4648200" cy="4343400"/>
          </a:xfrm>
          <a:prstGeom prst="rect">
            <a:avLst/>
          </a:prstGeom>
          <a:ln>
            <a:solidFill>
              <a:srgbClr val="0000CC"/>
            </a:solidFill>
          </a:ln>
        </p:spPr>
        <p:style>
          <a:lnRef idx="2">
            <a:schemeClr val="accent3"/>
          </a:lnRef>
          <a:fillRef idx="1">
            <a:schemeClr val="lt1"/>
          </a:fillRef>
          <a:effectRef idx="0">
            <a:schemeClr val="accent3"/>
          </a:effectRef>
          <a:fontRef idx="minor">
            <a:schemeClr val="dk1"/>
          </a:fontRef>
        </p:style>
      </p:pic>
      <p:sp>
        <p:nvSpPr>
          <p:cNvPr id="19" name="Rectangle 18"/>
          <p:cNvSpPr/>
          <p:nvPr/>
        </p:nvSpPr>
        <p:spPr>
          <a:xfrm>
            <a:off x="7391400" y="2667000"/>
            <a:ext cx="1752600" cy="457200"/>
          </a:xfrm>
          <a:prstGeom prst="rect">
            <a:avLst/>
          </a:prstGeom>
          <a:ln>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smtClean="0">
                <a:solidFill>
                  <a:srgbClr val="6600FF"/>
                </a:solidFill>
                <a:latin typeface="Times New Roman" pitchFamily="18" charset="0"/>
                <a:cs typeface="Times New Roman" pitchFamily="18" charset="0"/>
              </a:rPr>
              <a:t> Type of Christ Flesh</a:t>
            </a:r>
          </a:p>
          <a:p>
            <a:pPr algn="ctr"/>
            <a:r>
              <a:rPr lang="en-US" sz="1200" b="1" dirty="0" smtClean="0">
                <a:solidFill>
                  <a:srgbClr val="6600FF"/>
                </a:solidFill>
                <a:latin typeface="Times New Roman" pitchFamily="18" charset="0"/>
                <a:cs typeface="Times New Roman" pitchFamily="18" charset="0"/>
              </a:rPr>
              <a:t>(Galatians 2:20)</a:t>
            </a:r>
            <a:endParaRPr lang="en-US" sz="1200" b="1" dirty="0">
              <a:solidFill>
                <a:srgbClr val="6600FF"/>
              </a:solidFill>
              <a:latin typeface="Times New Roman" pitchFamily="18" charset="0"/>
              <a:cs typeface="Times New Roman" pitchFamily="18" charset="0"/>
            </a:endParaRPr>
          </a:p>
        </p:txBody>
      </p:sp>
      <p:pic>
        <p:nvPicPr>
          <p:cNvPr id="11" name="Picture 1" descr="http://ts1.mm.bing.net/th?id=H.4698854216435120&amp;pid=15.1&amp;H=155&amp;W=160"/>
          <p:cNvPicPr>
            <a:picLocks noChangeAspect="1" noChangeArrowheads="1"/>
          </p:cNvPicPr>
          <p:nvPr/>
        </p:nvPicPr>
        <p:blipFill>
          <a:blip r:embed="rId3" cstate="print"/>
          <a:srcRect/>
          <a:stretch>
            <a:fillRect/>
          </a:stretch>
        </p:blipFill>
        <p:spPr bwMode="auto">
          <a:xfrm>
            <a:off x="0" y="2514600"/>
            <a:ext cx="3048000" cy="4343400"/>
          </a:xfrm>
          <a:prstGeom prst="rect">
            <a:avLst/>
          </a:prstGeom>
          <a:noFill/>
          <a:ln w="28575">
            <a:solidFill>
              <a:srgbClr val="0000CC"/>
            </a:solidFill>
          </a:ln>
        </p:spPr>
      </p:pic>
      <p:sp>
        <p:nvSpPr>
          <p:cNvPr id="12" name="Rectangle 11"/>
          <p:cNvSpPr/>
          <p:nvPr/>
        </p:nvSpPr>
        <p:spPr>
          <a:xfrm>
            <a:off x="3048000" y="2514600"/>
            <a:ext cx="1447800" cy="434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 descr="http://img.webmd.com/dtmcms/live/webmd/consumer_assets/site_images/articles/image_article_collections/anatomy_pages/THYROID_72.jpg"/>
          <p:cNvPicPr>
            <a:picLocks noChangeAspect="1" noChangeArrowheads="1"/>
          </p:cNvPicPr>
          <p:nvPr/>
        </p:nvPicPr>
        <p:blipFill>
          <a:blip r:embed="rId4" cstate="print"/>
          <a:srcRect l="57902" r="13800" b="42515"/>
          <a:stretch>
            <a:fillRect/>
          </a:stretch>
        </p:blipFill>
        <p:spPr bwMode="auto">
          <a:xfrm>
            <a:off x="3048000" y="5029200"/>
            <a:ext cx="1447800" cy="1828800"/>
          </a:xfrm>
          <a:prstGeom prst="rect">
            <a:avLst/>
          </a:prstGeom>
          <a:noFill/>
          <a:ln w="28575">
            <a:solidFill>
              <a:srgbClr val="7030A0"/>
            </a:solidFill>
          </a:ln>
        </p:spPr>
      </p:pic>
      <p:sp>
        <p:nvSpPr>
          <p:cNvPr id="16" name="Rectangle 15"/>
          <p:cNvSpPr/>
          <p:nvPr/>
        </p:nvSpPr>
        <p:spPr>
          <a:xfrm>
            <a:off x="0" y="0"/>
            <a:ext cx="9144000" cy="1077218"/>
          </a:xfrm>
          <a:prstGeom prst="rect">
            <a:avLst/>
          </a:prstGeom>
          <a:solidFill>
            <a:schemeClr val="tx1"/>
          </a:solidFill>
          <a:ln w="28575">
            <a:solidFill>
              <a:srgbClr val="0000CC"/>
            </a:solidFill>
          </a:ln>
        </p:spPr>
        <p:txBody>
          <a:bodyPr wrap="square">
            <a:spAutoFit/>
          </a:bodyPr>
          <a:lstStyle/>
          <a:p>
            <a:pPr algn="ctr"/>
            <a:r>
              <a:rPr lang="en-US" sz="3200" b="1" dirty="0" smtClean="0">
                <a:solidFill>
                  <a:srgbClr val="6600FF"/>
                </a:solidFill>
                <a:latin typeface="Times New Roman" pitchFamily="18" charset="0"/>
                <a:cs typeface="Times New Roman" pitchFamily="18" charset="0"/>
              </a:rPr>
              <a:t>The Veil to the Most Holy</a:t>
            </a:r>
            <a:br>
              <a:rPr lang="en-US" sz="3200" b="1" dirty="0" smtClean="0">
                <a:solidFill>
                  <a:srgbClr val="6600FF"/>
                </a:solidFill>
                <a:latin typeface="Times New Roman" pitchFamily="18" charset="0"/>
                <a:cs typeface="Times New Roman" pitchFamily="18" charset="0"/>
              </a:rPr>
            </a:br>
            <a:r>
              <a:rPr lang="en-US" sz="3200" b="1" dirty="0" smtClean="0">
                <a:solidFill>
                  <a:srgbClr val="6600FF"/>
                </a:solidFill>
                <a:latin typeface="Times New Roman" pitchFamily="18" charset="0"/>
                <a:cs typeface="Times New Roman" pitchFamily="18" charset="0"/>
              </a:rPr>
              <a:t> The Life of Christ the way to Holiness </a:t>
            </a:r>
            <a:endParaRPr lang="en-US" sz="3200" dirty="0">
              <a:solidFill>
                <a:srgbClr val="6600FF"/>
              </a:solidFill>
            </a:endParaRPr>
          </a:p>
        </p:txBody>
      </p:sp>
      <p:sp>
        <p:nvSpPr>
          <p:cNvPr id="17" name="Slide Number Placeholder 1"/>
          <p:cNvSpPr>
            <a:spLocks noGrp="1"/>
          </p:cNvSpPr>
          <p:nvPr>
            <p:ph type="sldNum" sz="quarter" idx="12"/>
          </p:nvPr>
        </p:nvSpPr>
        <p:spPr>
          <a:xfrm>
            <a:off x="8610600" y="0"/>
            <a:ext cx="304800" cy="304800"/>
          </a:xfrm>
        </p:spPr>
        <p:txBody>
          <a:bodyPr/>
          <a:lstStyle/>
          <a:p>
            <a:pPr algn="ctr"/>
            <a:fld id="{877F9B8C-32C4-43F2-99B4-FFD195B4A4EB}" type="slidenum">
              <a:rPr lang="en-US" sz="1800" b="1" smtClean="0">
                <a:solidFill>
                  <a:schemeClr val="bg1"/>
                </a:solidFill>
                <a:latin typeface="Times New Roman" pitchFamily="18" charset="0"/>
                <a:cs typeface="Times New Roman" pitchFamily="18" charset="0"/>
              </a:rPr>
              <a:pPr algn="ctr"/>
              <a:t>12</a:t>
            </a:fld>
            <a:endParaRPr lang="en-US" sz="1800" b="1" dirty="0">
              <a:solidFill>
                <a:schemeClr val="bg1"/>
              </a:solidFill>
              <a:latin typeface="Times New Roman" pitchFamily="18" charset="0"/>
              <a:cs typeface="Times New Roman" pitchFamily="18" charset="0"/>
            </a:endParaRPr>
          </a:p>
        </p:txBody>
      </p:sp>
      <p:cxnSp>
        <p:nvCxnSpPr>
          <p:cNvPr id="23" name="Straight Arrow Connector 22"/>
          <p:cNvCxnSpPr>
            <a:stCxn id="19" idx="2"/>
          </p:cNvCxnSpPr>
          <p:nvPr/>
        </p:nvCxnSpPr>
        <p:spPr>
          <a:xfrm rot="5400000">
            <a:off x="7715250" y="3105150"/>
            <a:ext cx="533400" cy="5715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TextBox 24"/>
          <p:cNvSpPr txBox="1"/>
          <p:nvPr/>
        </p:nvSpPr>
        <p:spPr>
          <a:xfrm>
            <a:off x="2971800" y="4572000"/>
            <a:ext cx="1585178" cy="338554"/>
          </a:xfrm>
          <a:prstGeom prst="rect">
            <a:avLst/>
          </a:prstGeom>
          <a:noFill/>
        </p:spPr>
        <p:txBody>
          <a:bodyPr wrap="none" rtlCol="0">
            <a:spAutoFit/>
          </a:bodyPr>
          <a:lstStyle/>
          <a:p>
            <a:r>
              <a:rPr lang="en-US" sz="1600" b="1" dirty="0" smtClean="0">
                <a:latin typeface="Times New Roman" pitchFamily="18" charset="0"/>
                <a:cs typeface="Times New Roman" pitchFamily="18" charset="0"/>
              </a:rPr>
              <a:t>Altar of Incense</a:t>
            </a:r>
            <a:endParaRPr lang="en-US" sz="1600" b="1" dirty="0">
              <a:latin typeface="Times New Roman" pitchFamily="18" charset="0"/>
              <a:cs typeface="Times New Roman" pitchFamily="18" charset="0"/>
            </a:endParaRPr>
          </a:p>
        </p:txBody>
      </p:sp>
      <p:sp>
        <p:nvSpPr>
          <p:cNvPr id="13" name="Rectangle 12"/>
          <p:cNvSpPr/>
          <p:nvPr/>
        </p:nvSpPr>
        <p:spPr>
          <a:xfrm>
            <a:off x="0" y="1066800"/>
            <a:ext cx="4495800" cy="1477328"/>
          </a:xfrm>
          <a:prstGeom prst="rect">
            <a:avLst/>
          </a:prstGeom>
          <a:solidFill>
            <a:schemeClr val="tx1"/>
          </a:solidFill>
          <a:ln w="28575">
            <a:solidFill>
              <a:srgbClr val="0000CC"/>
            </a:solidFill>
          </a:ln>
        </p:spPr>
        <p:txBody>
          <a:bodyPr wrap="square">
            <a:spAutoFit/>
          </a:bodyPr>
          <a:lstStyle/>
          <a:p>
            <a:pPr algn="ctr"/>
            <a:r>
              <a:rPr lang="en-US" dirty="0" smtClean="0">
                <a:solidFill>
                  <a:srgbClr val="6600FF"/>
                </a:solidFill>
                <a:latin typeface="Times New Roman" pitchFamily="18" charset="0"/>
                <a:cs typeface="Times New Roman" pitchFamily="18" charset="0"/>
              </a:rPr>
              <a:t>Larynx is also known as voice box or </a:t>
            </a:r>
            <a:r>
              <a:rPr lang="en-US" b="1" dirty="0" smtClean="0">
                <a:solidFill>
                  <a:srgbClr val="6600FF"/>
                </a:solidFill>
                <a:latin typeface="Times New Roman" pitchFamily="18" charset="0"/>
                <a:cs typeface="Times New Roman" pitchFamily="18" charset="0"/>
              </a:rPr>
              <a:t>Adam’s</a:t>
            </a:r>
            <a:r>
              <a:rPr lang="en-US" dirty="0" smtClean="0">
                <a:solidFill>
                  <a:srgbClr val="6600FF"/>
                </a:solidFill>
                <a:latin typeface="Times New Roman" pitchFamily="18" charset="0"/>
                <a:cs typeface="Times New Roman" pitchFamily="18" charset="0"/>
              </a:rPr>
              <a:t> </a:t>
            </a:r>
            <a:r>
              <a:rPr lang="en-US" b="1" dirty="0" smtClean="0">
                <a:solidFill>
                  <a:srgbClr val="6600FF"/>
                </a:solidFill>
                <a:latin typeface="Times New Roman" pitchFamily="18" charset="0"/>
                <a:cs typeface="Times New Roman" pitchFamily="18" charset="0"/>
              </a:rPr>
              <a:t>apple</a:t>
            </a:r>
            <a:r>
              <a:rPr lang="en-US" dirty="0" smtClean="0">
                <a:solidFill>
                  <a:srgbClr val="6600FF"/>
                </a:solidFill>
                <a:latin typeface="Times New Roman" pitchFamily="18" charset="0"/>
                <a:cs typeface="Times New Roman" pitchFamily="18" charset="0"/>
              </a:rPr>
              <a:t> and is formed of </a:t>
            </a:r>
            <a:r>
              <a:rPr lang="en-US" b="1" u="sng" dirty="0" smtClean="0">
                <a:solidFill>
                  <a:srgbClr val="6600FF"/>
                </a:solidFill>
                <a:latin typeface="Times New Roman" pitchFamily="18" charset="0"/>
                <a:cs typeface="Times New Roman" pitchFamily="18" charset="0"/>
              </a:rPr>
              <a:t>9 cartilage</a:t>
            </a:r>
            <a:r>
              <a:rPr lang="en-US" dirty="0" smtClean="0">
                <a:solidFill>
                  <a:srgbClr val="6600FF"/>
                </a:solidFill>
                <a:latin typeface="Times New Roman" pitchFamily="18" charset="0"/>
                <a:cs typeface="Times New Roman" pitchFamily="18" charset="0"/>
              </a:rPr>
              <a:t>. It extends from the epiglottis to the cricoids cartilage out of which  </a:t>
            </a:r>
            <a:r>
              <a:rPr lang="en-US" b="1" u="sng" dirty="0" smtClean="0">
                <a:solidFill>
                  <a:srgbClr val="6600FF"/>
                </a:solidFill>
                <a:latin typeface="Times New Roman" pitchFamily="18" charset="0"/>
                <a:cs typeface="Times New Roman" pitchFamily="18" charset="0"/>
              </a:rPr>
              <a:t>4 are important</a:t>
            </a:r>
            <a:r>
              <a:rPr lang="en-US" dirty="0" smtClean="0">
                <a:solidFill>
                  <a:srgbClr val="6600FF"/>
                </a:solidFill>
                <a:latin typeface="Times New Roman" pitchFamily="18" charset="0"/>
                <a:cs typeface="Times New Roman" pitchFamily="18" charset="0"/>
              </a:rPr>
              <a:t>. If  </a:t>
            </a:r>
            <a:r>
              <a:rPr lang="en-US" b="1" dirty="0" smtClean="0">
                <a:solidFill>
                  <a:srgbClr val="6600FF"/>
                </a:solidFill>
                <a:latin typeface="Times New Roman" pitchFamily="18" charset="0"/>
                <a:cs typeface="Times New Roman" pitchFamily="18" charset="0"/>
              </a:rPr>
              <a:t>larynx stops functioning we will be dead in no time</a:t>
            </a:r>
            <a:r>
              <a:rPr lang="en-US" dirty="0" smtClean="0">
                <a:solidFill>
                  <a:srgbClr val="6600FF"/>
                </a:solidFill>
                <a:latin typeface="Times New Roman" pitchFamily="18" charset="0"/>
                <a:cs typeface="Times New Roman" pitchFamily="18" charset="0"/>
              </a:rPr>
              <a:t>. </a:t>
            </a:r>
            <a:endParaRPr lang="en-US" dirty="0">
              <a:solidFill>
                <a:srgbClr val="6600FF"/>
              </a:solidFill>
              <a:latin typeface="Times New Roman" pitchFamily="18" charset="0"/>
              <a:cs typeface="Times New Roman" pitchFamily="18" charset="0"/>
            </a:endParaRPr>
          </a:p>
        </p:txBody>
      </p:sp>
      <p:sp>
        <p:nvSpPr>
          <p:cNvPr id="14" name="Rectangle 13"/>
          <p:cNvSpPr/>
          <p:nvPr/>
        </p:nvSpPr>
        <p:spPr>
          <a:xfrm>
            <a:off x="4495800" y="1066800"/>
            <a:ext cx="4648200" cy="1477328"/>
          </a:xfrm>
          <a:prstGeom prst="rect">
            <a:avLst/>
          </a:prstGeom>
          <a:solidFill>
            <a:schemeClr val="tx1"/>
          </a:solidFill>
          <a:ln w="28575">
            <a:solidFill>
              <a:srgbClr val="0000CC"/>
            </a:solidFill>
          </a:ln>
        </p:spPr>
        <p:txBody>
          <a:bodyPr wrap="square">
            <a:spAutoFit/>
          </a:bodyPr>
          <a:lstStyle/>
          <a:p>
            <a:pPr algn="ctr"/>
            <a:r>
              <a:rPr lang="en-US" dirty="0" smtClean="0">
                <a:solidFill>
                  <a:srgbClr val="6600FF"/>
                </a:solidFill>
                <a:latin typeface="Times New Roman" pitchFamily="18" charset="0"/>
                <a:cs typeface="Times New Roman" pitchFamily="18" charset="0"/>
              </a:rPr>
              <a:t>And so it is written, The first man </a:t>
            </a:r>
            <a:r>
              <a:rPr lang="en-US" b="1" u="sng" dirty="0" smtClean="0">
                <a:solidFill>
                  <a:srgbClr val="6600FF"/>
                </a:solidFill>
                <a:latin typeface="Times New Roman" pitchFamily="18" charset="0"/>
                <a:cs typeface="Times New Roman" pitchFamily="18" charset="0"/>
              </a:rPr>
              <a:t>Adam was made a living sou</a:t>
            </a:r>
            <a:r>
              <a:rPr lang="en-US" dirty="0" smtClean="0">
                <a:solidFill>
                  <a:srgbClr val="6600FF"/>
                </a:solidFill>
                <a:latin typeface="Times New Roman" pitchFamily="18" charset="0"/>
                <a:cs typeface="Times New Roman" pitchFamily="18" charset="0"/>
              </a:rPr>
              <a:t>l; the last </a:t>
            </a:r>
            <a:r>
              <a:rPr lang="en-US" b="1" u="sng" dirty="0" smtClean="0">
                <a:solidFill>
                  <a:srgbClr val="6600FF"/>
                </a:solidFill>
                <a:latin typeface="Times New Roman" pitchFamily="18" charset="0"/>
                <a:cs typeface="Times New Roman" pitchFamily="18" charset="0"/>
              </a:rPr>
              <a:t>Adam [was made] a quickening spirit</a:t>
            </a:r>
            <a:r>
              <a:rPr lang="en-US" dirty="0" smtClean="0">
                <a:solidFill>
                  <a:srgbClr val="6600FF"/>
                </a:solidFill>
                <a:latin typeface="Times New Roman" pitchFamily="18" charset="0"/>
                <a:cs typeface="Times New Roman" pitchFamily="18" charset="0"/>
              </a:rPr>
              <a:t>.</a:t>
            </a:r>
            <a:r>
              <a:rPr lang="en-US" b="1" dirty="0" smtClean="0">
                <a:solidFill>
                  <a:srgbClr val="6600FF"/>
                </a:solidFill>
                <a:latin typeface="Times New Roman" pitchFamily="18" charset="0"/>
                <a:cs typeface="Times New Roman" pitchFamily="18" charset="0"/>
              </a:rPr>
              <a:t>(1 Corinthians 15:45)     </a:t>
            </a:r>
            <a:r>
              <a:rPr lang="en-US" dirty="0" smtClean="0">
                <a:solidFill>
                  <a:srgbClr val="6600FF"/>
                </a:solidFill>
                <a:latin typeface="Times New Roman" pitchFamily="18" charset="0"/>
                <a:cs typeface="Times New Roman" pitchFamily="18" charset="0"/>
              </a:rPr>
              <a:t> </a:t>
            </a:r>
          </a:p>
          <a:p>
            <a:pPr algn="ctr"/>
            <a:r>
              <a:rPr lang="en-US" dirty="0" smtClean="0">
                <a:solidFill>
                  <a:srgbClr val="6600FF"/>
                </a:solidFill>
                <a:latin typeface="Times New Roman" pitchFamily="18" charset="0"/>
                <a:cs typeface="Times New Roman" pitchFamily="18" charset="0"/>
              </a:rPr>
              <a:t>I am the way, the truth, and the life: no man cometh unto the Father, but by me. </a:t>
            </a:r>
            <a:r>
              <a:rPr lang="en-US" b="1" dirty="0" smtClean="0">
                <a:solidFill>
                  <a:srgbClr val="6600FF"/>
                </a:solidFill>
                <a:latin typeface="Times New Roman" pitchFamily="18" charset="0"/>
                <a:cs typeface="Times New Roman" pitchFamily="18" charset="0"/>
              </a:rPr>
              <a:t>(John 14:6) </a:t>
            </a:r>
            <a:endParaRPr lang="en-US" b="1" dirty="0">
              <a:solidFill>
                <a:srgbClr val="6600FF"/>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6172200"/>
            <a:ext cx="4572000" cy="685800"/>
          </a:xfrm>
          <a:prstGeom prst="rect">
            <a:avLst/>
          </a:prstGeom>
          <a:ln>
            <a:solidFill>
              <a:srgbClr val="F6BB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chemeClr val="bg1"/>
                </a:solidFill>
              </a:rPr>
              <a:t> </a:t>
            </a:r>
            <a:r>
              <a:rPr lang="en-US" b="1" dirty="0" smtClean="0">
                <a:solidFill>
                  <a:srgbClr val="0000CC"/>
                </a:solidFill>
                <a:latin typeface="Times New Roman" pitchFamily="18" charset="0"/>
                <a:cs typeface="Times New Roman" pitchFamily="18" charset="0"/>
              </a:rPr>
              <a:t>Psalms 141:2, Exodus 30:6-8</a:t>
            </a:r>
            <a:endParaRPr lang="en-US" b="1" dirty="0">
              <a:solidFill>
                <a:srgbClr val="0000CC"/>
              </a:solidFill>
              <a:latin typeface="Times New Roman" pitchFamily="18" charset="0"/>
              <a:cs typeface="Times New Roman" pitchFamily="18" charset="0"/>
            </a:endParaRPr>
          </a:p>
        </p:txBody>
      </p:sp>
      <p:sp>
        <p:nvSpPr>
          <p:cNvPr id="21" name="Rectangle 20"/>
          <p:cNvSpPr/>
          <p:nvPr/>
        </p:nvSpPr>
        <p:spPr>
          <a:xfrm>
            <a:off x="4572000" y="6172200"/>
            <a:ext cx="4572000" cy="685800"/>
          </a:xfrm>
          <a:prstGeom prst="rect">
            <a:avLst/>
          </a:prstGeom>
          <a:ln>
            <a:solidFill>
              <a:srgbClr val="F6BB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smtClean="0">
                <a:solidFill>
                  <a:srgbClr val="0000CC"/>
                </a:solidFill>
                <a:latin typeface="Times New Roman" pitchFamily="18" charset="0"/>
                <a:cs typeface="Times New Roman" pitchFamily="18" charset="0"/>
              </a:rPr>
              <a:t>Exodus  30:1-3; 40:26, Revelation 8:3-4 </a:t>
            </a:r>
            <a:endParaRPr lang="en-US" b="1" dirty="0">
              <a:solidFill>
                <a:srgbClr val="0000CC"/>
              </a:solidFill>
              <a:latin typeface="Times New Roman" pitchFamily="18" charset="0"/>
              <a:cs typeface="Times New Roman" pitchFamily="18" charset="0"/>
            </a:endParaRPr>
          </a:p>
        </p:txBody>
      </p:sp>
      <p:pic>
        <p:nvPicPr>
          <p:cNvPr id="22" name="Picture 21" descr="http://ts2.mm.bing.net/images/thumbnail.aspx?q=4605103102428337&amp;id=413bb12d2082e6f70e7d5a953870beac"/>
          <p:cNvPicPr>
            <a:picLocks noChangeAspect="1" noChangeArrowheads="1"/>
          </p:cNvPicPr>
          <p:nvPr/>
        </p:nvPicPr>
        <p:blipFill>
          <a:blip r:embed="rId2" cstate="print">
            <a:lum bright="10000"/>
          </a:blip>
          <a:srcRect/>
          <a:stretch>
            <a:fillRect/>
          </a:stretch>
        </p:blipFill>
        <p:spPr bwMode="auto">
          <a:xfrm>
            <a:off x="0" y="685800"/>
            <a:ext cx="4572000" cy="5486400"/>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pic>
      <p:pic>
        <p:nvPicPr>
          <p:cNvPr id="27" name="ihover-img" descr="http://ts2.mm.bing.net/images/thumbnail.aspx?q=4538368034276841&amp;id=1c39067a921ccb45d31e2dee09d444ba">
            <a:hlinkClick r:id="rId3"/>
          </p:cNvPr>
          <p:cNvPicPr/>
          <p:nvPr/>
        </p:nvPicPr>
        <p:blipFill>
          <a:blip r:embed="rId4" cstate="print"/>
          <a:srcRect/>
          <a:stretch>
            <a:fillRect/>
          </a:stretch>
        </p:blipFill>
        <p:spPr bwMode="auto">
          <a:xfrm>
            <a:off x="1981200" y="990600"/>
            <a:ext cx="2362200" cy="1981200"/>
          </a:xfrm>
          <a:prstGeom prst="rect">
            <a:avLst/>
          </a:prstGeom>
          <a:ln>
            <a:solidFill>
              <a:srgbClr val="F6BB00"/>
            </a:solidFill>
            <a:headEnd/>
            <a:tailEnd/>
          </a:ln>
        </p:spPr>
        <p:style>
          <a:lnRef idx="2">
            <a:schemeClr val="accent3"/>
          </a:lnRef>
          <a:fillRef idx="1">
            <a:schemeClr val="lt1"/>
          </a:fillRef>
          <a:effectRef idx="0">
            <a:schemeClr val="accent3"/>
          </a:effectRef>
          <a:fontRef idx="minor">
            <a:schemeClr val="dk1"/>
          </a:fontRef>
        </p:style>
      </p:pic>
      <p:sp>
        <p:nvSpPr>
          <p:cNvPr id="28" name="Rectangle 27"/>
          <p:cNvSpPr/>
          <p:nvPr/>
        </p:nvSpPr>
        <p:spPr>
          <a:xfrm>
            <a:off x="0" y="3352800"/>
            <a:ext cx="1828800" cy="400110"/>
          </a:xfrm>
          <a:prstGeom prst="rect">
            <a:avLst/>
          </a:prstGeom>
          <a:solidFill>
            <a:schemeClr val="tx1"/>
          </a:solidFill>
        </p:spPr>
        <p:txBody>
          <a:bodyPr wrap="square">
            <a:spAutoFit/>
          </a:bodyPr>
          <a:lstStyle/>
          <a:p>
            <a:pPr algn="ctr"/>
            <a:r>
              <a:rPr lang="en-US" sz="2000" b="1" dirty="0" smtClean="0">
                <a:solidFill>
                  <a:srgbClr val="170CF2"/>
                </a:solidFill>
                <a:latin typeface="Times New Roman" pitchFamily="18" charset="0"/>
                <a:ea typeface="Times New Roman" pitchFamily="18" charset="0"/>
                <a:cs typeface="Times New Roman" pitchFamily="18" charset="0"/>
              </a:rPr>
              <a:t>Hyoid Bones</a:t>
            </a:r>
            <a:endParaRPr lang="en-US" sz="2000" dirty="0"/>
          </a:p>
        </p:txBody>
      </p:sp>
      <p:sp>
        <p:nvSpPr>
          <p:cNvPr id="29" name="TextBox 28"/>
          <p:cNvSpPr txBox="1"/>
          <p:nvPr/>
        </p:nvSpPr>
        <p:spPr>
          <a:xfrm>
            <a:off x="228600" y="4648200"/>
            <a:ext cx="1905000" cy="738664"/>
          </a:xfrm>
          <a:prstGeom prst="rect">
            <a:avLst/>
          </a:prstGeom>
          <a:ln>
            <a:solidFill>
              <a:srgbClr val="170CF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b="1" dirty="0" smtClean="0">
                <a:solidFill>
                  <a:srgbClr val="170CF2"/>
                </a:solidFill>
                <a:latin typeface="Times New Roman" pitchFamily="18" charset="0"/>
                <a:cs typeface="Times New Roman" pitchFamily="18" charset="0"/>
              </a:rPr>
              <a:t>Christ  Righteousness</a:t>
            </a:r>
          </a:p>
          <a:p>
            <a:pPr algn="ctr"/>
            <a:r>
              <a:rPr lang="en-US" sz="1400" b="1" dirty="0" smtClean="0">
                <a:solidFill>
                  <a:srgbClr val="170CF2"/>
                </a:solidFill>
                <a:latin typeface="Times New Roman" pitchFamily="18" charset="0"/>
                <a:cs typeface="Times New Roman" pitchFamily="18" charset="0"/>
              </a:rPr>
              <a:t> Mingle with our Prayers</a:t>
            </a:r>
            <a:endParaRPr lang="en-US" sz="1400" b="1" dirty="0">
              <a:solidFill>
                <a:srgbClr val="170CF2"/>
              </a:solidFill>
              <a:latin typeface="Times New Roman" pitchFamily="18" charset="0"/>
              <a:cs typeface="Times New Roman" pitchFamily="18" charset="0"/>
            </a:endParaRPr>
          </a:p>
        </p:txBody>
      </p:sp>
      <p:sp>
        <p:nvSpPr>
          <p:cNvPr id="30" name="TextBox 29"/>
          <p:cNvSpPr txBox="1"/>
          <p:nvPr/>
        </p:nvSpPr>
        <p:spPr>
          <a:xfrm>
            <a:off x="533400" y="5562600"/>
            <a:ext cx="1752600" cy="523220"/>
          </a:xfrm>
          <a:prstGeom prst="rect">
            <a:avLst/>
          </a:prstGeom>
          <a:solidFill>
            <a:schemeClr val="tx1"/>
          </a:solidFill>
          <a:ln w="28575">
            <a:solidFill>
              <a:srgbClr val="2619CF"/>
            </a:solidFill>
          </a:ln>
        </p:spPr>
        <p:txBody>
          <a:bodyPr wrap="square" rtlCol="0">
            <a:spAutoFit/>
          </a:bodyPr>
          <a:lstStyle/>
          <a:p>
            <a:pPr algn="ctr"/>
            <a:r>
              <a:rPr lang="en-US" sz="1400" b="1" dirty="0" smtClean="0">
                <a:solidFill>
                  <a:srgbClr val="2619CF"/>
                </a:solidFill>
                <a:latin typeface="Times New Roman" pitchFamily="18" charset="0"/>
                <a:cs typeface="Times New Roman" pitchFamily="18" charset="0"/>
              </a:rPr>
              <a:t>Windpipe with an </a:t>
            </a:r>
          </a:p>
          <a:p>
            <a:pPr algn="ctr"/>
            <a:r>
              <a:rPr lang="en-US" sz="1400" b="1" dirty="0" smtClean="0">
                <a:solidFill>
                  <a:srgbClr val="2619CF"/>
                </a:solidFill>
                <a:latin typeface="Times New Roman" pitchFamily="18" charset="0"/>
                <a:cs typeface="Times New Roman" pitchFamily="18" charset="0"/>
              </a:rPr>
              <a:t>“up escalator”</a:t>
            </a:r>
            <a:endParaRPr lang="en-US" sz="1400" b="1" dirty="0"/>
          </a:p>
        </p:txBody>
      </p:sp>
      <p:cxnSp>
        <p:nvCxnSpPr>
          <p:cNvPr id="31" name="Straight Arrow Connector 30"/>
          <p:cNvCxnSpPr/>
          <p:nvPr/>
        </p:nvCxnSpPr>
        <p:spPr>
          <a:xfrm rot="5400000">
            <a:off x="-685006" y="3733006"/>
            <a:ext cx="1676400" cy="1588"/>
          </a:xfrm>
          <a:prstGeom prst="straightConnector1">
            <a:avLst/>
          </a:prstGeom>
          <a:ln>
            <a:solidFill>
              <a:srgbClr val="170CF2"/>
            </a:solidFill>
            <a:tailEnd type="arrow"/>
          </a:ln>
          <a:effectLst/>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V="1">
            <a:off x="2286000" y="5257800"/>
            <a:ext cx="609600" cy="399366"/>
          </a:xfrm>
          <a:prstGeom prst="straightConnector1">
            <a:avLst/>
          </a:prstGeom>
          <a:ln w="28575">
            <a:solidFill>
              <a:srgbClr val="2619CF"/>
            </a:solidFill>
            <a:tailEnd type="arrow"/>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457200" y="3733800"/>
            <a:ext cx="1752600" cy="762000"/>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2">
                    <a:lumMod val="75000"/>
                  </a:schemeClr>
                </a:solidFill>
              </a:rPr>
              <a:t> </a:t>
            </a:r>
            <a:r>
              <a:rPr lang="en-US" sz="1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Leviticus 16:13</a:t>
            </a:r>
            <a:endParaRPr 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Rectangle 35"/>
          <p:cNvSpPr/>
          <p:nvPr/>
        </p:nvSpPr>
        <p:spPr>
          <a:xfrm>
            <a:off x="3962400" y="3352800"/>
            <a:ext cx="609600" cy="1066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yui_3_5_1_5_1365840370048_642" descr="http://janellefincher.files.wordpress.com/2009/09/altar-of-incense.jpg?w=459&amp;amp;h=329"/>
          <p:cNvPicPr/>
          <p:nvPr/>
        </p:nvPicPr>
        <p:blipFill>
          <a:blip r:embed="rId5" cstate="print"/>
          <a:srcRect/>
          <a:stretch>
            <a:fillRect/>
          </a:stretch>
        </p:blipFill>
        <p:spPr bwMode="auto">
          <a:xfrm>
            <a:off x="4572000" y="685800"/>
            <a:ext cx="4572000" cy="5486400"/>
          </a:xfrm>
          <a:prstGeom prst="rect">
            <a:avLst/>
          </a:prstGeom>
          <a:noFill/>
          <a:ln w="28575">
            <a:solidFill>
              <a:srgbClr val="F6BB00"/>
            </a:solidFill>
            <a:miter lim="800000"/>
            <a:headEnd/>
            <a:tailEnd/>
          </a:ln>
        </p:spPr>
      </p:pic>
      <p:sp>
        <p:nvSpPr>
          <p:cNvPr id="38" name="Rectangle 37"/>
          <p:cNvSpPr/>
          <p:nvPr/>
        </p:nvSpPr>
        <p:spPr>
          <a:xfrm>
            <a:off x="0" y="0"/>
            <a:ext cx="9144000" cy="685800"/>
          </a:xfrm>
          <a:prstGeom prst="rect">
            <a:avLst/>
          </a:prstGeom>
          <a:ln w="28575">
            <a:solidFill>
              <a:srgbClr val="F6BB00"/>
            </a:solidFill>
          </a:ln>
        </p:spPr>
        <p:style>
          <a:lnRef idx="2">
            <a:schemeClr val="accent3"/>
          </a:lnRef>
          <a:fillRef idx="1">
            <a:schemeClr val="lt1"/>
          </a:fillRef>
          <a:effectRef idx="0">
            <a:schemeClr val="accent3"/>
          </a:effectRef>
          <a:fontRef idx="minor">
            <a:schemeClr val="dk1"/>
          </a:fontRef>
        </p:style>
        <p:txBody>
          <a:bodyPr rtlCol="0" anchor="ctr"/>
          <a:lstStyle/>
          <a:p>
            <a:pPr lvl="0" algn="ctr" fontAlgn="base">
              <a:spcBef>
                <a:spcPct val="0"/>
              </a:spcBef>
              <a:spcAft>
                <a:spcPct val="0"/>
              </a:spcAft>
            </a:pPr>
            <a:r>
              <a:rPr lang="en-US" sz="3200" b="1" dirty="0" smtClean="0">
                <a:solidFill>
                  <a:srgbClr val="170CF2"/>
                </a:solidFill>
                <a:latin typeface="Times New Roman" pitchFamily="18" charset="0"/>
                <a:ea typeface="Times New Roman" pitchFamily="18" charset="0"/>
                <a:cs typeface="Times New Roman" pitchFamily="18" charset="0"/>
              </a:rPr>
              <a:t>The Greater Horn of Hyoid</a:t>
            </a:r>
          </a:p>
        </p:txBody>
      </p:sp>
      <p:sp>
        <p:nvSpPr>
          <p:cNvPr id="39" name="Slide Number Placeholder 1"/>
          <p:cNvSpPr txBox="1">
            <a:spLocks/>
          </p:cNvSpPr>
          <p:nvPr/>
        </p:nvSpPr>
        <p:spPr>
          <a:xfrm>
            <a:off x="8534400" y="0"/>
            <a:ext cx="457200" cy="457200"/>
          </a:xfrm>
          <a:prstGeom prst="rect">
            <a:avLst/>
          </a:prstGeom>
        </p:spPr>
        <p:txBody>
          <a:bodyPr vert="horz" lIns="0" rIns="0" anchor="b"/>
          <a:lstStyle/>
          <a:p>
            <a:pPr marL="0" marR="0" lvl="0" indent="0" algn="ctr" defTabSz="914400" rtl="0" eaLnBrk="1" fontAlgn="auto" latinLnBrk="0" hangingPunct="1">
              <a:lnSpc>
                <a:spcPct val="100000"/>
              </a:lnSpc>
              <a:spcBef>
                <a:spcPts val="0"/>
              </a:spcBef>
              <a:spcAft>
                <a:spcPts val="0"/>
              </a:spcAft>
              <a:buClrTx/>
              <a:buSzTx/>
              <a:buFontTx/>
              <a:buNone/>
              <a:tabLst/>
              <a:defRPr/>
            </a:pPr>
            <a:fld id="{877F9B8C-32C4-43F2-99B4-FFD195B4A4EB}" type="slidenum">
              <a:rPr kumimoji="0" lang="en-US"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pic>
        <p:nvPicPr>
          <p:cNvPr id="16" name="yui_3_5_1_5_1373521695845_949" descr="http://content.answcdn.com/main/content/img/elsevier/dental/f0646-01.jpg"/>
          <p:cNvPicPr/>
          <p:nvPr/>
        </p:nvPicPr>
        <p:blipFill>
          <a:blip r:embed="rId6" cstate="print"/>
          <a:srcRect l="9836" r="1639" b="19012"/>
          <a:stretch>
            <a:fillRect/>
          </a:stretch>
        </p:blipFill>
        <p:spPr bwMode="auto">
          <a:xfrm>
            <a:off x="7924800" y="3505200"/>
            <a:ext cx="1219200" cy="2514600"/>
          </a:xfrm>
          <a:prstGeom prst="rect">
            <a:avLst/>
          </a:prstGeom>
          <a:noFill/>
          <a:ln w="28575">
            <a:solidFill>
              <a:srgbClr val="FFC000"/>
            </a:solidFill>
            <a:miter lim="800000"/>
            <a:headEnd/>
            <a:tailEnd/>
          </a:ln>
        </p:spPr>
      </p:pic>
    </p:spTree>
  </p:cSld>
  <p:clrMapOvr>
    <a:masterClrMapping/>
  </p:clrMapOvr>
  <p:transition advClick="0" advTm="1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yui_3_5_1_5_1365839453067_642" descr="http://sickleoftruth.com/sitebuilder/images/Candlestick-1_edited-1_copy_edited-2-425x520.jpg"/>
          <p:cNvPicPr/>
          <p:nvPr/>
        </p:nvPicPr>
        <p:blipFill>
          <a:blip r:embed="rId2" cstate="print"/>
          <a:srcRect/>
          <a:stretch>
            <a:fillRect/>
          </a:stretch>
        </p:blipFill>
        <p:spPr bwMode="auto">
          <a:xfrm>
            <a:off x="4495800" y="1143000"/>
            <a:ext cx="4648200" cy="5334000"/>
          </a:xfrm>
          <a:prstGeom prst="rect">
            <a:avLst/>
          </a:prstGeom>
          <a:noFill/>
          <a:ln w="28575">
            <a:solidFill>
              <a:srgbClr val="0000CC"/>
            </a:solidFill>
            <a:miter lim="800000"/>
            <a:headEnd/>
            <a:tailEnd/>
          </a:ln>
        </p:spPr>
      </p:pic>
      <p:sp>
        <p:nvSpPr>
          <p:cNvPr id="26" name="Rectangle 25"/>
          <p:cNvSpPr/>
          <p:nvPr/>
        </p:nvSpPr>
        <p:spPr>
          <a:xfrm>
            <a:off x="4495800" y="6477000"/>
            <a:ext cx="4648200" cy="381000"/>
          </a:xfrm>
          <a:prstGeom prst="rect">
            <a:avLst/>
          </a:prstGeom>
          <a:ln w="19050">
            <a:solidFill>
              <a:srgbClr val="8238B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smtClean="0">
                <a:solidFill>
                  <a:srgbClr val="8238BA"/>
                </a:solidFill>
                <a:latin typeface="Times New Roman" pitchFamily="18" charset="0"/>
                <a:cs typeface="Times New Roman" pitchFamily="18" charset="0"/>
              </a:rPr>
              <a:t>Golden Lamp </a:t>
            </a:r>
            <a:endParaRPr lang="en-US" sz="2000" b="1" dirty="0">
              <a:solidFill>
                <a:srgbClr val="8238BA"/>
              </a:solidFill>
              <a:latin typeface="Times New Roman" pitchFamily="18" charset="0"/>
              <a:cs typeface="Times New Roman" pitchFamily="18" charset="0"/>
            </a:endParaRPr>
          </a:p>
        </p:txBody>
      </p:sp>
      <p:pic>
        <p:nvPicPr>
          <p:cNvPr id="9217" name="Picture 1" descr="http://cache2.allpostersimages.com/p/LRG/38/3812/9CPIF00Z/posters/hutchings-ralph-resin-cast-of-lungs-bronchi-only-anterior-view.jpg"/>
          <p:cNvPicPr>
            <a:picLocks noChangeAspect="1" noChangeArrowheads="1"/>
          </p:cNvPicPr>
          <p:nvPr/>
        </p:nvPicPr>
        <p:blipFill>
          <a:blip r:embed="rId3" cstate="print"/>
          <a:srcRect/>
          <a:stretch>
            <a:fillRect/>
          </a:stretch>
        </p:blipFill>
        <p:spPr bwMode="auto">
          <a:xfrm>
            <a:off x="0" y="1143000"/>
            <a:ext cx="4495800" cy="5334000"/>
          </a:xfrm>
          <a:prstGeom prst="rect">
            <a:avLst/>
          </a:prstGeom>
          <a:noFill/>
          <a:ln w="28575">
            <a:solidFill>
              <a:srgbClr val="0000CC"/>
            </a:solidFill>
          </a:ln>
        </p:spPr>
      </p:pic>
      <p:sp>
        <p:nvSpPr>
          <p:cNvPr id="7" name="Rectangle 6"/>
          <p:cNvSpPr/>
          <p:nvPr/>
        </p:nvSpPr>
        <p:spPr>
          <a:xfrm>
            <a:off x="0" y="0"/>
            <a:ext cx="9144000" cy="1200329"/>
          </a:xfrm>
          <a:prstGeom prst="rect">
            <a:avLst/>
          </a:prstGeom>
          <a:ln w="19050">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Candlestick </a:t>
            </a:r>
          </a:p>
          <a:p>
            <a:pPr algn="ctr"/>
            <a:r>
              <a:rPr lang="en-US" sz="3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Our Tree Of Life </a:t>
            </a:r>
            <a:endParaRPr lang="en-US" sz="3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angle 7"/>
          <p:cNvSpPr/>
          <p:nvPr/>
        </p:nvSpPr>
        <p:spPr>
          <a:xfrm>
            <a:off x="0" y="6477000"/>
            <a:ext cx="4495800" cy="369332"/>
          </a:xfrm>
          <a:prstGeom prst="rect">
            <a:avLst/>
          </a:prstGeom>
          <a:solidFill>
            <a:schemeClr val="tx1"/>
          </a:solidFill>
          <a:ln>
            <a:solidFill>
              <a:srgbClr val="9148C8"/>
            </a:solidFill>
          </a:ln>
        </p:spPr>
        <p:txBody>
          <a:bodyPr wrap="square">
            <a:spAutoFit/>
          </a:bodyPr>
          <a:lstStyle/>
          <a:p>
            <a:pPr algn="ctr"/>
            <a:r>
              <a:rPr lang="en-US" b="1" dirty="0" smtClean="0">
                <a:solidFill>
                  <a:srgbClr val="8238BA"/>
                </a:solidFill>
                <a:latin typeface="Times New Roman" pitchFamily="18" charset="0"/>
                <a:cs typeface="Times New Roman" pitchFamily="18" charset="0"/>
              </a:rPr>
              <a:t>The Lungs or Respiratory System</a:t>
            </a:r>
            <a:endParaRPr lang="en-US" b="1" dirty="0">
              <a:solidFill>
                <a:srgbClr val="8238BA"/>
              </a:solidFill>
              <a:latin typeface="Times New Roman" pitchFamily="18" charset="0"/>
              <a:cs typeface="Times New Roman" pitchFamily="18" charset="0"/>
            </a:endParaRPr>
          </a:p>
        </p:txBody>
      </p:sp>
      <p:sp>
        <p:nvSpPr>
          <p:cNvPr id="9" name="Rectangle 8"/>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14</a:t>
            </a:fld>
            <a:endParaRPr lang="en-US" b="1" dirty="0">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www.cannonemaria.altervista.org/Web2/ANATOMIA%20UMANA/RosaRespiratorio/RosaTrachea.jpg"/>
          <p:cNvPicPr>
            <a:picLocks noChangeAspect="1" noChangeArrowheads="1"/>
          </p:cNvPicPr>
          <p:nvPr/>
        </p:nvPicPr>
        <p:blipFill>
          <a:blip r:embed="rId2" cstate="print"/>
          <a:srcRect/>
          <a:stretch>
            <a:fillRect/>
          </a:stretch>
        </p:blipFill>
        <p:spPr bwMode="auto">
          <a:xfrm>
            <a:off x="0" y="1676400"/>
            <a:ext cx="4572001" cy="5181600"/>
          </a:xfrm>
          <a:prstGeom prst="rect">
            <a:avLst/>
          </a:prstGeom>
          <a:noFill/>
          <a:ln w="28575">
            <a:solidFill>
              <a:srgbClr val="0000FF"/>
            </a:solidFill>
          </a:ln>
        </p:spPr>
      </p:pic>
      <p:sp>
        <p:nvSpPr>
          <p:cNvPr id="5" name="Rectangle 4"/>
          <p:cNvSpPr/>
          <p:nvPr/>
        </p:nvSpPr>
        <p:spPr>
          <a:xfrm>
            <a:off x="0" y="0"/>
            <a:ext cx="9144000" cy="1676400"/>
          </a:xfrm>
          <a:prstGeom prst="rect">
            <a:avLst/>
          </a:prstGeom>
          <a:ln>
            <a:solidFill>
              <a:srgbClr val="0000CC"/>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says: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 am the true vine, and my Father is the husbandman.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Every branch in me that beareth not fruit he taketh away; and every branch that beareth fruit, he purgeth it, that it may bring forth more fruit. . . . Abide in me, and I in you. As the branch cannot bear fruit of itself, except it abide in the vine; no more can ye, except ye abide in me.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(John 15:1,5)</a:t>
            </a:r>
            <a:endParaRPr lang="en-US" b="1" dirty="0">
              <a:solidFill>
                <a:schemeClr val="bg1"/>
              </a:solidFill>
              <a:latin typeface="Times New Roman" pitchFamily="18" charset="0"/>
              <a:cs typeface="Times New Roman" pitchFamily="18" charset="0"/>
            </a:endParaRPr>
          </a:p>
        </p:txBody>
      </p:sp>
      <p:pic>
        <p:nvPicPr>
          <p:cNvPr id="13" name="Picture 2" descr="http://www.fioriblu.it/articoli/salute/apparato-respiratorio/bronchi.jpg"/>
          <p:cNvPicPr>
            <a:picLocks noChangeAspect="1" noChangeArrowheads="1"/>
          </p:cNvPicPr>
          <p:nvPr/>
        </p:nvPicPr>
        <p:blipFill>
          <a:blip r:embed="rId3" cstate="print"/>
          <a:srcRect/>
          <a:stretch>
            <a:fillRect/>
          </a:stretch>
        </p:blipFill>
        <p:spPr bwMode="auto">
          <a:xfrm>
            <a:off x="4572000" y="1676400"/>
            <a:ext cx="4572000" cy="5181600"/>
          </a:xfrm>
          <a:prstGeom prst="rect">
            <a:avLst/>
          </a:prstGeom>
          <a:noFill/>
          <a:ln w="19050">
            <a:solidFill>
              <a:srgbClr val="0000FF"/>
            </a:solidFill>
          </a:ln>
        </p:spPr>
      </p:pic>
      <p:sp>
        <p:nvSpPr>
          <p:cNvPr id="15" name="Rectangle 14"/>
          <p:cNvSpPr/>
          <p:nvPr/>
        </p:nvSpPr>
        <p:spPr>
          <a:xfrm>
            <a:off x="4800600" y="2133600"/>
            <a:ext cx="1752600" cy="45720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John 1:4,9, 15:4,5; </a:t>
            </a:r>
          </a:p>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Revelation 1:13-16</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6"/>
          <p:cNvSpPr/>
          <p:nvPr/>
        </p:nvSpPr>
        <p:spPr>
          <a:xfrm>
            <a:off x="861060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15</a:t>
            </a:fld>
            <a:endParaRPr lang="en-US" b="1" dirty="0">
              <a:latin typeface="Times New Roman" pitchFamily="18" charset="0"/>
              <a:cs typeface="Times New Roman" pitchFamily="18" charset="0"/>
            </a:endParaRPr>
          </a:p>
        </p:txBody>
      </p:sp>
      <p:sp>
        <p:nvSpPr>
          <p:cNvPr id="9" name="Left Arrow 8"/>
          <p:cNvSpPr/>
          <p:nvPr/>
        </p:nvSpPr>
        <p:spPr>
          <a:xfrm rot="19953283">
            <a:off x="6973802" y="2003360"/>
            <a:ext cx="1905000" cy="637032"/>
          </a:xfrm>
          <a:prstGeom prst="leftArrow">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 Am The Vine</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4" descr="lungs candle stick.jpg"/>
          <p:cNvPicPr>
            <a:picLocks noChangeAspect="1"/>
          </p:cNvPicPr>
          <p:nvPr/>
        </p:nvPicPr>
        <p:blipFill>
          <a:blip r:embed="rId2" cstate="print">
            <a:lum bright="10000"/>
          </a:blip>
          <a:stretch>
            <a:fillRect/>
          </a:stretch>
        </p:blipFill>
        <p:spPr>
          <a:xfrm>
            <a:off x="4572000" y="609600"/>
            <a:ext cx="4572000" cy="6248400"/>
          </a:xfrm>
          <a:prstGeom prst="rect">
            <a:avLst/>
          </a:prstGeom>
          <a:ln w="28575" cap="flat" cmpd="sng" algn="ctr">
            <a:solidFill>
              <a:srgbClr val="0000FF"/>
            </a:solidFill>
            <a:prstDash val="solid"/>
          </a:ln>
        </p:spPr>
        <p:style>
          <a:lnRef idx="2">
            <a:schemeClr val="accent2"/>
          </a:lnRef>
          <a:fillRef idx="1">
            <a:schemeClr val="lt1"/>
          </a:fillRef>
          <a:effectRef idx="0">
            <a:schemeClr val="accent2"/>
          </a:effectRef>
          <a:fontRef idx="minor">
            <a:schemeClr val="dk1"/>
          </a:fontRef>
        </p:style>
      </p:pic>
      <p:sp>
        <p:nvSpPr>
          <p:cNvPr id="5" name="Oval Callout 4"/>
          <p:cNvSpPr/>
          <p:nvPr/>
        </p:nvSpPr>
        <p:spPr>
          <a:xfrm>
            <a:off x="7543800" y="990600"/>
            <a:ext cx="1447800" cy="536448"/>
          </a:xfrm>
          <a:prstGeom prst="wedgeEllipseCallout">
            <a:avLst>
              <a:gd name="adj1" fmla="val -80503"/>
              <a:gd name="adj2" fmla="val 254870"/>
            </a:avLst>
          </a:prstGeom>
          <a:ln w="28575">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Jesus is in the midst </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3" descr="C:\Users\Rosa E Charles\Pictures\The Thrid Temple The Human Body\knob flower.jpg"/>
          <p:cNvPicPr>
            <a:picLocks noChangeAspect="1" noChangeArrowheads="1"/>
          </p:cNvPicPr>
          <p:nvPr/>
        </p:nvPicPr>
        <p:blipFill>
          <a:blip r:embed="rId3" cstate="print">
            <a:lum bright="20000"/>
          </a:blip>
          <a:srcRect l="12500" r="12500"/>
          <a:stretch>
            <a:fillRect/>
          </a:stretch>
        </p:blipFill>
        <p:spPr bwMode="auto">
          <a:xfrm>
            <a:off x="6248400" y="5638800"/>
            <a:ext cx="1143000" cy="990600"/>
          </a:xfrm>
          <a:prstGeom prst="rect">
            <a:avLst/>
          </a:prstGeom>
          <a:ln>
            <a:solidFill>
              <a:srgbClr val="FFFF00"/>
            </a:solidFill>
          </a:ln>
          <a:effectLst>
            <a:outerShdw blurRad="292100" dist="139700" dir="2700000" algn="tl" rotWithShape="0">
              <a:srgbClr val="333333">
                <a:alpha val="65000"/>
              </a:srgbClr>
            </a:outerShdw>
          </a:effectLst>
        </p:spPr>
      </p:pic>
      <p:cxnSp>
        <p:nvCxnSpPr>
          <p:cNvPr id="7" name="Straight Arrow Connector 6"/>
          <p:cNvCxnSpPr/>
          <p:nvPr/>
        </p:nvCxnSpPr>
        <p:spPr>
          <a:xfrm rot="5400000" flipH="1" flipV="1">
            <a:off x="6896100" y="5219700"/>
            <a:ext cx="685800" cy="609600"/>
          </a:xfrm>
          <a:prstGeom prst="straightConnector1">
            <a:avLst/>
          </a:prstGeom>
          <a:ln>
            <a:solidFill>
              <a:srgbClr val="EAF73D"/>
            </a:solidFill>
            <a:tailEnd type="arrow"/>
          </a:ln>
        </p:spPr>
        <p:style>
          <a:lnRef idx="3">
            <a:schemeClr val="accent1"/>
          </a:lnRef>
          <a:fillRef idx="0">
            <a:schemeClr val="accent1"/>
          </a:fillRef>
          <a:effectRef idx="2">
            <a:schemeClr val="accent1"/>
          </a:effectRef>
          <a:fontRef idx="minor">
            <a:schemeClr val="tx1"/>
          </a:fontRef>
        </p:style>
      </p:cxnSp>
      <p:pic>
        <p:nvPicPr>
          <p:cNvPr id="21" name="Picture 1" descr="http://o.quizlet.com/i/gXObo0pNoP-AH_68DBsv2w_m.jpg"/>
          <p:cNvPicPr>
            <a:picLocks noChangeAspect="1" noChangeArrowheads="1"/>
          </p:cNvPicPr>
          <p:nvPr/>
        </p:nvPicPr>
        <p:blipFill>
          <a:blip r:embed="rId4" cstate="print"/>
          <a:srcRect/>
          <a:stretch>
            <a:fillRect/>
          </a:stretch>
        </p:blipFill>
        <p:spPr bwMode="auto">
          <a:xfrm>
            <a:off x="0" y="609600"/>
            <a:ext cx="4572000" cy="6248400"/>
          </a:xfrm>
          <a:prstGeom prst="rect">
            <a:avLst/>
          </a:prstGeom>
          <a:noFill/>
          <a:ln w="28575">
            <a:solidFill>
              <a:srgbClr val="0000FF"/>
            </a:solidFill>
          </a:ln>
        </p:spPr>
      </p:pic>
      <p:sp>
        <p:nvSpPr>
          <p:cNvPr id="22" name="TextBox 21"/>
          <p:cNvSpPr txBox="1"/>
          <p:nvPr/>
        </p:nvSpPr>
        <p:spPr>
          <a:xfrm>
            <a:off x="1676400" y="3581400"/>
            <a:ext cx="1219200" cy="3108543"/>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Why are the braches in our body  backwards?                        And he (Jesus) said unto them Ye are from  beneath;</a:t>
            </a:r>
          </a:p>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I am from above: ye are of this world; I am not of this world. </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3" name="TextBox 22"/>
          <p:cNvSpPr txBox="1"/>
          <p:nvPr/>
        </p:nvSpPr>
        <p:spPr>
          <a:xfrm>
            <a:off x="1676400" y="3276600"/>
            <a:ext cx="1219200" cy="27699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200" b="1" dirty="0" smtClean="0">
                <a:solidFill>
                  <a:srgbClr val="7030A0"/>
                </a:solidFill>
                <a:latin typeface="Times New Roman" pitchFamily="18" charset="0"/>
                <a:cs typeface="Times New Roman" pitchFamily="18" charset="0"/>
              </a:rPr>
              <a:t>John 8:23</a:t>
            </a:r>
            <a:endParaRPr lang="en-US" sz="1200" b="1" dirty="0">
              <a:solidFill>
                <a:srgbClr val="7030A0"/>
              </a:solidFill>
              <a:latin typeface="Times New Roman" pitchFamily="18" charset="0"/>
              <a:cs typeface="Times New Roman" pitchFamily="18" charset="0"/>
            </a:endParaRPr>
          </a:p>
        </p:txBody>
      </p:sp>
      <p:sp>
        <p:nvSpPr>
          <p:cNvPr id="24" name="TextBox 23"/>
          <p:cNvSpPr txBox="1"/>
          <p:nvPr/>
        </p:nvSpPr>
        <p:spPr>
          <a:xfrm>
            <a:off x="0" y="0"/>
            <a:ext cx="9144000" cy="615553"/>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sz="800" b="1" i="1" dirty="0" smtClean="0">
              <a:solidFill>
                <a:srgbClr val="0000FF"/>
              </a:solidFill>
              <a:latin typeface="Times New Roman" pitchFamily="18" charset="0"/>
              <a:cs typeface="Times New Roman" pitchFamily="18" charset="0"/>
            </a:endParaRPr>
          </a:p>
          <a:p>
            <a:pPr algn="ctr"/>
            <a:r>
              <a:rPr lang="en-US" sz="2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Lets Learn Something Interesting About The Branches!</a:t>
            </a:r>
            <a:endParaRPr lang="en-US" sz="2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Rectangle 14"/>
          <p:cNvSpPr/>
          <p:nvPr/>
        </p:nvSpPr>
        <p:spPr>
          <a:xfrm>
            <a:off x="8534400" y="0"/>
            <a:ext cx="389851" cy="338554"/>
          </a:xfrm>
          <a:prstGeom prst="rect">
            <a:avLst/>
          </a:prstGeom>
        </p:spPr>
        <p:txBody>
          <a:bodyPr wrap="none">
            <a:spAutoFit/>
          </a:bodyPr>
          <a:lstStyle/>
          <a:p>
            <a:pPr algn="ctr"/>
            <a:fld id="{877F9B8C-32C4-43F2-99B4-FFD195B4A4EB}" type="slidenum">
              <a:rPr lang="en-US" sz="1600" b="1" smtClean="0">
                <a:latin typeface="Times New Roman" pitchFamily="18" charset="0"/>
                <a:cs typeface="Times New Roman" pitchFamily="18" charset="0"/>
              </a:rPr>
              <a:pPr algn="ctr"/>
              <a:t>16</a:t>
            </a:fld>
            <a:endParaRPr lang="en-US" sz="16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9144000" cy="646331"/>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Table of Showbread </a:t>
            </a:r>
            <a:endParaRPr lang="en-US" sz="3600" dirty="0">
              <a:effectLst>
                <a:outerShdw blurRad="38100" dist="38100" dir="2700000" algn="tl">
                  <a:srgbClr val="000000">
                    <a:alpha val="43137"/>
                  </a:srgbClr>
                </a:outerShdw>
              </a:effectLst>
            </a:endParaRPr>
          </a:p>
        </p:txBody>
      </p:sp>
      <p:pic>
        <p:nvPicPr>
          <p:cNvPr id="4" name="Picture 1" descr="http://www.mitralvalverepair.org/images/mv_anatomy/anatomy.jpg"/>
          <p:cNvPicPr>
            <a:picLocks noChangeAspect="1" noChangeArrowheads="1"/>
          </p:cNvPicPr>
          <p:nvPr/>
        </p:nvPicPr>
        <p:blipFill>
          <a:blip r:embed="rId2" cstate="print"/>
          <a:srcRect/>
          <a:stretch>
            <a:fillRect/>
          </a:stretch>
        </p:blipFill>
        <p:spPr bwMode="auto">
          <a:xfrm>
            <a:off x="0" y="609600"/>
            <a:ext cx="4648200" cy="5715000"/>
          </a:xfrm>
          <a:prstGeom prst="rect">
            <a:avLst/>
          </a:prstGeom>
          <a:noFill/>
          <a:ln w="28575">
            <a:solidFill>
              <a:srgbClr val="0000CC"/>
            </a:solidFill>
          </a:ln>
        </p:spPr>
      </p:pic>
      <p:pic>
        <p:nvPicPr>
          <p:cNvPr id="5" name="yui_3_5_1_5_1365840483297_642" descr="http://www.bible-history.com/art/table9.jpg"/>
          <p:cNvPicPr/>
          <p:nvPr/>
        </p:nvPicPr>
        <p:blipFill>
          <a:blip r:embed="rId3" cstate="print"/>
          <a:srcRect/>
          <a:stretch>
            <a:fillRect/>
          </a:stretch>
        </p:blipFill>
        <p:spPr bwMode="auto">
          <a:xfrm>
            <a:off x="4648200" y="609600"/>
            <a:ext cx="4495800" cy="5715000"/>
          </a:xfrm>
          <a:prstGeom prst="rect">
            <a:avLst/>
          </a:prstGeom>
          <a:noFill/>
          <a:ln w="28575">
            <a:solidFill>
              <a:srgbClr val="0000CC"/>
            </a:solidFill>
            <a:miter lim="800000"/>
            <a:headEnd/>
            <a:tailEnd/>
          </a:ln>
        </p:spPr>
      </p:pic>
      <p:pic>
        <p:nvPicPr>
          <p:cNvPr id="6" name="Picture 2" descr="C:\Users\Rosa E Charles\Pictures\my pictures\Ministry Materials\king james 400 anniversary picture.png"/>
          <p:cNvPicPr>
            <a:picLocks noChangeAspect="1" noChangeArrowheads="1"/>
          </p:cNvPicPr>
          <p:nvPr/>
        </p:nvPicPr>
        <p:blipFill>
          <a:blip r:embed="rId4" cstate="print"/>
          <a:srcRect/>
          <a:stretch>
            <a:fillRect/>
          </a:stretch>
        </p:blipFill>
        <p:spPr bwMode="auto">
          <a:xfrm>
            <a:off x="6705600" y="4419600"/>
            <a:ext cx="1905000" cy="1143000"/>
          </a:xfrm>
          <a:prstGeom prst="rect">
            <a:avLst/>
          </a:prstGeom>
          <a:noFill/>
          <a:ln>
            <a:solidFill>
              <a:srgbClr val="0000FF"/>
            </a:solidFill>
          </a:ln>
        </p:spPr>
      </p:pic>
      <p:sp>
        <p:nvSpPr>
          <p:cNvPr id="7" name="Rectangle 6"/>
          <p:cNvSpPr/>
          <p:nvPr/>
        </p:nvSpPr>
        <p:spPr>
          <a:xfrm>
            <a:off x="7010400" y="5715000"/>
            <a:ext cx="1447800" cy="228600"/>
          </a:xfrm>
          <a:prstGeom prst="rect">
            <a:avLst/>
          </a:prstGeom>
          <a:ln>
            <a:solidFill>
              <a:srgbClr val="0000CC"/>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smtClean="0">
                <a:solidFill>
                  <a:srgbClr val="6600FF"/>
                </a:solidFill>
                <a:latin typeface="Times New Roman" pitchFamily="18" charset="0"/>
                <a:cs typeface="Times New Roman" pitchFamily="18" charset="0"/>
              </a:rPr>
              <a:t>John 6:35</a:t>
            </a:r>
            <a:endParaRPr lang="en-US" sz="1600" b="1" dirty="0">
              <a:solidFill>
                <a:srgbClr val="6600FF"/>
              </a:solidFill>
              <a:latin typeface="Times New Roman" pitchFamily="18" charset="0"/>
              <a:cs typeface="Times New Roman" pitchFamily="18" charset="0"/>
            </a:endParaRPr>
          </a:p>
        </p:txBody>
      </p:sp>
      <p:sp>
        <p:nvSpPr>
          <p:cNvPr id="8" name="Rectangle 7"/>
          <p:cNvSpPr/>
          <p:nvPr/>
        </p:nvSpPr>
        <p:spPr>
          <a:xfrm>
            <a:off x="0" y="6324600"/>
            <a:ext cx="4648200" cy="53340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Proverbs  7:2-3,  John 6:48 </a:t>
            </a:r>
            <a:endParaRPr lang="en-US"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4648200" y="6324600"/>
            <a:ext cx="4495800" cy="533400"/>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2 Corinthians  3:1-18</a:t>
            </a:r>
            <a:endParaRPr lang="en-US" sz="20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Slide Number Placeholder 1"/>
          <p:cNvSpPr>
            <a:spLocks noGrp="1"/>
          </p:cNvSpPr>
          <p:nvPr>
            <p:ph type="sldNum" sz="quarter" idx="12"/>
          </p:nvPr>
        </p:nvSpPr>
        <p:spPr>
          <a:xfrm>
            <a:off x="8534400" y="0"/>
            <a:ext cx="609600" cy="381000"/>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17</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0" y="5257800"/>
            <a:ext cx="914400" cy="369332"/>
          </a:xfrm>
          <a:prstGeom prst="rect">
            <a:avLst/>
          </a:prstGeom>
          <a:noFill/>
          <a:ln w="28575">
            <a:solidFill>
              <a:srgbClr val="0000FF"/>
            </a:solidFill>
          </a:ln>
        </p:spPr>
        <p:txBody>
          <a:bodyPr wrap="square" rtlCol="0">
            <a:spAutoFit/>
          </a:bodyPr>
          <a:lstStyle/>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ustration of the human heart"/>
          <p:cNvPicPr>
            <a:picLocks noChangeAspect="1" noChangeArrowheads="1"/>
          </p:cNvPicPr>
          <p:nvPr/>
        </p:nvPicPr>
        <p:blipFill>
          <a:blip r:embed="rId2" cstate="print"/>
          <a:srcRect/>
          <a:stretch>
            <a:fillRect/>
          </a:stretch>
        </p:blipFill>
        <p:spPr bwMode="auto">
          <a:xfrm>
            <a:off x="2743200" y="990600"/>
            <a:ext cx="6400800" cy="5867400"/>
          </a:xfrm>
          <a:prstGeom prst="rect">
            <a:avLst/>
          </a:prstGeom>
          <a:noFill/>
          <a:ln w="28575">
            <a:solidFill>
              <a:srgbClr val="0000FF"/>
            </a:solidFill>
          </a:ln>
        </p:spPr>
      </p:pic>
      <p:sp>
        <p:nvSpPr>
          <p:cNvPr id="9" name="TextBox 8"/>
          <p:cNvSpPr txBox="1"/>
          <p:nvPr/>
        </p:nvSpPr>
        <p:spPr>
          <a:xfrm>
            <a:off x="6324600" y="1371600"/>
            <a:ext cx="2590800" cy="4572000"/>
          </a:xfrm>
          <a:prstGeom prst="rect">
            <a:avLst/>
          </a:prstGeom>
          <a:noFill/>
          <a:ln w="28575">
            <a:solidFill>
              <a:srgbClr val="9148C8"/>
            </a:solidFill>
          </a:ln>
        </p:spPr>
        <p:txBody>
          <a:bodyPr wrap="square" rtlCol="0">
            <a:spAutoFit/>
          </a:bodyPr>
          <a:lstStyle/>
          <a:p>
            <a:r>
              <a:rPr lang="en-US" dirty="0" smtClean="0">
                <a:solidFill>
                  <a:schemeClr val="accent6">
                    <a:lumMod val="40000"/>
                    <a:lumOff val="60000"/>
                  </a:schemeClr>
                </a:solidFill>
              </a:rPr>
              <a:t>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5" name="TextBox 14"/>
          <p:cNvSpPr txBox="1"/>
          <p:nvPr/>
        </p:nvSpPr>
        <p:spPr>
          <a:xfrm>
            <a:off x="5867400" y="6019800"/>
            <a:ext cx="3124200" cy="646331"/>
          </a:xfrm>
          <a:prstGeom prst="rect">
            <a:avLst/>
          </a:prstGeom>
          <a:noFill/>
          <a:ln w="28575">
            <a:solidFill>
              <a:schemeClr val="tx1"/>
            </a:solidFill>
          </a:ln>
        </p:spPr>
        <p:txBody>
          <a:bodyPr wrap="square" rtlCol="0">
            <a:spAutoFit/>
          </a:bodyPr>
          <a:lstStyle/>
          <a:p>
            <a:endParaRPr lang="en-US" dirty="0" smtClean="0"/>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4</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2971800" y="990600"/>
            <a:ext cx="2977546" cy="461665"/>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none">
            <a:spAutoFit/>
          </a:bodyPr>
          <a:lstStyle/>
          <a:p>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Tribe of Reuben </a:t>
            </a:r>
            <a:endParaRPr lang="en-US" sz="2400" b="1" dirty="0">
              <a:solidFill>
                <a:srgbClr val="FFFF00"/>
              </a:solidFill>
              <a:effectLst>
                <a:outerShdw blurRad="38100" dist="38100" dir="2700000" algn="tl">
                  <a:srgbClr val="000000">
                    <a:alpha val="43137"/>
                  </a:srgbClr>
                </a:outerShdw>
              </a:effectLst>
            </a:endParaRPr>
          </a:p>
        </p:txBody>
      </p:sp>
      <p:sp>
        <p:nvSpPr>
          <p:cNvPr id="13" name="Rectangle 12"/>
          <p:cNvSpPr/>
          <p:nvPr/>
        </p:nvSpPr>
        <p:spPr>
          <a:xfrm>
            <a:off x="6248400" y="1066800"/>
            <a:ext cx="2743200" cy="1200329"/>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My </a:t>
            </a: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Migh</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 My </a:t>
            </a: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Strengt</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Excellency Of Dignity</a:t>
            </a: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pPr algn="ctr"/>
            <a:r>
              <a:rPr lang="en-US"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Excellency Of Powe</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t>
            </a:r>
            <a:endParaRPr lang="en-US" dirty="0">
              <a:solidFill>
                <a:schemeClr val="tx1"/>
              </a:solidFill>
            </a:endParaRPr>
          </a:p>
        </p:txBody>
      </p:sp>
      <p:sp>
        <p:nvSpPr>
          <p:cNvPr id="14" name="Rectangle 13"/>
          <p:cNvSpPr/>
          <p:nvPr/>
        </p:nvSpPr>
        <p:spPr>
          <a:xfrm>
            <a:off x="0" y="914401"/>
            <a:ext cx="2743200" cy="5943599"/>
          </a:xfrm>
          <a:prstGeom prst="rect">
            <a:avLst/>
          </a:prstGeom>
          <a:solidFill>
            <a:schemeClr val="tx1"/>
          </a:solidFill>
          <a:ln w="28575">
            <a:solidFill>
              <a:srgbClr val="0000FF"/>
            </a:solidFill>
          </a:ln>
        </p:spPr>
        <p:txBody>
          <a:bodyPr wrap="square">
            <a:spAutoFit/>
          </a:bodyPr>
          <a:lstStyle/>
          <a:p>
            <a:pPr algn="ctr"/>
            <a:endParaRPr lang="en-US" sz="800" dirty="0" smtClean="0">
              <a:solidFill>
                <a:srgbClr val="9900FF"/>
              </a:solidFill>
              <a:latin typeface="Times New Roman" pitchFamily="18" charset="0"/>
              <a:cs typeface="Times New Roman" pitchFamily="18" charset="0"/>
            </a:endParaRPr>
          </a:p>
          <a:p>
            <a:pPr algn="ctr"/>
            <a:r>
              <a:rPr lang="en-US" sz="1600" dirty="0" smtClean="0">
                <a:solidFill>
                  <a:srgbClr val="9900FF"/>
                </a:solidFill>
                <a:latin typeface="Times New Roman" pitchFamily="18" charset="0"/>
                <a:cs typeface="Times New Roman" pitchFamily="18" charset="0"/>
              </a:rPr>
              <a:t>The heart is a </a:t>
            </a:r>
            <a:r>
              <a:rPr lang="en-US" sz="1600" b="1" u="sng" dirty="0" smtClean="0">
                <a:solidFill>
                  <a:srgbClr val="9900FF"/>
                </a:solidFill>
                <a:latin typeface="Times New Roman" pitchFamily="18" charset="0"/>
                <a:cs typeface="Times New Roman" pitchFamily="18" charset="0"/>
              </a:rPr>
              <a:t>double organ</a:t>
            </a:r>
            <a:r>
              <a:rPr lang="en-US" sz="1600" dirty="0" smtClean="0">
                <a:solidFill>
                  <a:srgbClr val="9900FF"/>
                </a:solidFill>
                <a:latin typeface="Times New Roman" pitchFamily="18" charset="0"/>
                <a:cs typeface="Times New Roman" pitchFamily="18" charset="0"/>
              </a:rPr>
              <a:t>; externally it appears to be a single organ, but internally it is double. It is externally about </a:t>
            </a:r>
            <a:r>
              <a:rPr lang="en-US" sz="1600" b="1" u="sng" dirty="0" smtClean="0">
                <a:solidFill>
                  <a:srgbClr val="9900FF"/>
                </a:solidFill>
                <a:latin typeface="Times New Roman" pitchFamily="18" charset="0"/>
                <a:cs typeface="Times New Roman" pitchFamily="18" charset="0"/>
              </a:rPr>
              <a:t>five </a:t>
            </a:r>
            <a:r>
              <a:rPr lang="en-US" sz="1600" dirty="0" smtClean="0">
                <a:solidFill>
                  <a:srgbClr val="9900FF"/>
                </a:solidFill>
                <a:latin typeface="Times New Roman" pitchFamily="18" charset="0"/>
                <a:cs typeface="Times New Roman" pitchFamily="18" charset="0"/>
              </a:rPr>
              <a:t>inches</a:t>
            </a:r>
            <a:r>
              <a:rPr lang="en-US" sz="1600" b="1" u="sng" dirty="0" smtClean="0">
                <a:solidFill>
                  <a:srgbClr val="9900FF"/>
                </a:solidFill>
                <a:latin typeface="Times New Roman" pitchFamily="18" charset="0"/>
                <a:cs typeface="Times New Roman" pitchFamily="18" charset="0"/>
              </a:rPr>
              <a:t> </a:t>
            </a:r>
            <a:r>
              <a:rPr lang="en-US" sz="1600" dirty="0" smtClean="0">
                <a:solidFill>
                  <a:srgbClr val="9900FF"/>
                </a:solidFill>
                <a:latin typeface="Times New Roman" pitchFamily="18" charset="0"/>
                <a:cs typeface="Times New Roman" pitchFamily="18" charset="0"/>
              </a:rPr>
              <a:t>in length, by </a:t>
            </a:r>
            <a:r>
              <a:rPr lang="en-US" sz="1600" b="1" u="sng" dirty="0" smtClean="0">
                <a:solidFill>
                  <a:srgbClr val="9900FF"/>
                </a:solidFill>
                <a:latin typeface="Times New Roman" pitchFamily="18" charset="0"/>
                <a:cs typeface="Times New Roman" pitchFamily="18" charset="0"/>
              </a:rPr>
              <a:t>three and a half </a:t>
            </a:r>
            <a:r>
              <a:rPr lang="en-US" sz="1600" dirty="0" smtClean="0">
                <a:solidFill>
                  <a:srgbClr val="9900FF"/>
                </a:solidFill>
                <a:latin typeface="Times New Roman" pitchFamily="18" charset="0"/>
                <a:cs typeface="Times New Roman" pitchFamily="18" charset="0"/>
              </a:rPr>
              <a:t>in diameter, and weighs about </a:t>
            </a:r>
            <a:r>
              <a:rPr lang="en-US" sz="1600" b="1" u="sng" dirty="0" smtClean="0">
                <a:solidFill>
                  <a:srgbClr val="9900FF"/>
                </a:solidFill>
                <a:latin typeface="Times New Roman" pitchFamily="18" charset="0"/>
                <a:cs typeface="Times New Roman" pitchFamily="18" charset="0"/>
              </a:rPr>
              <a:t>ten </a:t>
            </a:r>
            <a:r>
              <a:rPr lang="en-US" sz="1600" dirty="0" smtClean="0">
                <a:solidFill>
                  <a:srgbClr val="9900FF"/>
                </a:solidFill>
                <a:latin typeface="Times New Roman" pitchFamily="18" charset="0"/>
                <a:cs typeface="Times New Roman" pitchFamily="18" charset="0"/>
              </a:rPr>
              <a:t>ounces. Internally, it contains </a:t>
            </a:r>
            <a:r>
              <a:rPr lang="en-US" sz="1600" b="1" u="sng" dirty="0" smtClean="0">
                <a:solidFill>
                  <a:srgbClr val="9900FF"/>
                </a:solidFill>
                <a:latin typeface="Times New Roman" pitchFamily="18" charset="0"/>
                <a:cs typeface="Times New Roman" pitchFamily="18" charset="0"/>
              </a:rPr>
              <a:t>four </a:t>
            </a:r>
            <a:r>
              <a:rPr lang="en-US" sz="1600" dirty="0" smtClean="0">
                <a:solidFill>
                  <a:srgbClr val="9900FF"/>
                </a:solidFill>
                <a:latin typeface="Times New Roman" pitchFamily="18" charset="0"/>
                <a:cs typeface="Times New Roman" pitchFamily="18" charset="0"/>
              </a:rPr>
              <a:t>compartments; two right,</a:t>
            </a:r>
          </a:p>
          <a:p>
            <a:pPr algn="ctr"/>
            <a:r>
              <a:rPr lang="en-US" sz="1600" dirty="0" smtClean="0">
                <a:solidFill>
                  <a:srgbClr val="9900FF"/>
                </a:solidFill>
                <a:latin typeface="Times New Roman" pitchFamily="18" charset="0"/>
                <a:cs typeface="Times New Roman" pitchFamily="18" charset="0"/>
              </a:rPr>
              <a:t> and two left. </a:t>
            </a:r>
          </a:p>
          <a:p>
            <a:pPr algn="ctr"/>
            <a:r>
              <a:rPr lang="en-US" sz="1600" dirty="0" smtClean="0">
                <a:solidFill>
                  <a:srgbClr val="9900FF"/>
                </a:solidFill>
                <a:latin typeface="Times New Roman" pitchFamily="18" charset="0"/>
                <a:cs typeface="Times New Roman" pitchFamily="18" charset="0"/>
              </a:rPr>
              <a:t>These compartments are called Auricles and Ventricles. These pairs of Auricles and Ventricles have not any communication with each other, therefore they are considered as two distinct hearts. The right is called the venous and the left the arterial side of the heart. </a:t>
            </a:r>
          </a:p>
          <a:p>
            <a:pPr algn="ctr"/>
            <a:r>
              <a:rPr lang="en-US" sz="1600" dirty="0" smtClean="0">
                <a:solidFill>
                  <a:srgbClr val="9900FF"/>
                </a:solidFill>
                <a:latin typeface="Times New Roman" pitchFamily="18" charset="0"/>
                <a:cs typeface="Times New Roman" pitchFamily="18" charset="0"/>
              </a:rPr>
              <a:t>The whole heart will hold nearly a pint. </a:t>
            </a:r>
            <a:endParaRPr lang="en-US" sz="1200" dirty="0" smtClean="0">
              <a:solidFill>
                <a:srgbClr val="9900FF"/>
              </a:solidFill>
              <a:latin typeface="Times New Roman" pitchFamily="18" charset="0"/>
              <a:cs typeface="Times New Roman" pitchFamily="18" charset="0"/>
            </a:endParaRPr>
          </a:p>
          <a:p>
            <a:pPr algn="ctr"/>
            <a:r>
              <a:rPr lang="en-US" sz="900" b="1" dirty="0" smtClean="0">
                <a:solidFill>
                  <a:schemeClr val="bg1"/>
                </a:solidFill>
                <a:latin typeface="Times New Roman" pitchFamily="18" charset="0"/>
                <a:cs typeface="Times New Roman" pitchFamily="18" charset="0"/>
              </a:rPr>
              <a:t> </a:t>
            </a:r>
          </a:p>
          <a:p>
            <a:pPr algn="ctr"/>
            <a:r>
              <a:rPr lang="en-US" sz="1600" b="1" dirty="0" smtClean="0">
                <a:solidFill>
                  <a:schemeClr val="bg1"/>
                </a:solidFill>
                <a:latin typeface="Times New Roman" pitchFamily="18" charset="0"/>
                <a:cs typeface="Times New Roman" pitchFamily="18" charset="0"/>
              </a:rPr>
              <a:t>John Norton </a:t>
            </a:r>
            <a:r>
              <a:rPr lang="en-US" sz="1600" b="1" dirty="0" err="1" smtClean="0">
                <a:solidFill>
                  <a:schemeClr val="bg1"/>
                </a:solidFill>
                <a:latin typeface="Times New Roman" pitchFamily="18" charset="0"/>
                <a:cs typeface="Times New Roman" pitchFamily="18" charset="0"/>
              </a:rPr>
              <a:t>Loughbough</a:t>
            </a:r>
            <a:endParaRPr lang="en-US" sz="1600" b="1" dirty="0" smtClean="0">
              <a:solidFill>
                <a:schemeClr val="bg1"/>
              </a:solidFill>
              <a:latin typeface="Times New Roman" pitchFamily="18" charset="0"/>
              <a:cs typeface="Times New Roman" pitchFamily="18" charset="0"/>
            </a:endParaRPr>
          </a:p>
          <a:p>
            <a:pPr algn="ctr"/>
            <a:r>
              <a:rPr lang="en-US" sz="1400" b="1" dirty="0" smtClean="0">
                <a:solidFill>
                  <a:schemeClr val="bg1"/>
                </a:solidFill>
                <a:latin typeface="Times New Roman" pitchFamily="18" charset="0"/>
                <a:cs typeface="Times New Roman" pitchFamily="18" charset="0"/>
              </a:rPr>
              <a:t>{1868 Hand Book of Health 62.2} </a:t>
            </a:r>
            <a:endParaRPr lang="en-US" sz="1400" b="1" dirty="0">
              <a:solidFill>
                <a:schemeClr val="bg1"/>
              </a:solidFill>
              <a:latin typeface="Times New Roman" pitchFamily="18" charset="0"/>
              <a:cs typeface="Times New Roman" pitchFamily="18" charset="0"/>
            </a:endParaRPr>
          </a:p>
        </p:txBody>
      </p:sp>
      <p:sp>
        <p:nvSpPr>
          <p:cNvPr id="16" name="Rectangle 15"/>
          <p:cNvSpPr/>
          <p:nvPr/>
        </p:nvSpPr>
        <p:spPr>
          <a:xfrm>
            <a:off x="0" y="0"/>
            <a:ext cx="9144000" cy="954107"/>
          </a:xfrm>
          <a:prstGeom prst="rect">
            <a:avLst/>
          </a:prstGeom>
          <a:ln>
            <a:solidFill>
              <a:srgbClr val="00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lvl="0" algn="ctr">
              <a:spcBef>
                <a:spcPct val="0"/>
              </a:spcBef>
              <a:defRPr/>
            </a:pPr>
            <a:r>
              <a:rPr lang="en-US" sz="32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Heart or Cardiovascular System</a:t>
            </a:r>
          </a:p>
          <a:p>
            <a:pPr lvl="0" algn="ctr">
              <a:spcBef>
                <a:spcPct val="0"/>
              </a:spcBef>
              <a:defRPr/>
            </a:pP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Has 4 chambers  symbols of  the blessings of the First Born.</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8728502" y="0"/>
            <a:ext cx="415498"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18</a:t>
            </a:fld>
            <a:endParaRPr lang="en-US" b="1" dirty="0">
              <a:latin typeface="Times New Roman" pitchFamily="18" charset="0"/>
              <a:cs typeface="Times New Roman" pitchFamily="18" charset="0"/>
            </a:endParaRPr>
          </a:p>
        </p:txBody>
      </p:sp>
      <p:sp>
        <p:nvSpPr>
          <p:cNvPr id="17" name="TextBox 16"/>
          <p:cNvSpPr txBox="1"/>
          <p:nvPr/>
        </p:nvSpPr>
        <p:spPr>
          <a:xfrm>
            <a:off x="5257800" y="3276601"/>
            <a:ext cx="990600" cy="646331"/>
          </a:xfrm>
          <a:prstGeom prst="rect">
            <a:avLst/>
          </a:prstGeom>
          <a:noFill/>
          <a:ln w="28575">
            <a:solidFill>
              <a:srgbClr val="FFFF00"/>
            </a:solidFill>
          </a:ln>
        </p:spPr>
        <p:txBody>
          <a:bodyPr wrap="square" rtlCol="0">
            <a:spAutoFit/>
          </a:bodyPr>
          <a:lstStyle/>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s2.mm.bing.net/images/thumbnail.aspx?q=1583629015033&amp;id=7b2449e491e09d7d4f9d4d8af451e050"/>
          <p:cNvPicPr>
            <a:picLocks noChangeAspect="1" noChangeArrowheads="1"/>
          </p:cNvPicPr>
          <p:nvPr/>
        </p:nvPicPr>
        <p:blipFill>
          <a:blip r:embed="rId2" cstate="print"/>
          <a:srcRect l="9091" r="6861" b="13725"/>
          <a:stretch>
            <a:fillRect/>
          </a:stretch>
        </p:blipFill>
        <p:spPr bwMode="auto">
          <a:xfrm>
            <a:off x="0" y="2362200"/>
            <a:ext cx="3733800" cy="449580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pic>
        <p:nvPicPr>
          <p:cNvPr id="13320" name="Picture 8" descr="Image Detail"/>
          <p:cNvPicPr>
            <a:picLocks noChangeAspect="1" noChangeArrowheads="1"/>
          </p:cNvPicPr>
          <p:nvPr/>
        </p:nvPicPr>
        <p:blipFill>
          <a:blip r:embed="rId3" cstate="print"/>
          <a:srcRect/>
          <a:stretch>
            <a:fillRect/>
          </a:stretch>
        </p:blipFill>
        <p:spPr bwMode="auto">
          <a:xfrm>
            <a:off x="5257800" y="2362200"/>
            <a:ext cx="3886200" cy="449580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pic>
      <p:sp>
        <p:nvSpPr>
          <p:cNvPr id="8" name="Rectangle 7"/>
          <p:cNvSpPr/>
          <p:nvPr/>
        </p:nvSpPr>
        <p:spPr>
          <a:xfrm>
            <a:off x="0" y="0"/>
            <a:ext cx="9144000" cy="584775"/>
          </a:xfrm>
          <a:prstGeom prst="rect">
            <a:avLst/>
          </a:prstGeom>
          <a:ln w="19050">
            <a:solidFill>
              <a:srgbClr val="C00000"/>
            </a:solidFill>
          </a:ln>
        </p:spPr>
        <p:style>
          <a:lnRef idx="0">
            <a:scrgbClr r="0" g="0" b="0"/>
          </a:lnRef>
          <a:fillRef idx="1002">
            <a:schemeClr val="lt1"/>
          </a:fillRef>
          <a:effectRef idx="0">
            <a:scrgbClr r="0" g="0" b="0"/>
          </a:effectRef>
          <a:fontRef idx="major"/>
        </p:style>
        <p:txBody>
          <a:bodyPr wrap="square">
            <a:spAutoFit/>
          </a:bodyPr>
          <a:lstStyle/>
          <a:p>
            <a:pPr algn="ctr"/>
            <a:r>
              <a:rPr lang="en-US" sz="3200" b="1" dirty="0" smtClean="0">
                <a:solidFill>
                  <a:srgbClr val="C00000"/>
                </a:solidFill>
                <a:latin typeface="Times New Roman" pitchFamily="18" charset="0"/>
                <a:cs typeface="Times New Roman" pitchFamily="18" charset="0"/>
              </a:rPr>
              <a:t>The Door to the Holy The Truth to Sanctificatio</a:t>
            </a:r>
            <a:r>
              <a:rPr lang="en-US" sz="2800" b="1" dirty="0" smtClean="0">
                <a:solidFill>
                  <a:srgbClr val="C00000"/>
                </a:solidFill>
                <a:latin typeface="Times New Roman" pitchFamily="18" charset="0"/>
                <a:cs typeface="Times New Roman" pitchFamily="18" charset="0"/>
              </a:rPr>
              <a:t>n</a:t>
            </a:r>
            <a:endParaRPr lang="en-US" sz="2800" dirty="0">
              <a:solidFill>
                <a:srgbClr val="C00000"/>
              </a:solidFill>
            </a:endParaRPr>
          </a:p>
        </p:txBody>
      </p:sp>
      <p:sp>
        <p:nvSpPr>
          <p:cNvPr id="9" name="Rectangle 8"/>
          <p:cNvSpPr/>
          <p:nvPr/>
        </p:nvSpPr>
        <p:spPr>
          <a:xfrm>
            <a:off x="0" y="609600"/>
            <a:ext cx="4572000" cy="1754326"/>
          </a:xfrm>
          <a:prstGeom prst="rect">
            <a:avLst/>
          </a:prstGeom>
          <a:ln w="28575">
            <a:solidFill>
              <a:srgbClr val="C00000"/>
            </a:solidFill>
          </a:ln>
        </p:spPr>
        <p:style>
          <a:lnRef idx="1">
            <a:schemeClr val="accent6"/>
          </a:lnRef>
          <a:fillRef idx="1002">
            <a:schemeClr val="lt1"/>
          </a:fillRef>
          <a:effectRef idx="1">
            <a:schemeClr val="accent6"/>
          </a:effectRef>
          <a:fontRef idx="minor">
            <a:schemeClr val="dk1"/>
          </a:fontRef>
        </p:style>
        <p:txBody>
          <a:bodyPr>
            <a:spAutoFit/>
          </a:bodyPr>
          <a:lstStyle/>
          <a:p>
            <a:pPr algn="ctr"/>
            <a:r>
              <a:rPr lang="en-US" b="1" dirty="0" smtClean="0">
                <a:solidFill>
                  <a:srgbClr val="C00000"/>
                </a:solidFill>
                <a:latin typeface="Times New Roman" pitchFamily="18" charset="0"/>
                <a:cs typeface="Times New Roman" pitchFamily="18" charset="0"/>
              </a:rPr>
              <a:t>The diaphragm is the primary muscle of inspiration. It is a thin, dome-shaped sheet of muscle that inserts into the lower ribs. The diaphragm moves a centimeter or two up and down, but during exercise, it can move more than (10 centimeter)</a:t>
            </a:r>
            <a:endParaRPr lang="en-US" sz="1600" b="1" dirty="0">
              <a:solidFill>
                <a:schemeClr val="bg1"/>
              </a:solidFill>
              <a:latin typeface="Times New Roman" pitchFamily="18" charset="0"/>
              <a:cs typeface="Times New Roman" pitchFamily="18" charset="0"/>
            </a:endParaRPr>
          </a:p>
        </p:txBody>
      </p:sp>
      <p:sp>
        <p:nvSpPr>
          <p:cNvPr id="10" name="Rectangle 9"/>
          <p:cNvSpPr/>
          <p:nvPr/>
        </p:nvSpPr>
        <p:spPr>
          <a:xfrm>
            <a:off x="4572000" y="609600"/>
            <a:ext cx="4572000" cy="1754326"/>
          </a:xfrm>
          <a:prstGeom prst="rect">
            <a:avLst/>
          </a:prstGeom>
          <a:ln w="28575">
            <a:solidFill>
              <a:srgbClr val="C00000"/>
            </a:solidFill>
          </a:ln>
        </p:spPr>
        <p:style>
          <a:lnRef idx="0">
            <a:scrgbClr r="0" g="0" b="0"/>
          </a:lnRef>
          <a:fillRef idx="1002">
            <a:schemeClr val="lt1"/>
          </a:fillRef>
          <a:effectRef idx="0">
            <a:scrgbClr r="0" g="0" b="0"/>
          </a:effectRef>
          <a:fontRef idx="major"/>
        </p:style>
        <p:txBody>
          <a:bodyPr>
            <a:spAutoFit/>
          </a:bodyPr>
          <a:lstStyle/>
          <a:p>
            <a:pPr algn="ctr"/>
            <a:r>
              <a:rPr lang="en-US" b="1" dirty="0" smtClean="0">
                <a:solidFill>
                  <a:srgbClr val="C00000"/>
                </a:solidFill>
                <a:latin typeface="Times New Roman" pitchFamily="18" charset="0"/>
                <a:cs typeface="Times New Roman" pitchFamily="18" charset="0"/>
              </a:rPr>
              <a:t>The Curtain (the Door) that separates the Holy place and the Courtyard. And thou shalt make an hanging for the door of the tent, [of] blue, and purple, and scarlet, and fine twined linen, wrought with needlework.  (Exodus 26:36-37) (John 10:9)</a:t>
            </a:r>
            <a:endParaRPr lang="en-US" sz="1600" b="1" dirty="0" smtClean="0">
              <a:solidFill>
                <a:schemeClr val="bg1"/>
              </a:solidFill>
              <a:latin typeface="Times New Roman" pitchFamily="18" charset="0"/>
              <a:cs typeface="Times New Roman" pitchFamily="18" charset="0"/>
            </a:endParaRPr>
          </a:p>
        </p:txBody>
      </p:sp>
      <p:sp>
        <p:nvSpPr>
          <p:cNvPr id="7" name="Rectangle 6"/>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19</a:t>
            </a:fld>
            <a:endParaRPr lang="en-US" b="1" dirty="0">
              <a:latin typeface="Times New Roman" pitchFamily="18" charset="0"/>
              <a:cs typeface="Times New Roman" pitchFamily="18" charset="0"/>
            </a:endParaRPr>
          </a:p>
        </p:txBody>
      </p:sp>
      <p:pic>
        <p:nvPicPr>
          <p:cNvPr id="9218" name="Picture 2" descr="Description Lumbar vertebrae anterior.png"/>
          <p:cNvPicPr>
            <a:picLocks noChangeAspect="1" noChangeArrowheads="1"/>
          </p:cNvPicPr>
          <p:nvPr/>
        </p:nvPicPr>
        <p:blipFill>
          <a:blip r:embed="rId4" cstate="print"/>
          <a:srcRect l="15000" t="18644" r="15000"/>
          <a:stretch>
            <a:fillRect/>
          </a:stretch>
        </p:blipFill>
        <p:spPr bwMode="auto">
          <a:xfrm>
            <a:off x="3733800" y="2362200"/>
            <a:ext cx="1828800" cy="4495801"/>
          </a:xfrm>
          <a:prstGeom prst="rect">
            <a:avLst/>
          </a:prstGeom>
          <a:noFill/>
          <a:ln>
            <a:solidFill>
              <a:srgbClr val="C00000"/>
            </a:solidFill>
          </a:ln>
        </p:spPr>
      </p:pic>
      <p:sp>
        <p:nvSpPr>
          <p:cNvPr id="11" name="TextBox 10"/>
          <p:cNvSpPr txBox="1"/>
          <p:nvPr/>
        </p:nvSpPr>
        <p:spPr>
          <a:xfrm>
            <a:off x="3657600" y="6172200"/>
            <a:ext cx="1905000" cy="523220"/>
          </a:xfrm>
          <a:prstGeom prst="rect">
            <a:avLst/>
          </a:prstGeom>
          <a:noFill/>
        </p:spPr>
        <p:txBody>
          <a:bodyPr wrap="square" rtlCol="0">
            <a:spAutoFit/>
          </a:bodyPr>
          <a:lstStyle/>
          <a:p>
            <a:pPr algn="ctr"/>
            <a:r>
              <a:rPr lang="en-US" sz="1400" b="1" dirty="0" smtClean="0">
                <a:solidFill>
                  <a:srgbClr val="C00000"/>
                </a:solidFill>
                <a:latin typeface="Times New Roman" pitchFamily="18" charset="0"/>
                <a:cs typeface="Times New Roman" pitchFamily="18" charset="0"/>
              </a:rPr>
              <a:t>5L- Lumbar Vertebra</a:t>
            </a:r>
          </a:p>
          <a:p>
            <a:pPr algn="ctr"/>
            <a:r>
              <a:rPr lang="en-US" sz="1400" b="1" dirty="0" smtClean="0">
                <a:solidFill>
                  <a:srgbClr val="C00000"/>
                </a:solidFill>
                <a:latin typeface="Times New Roman" pitchFamily="18" charset="0"/>
                <a:cs typeface="Times New Roman" pitchFamily="18" charset="0"/>
              </a:rPr>
              <a:t>Our 5 pillars  </a:t>
            </a:r>
            <a:endParaRPr lang="en-US" sz="1400" b="1" dirty="0">
              <a:solidFill>
                <a:srgbClr val="C00000"/>
              </a:solidFill>
              <a:latin typeface="Times New Roman" pitchFamily="18" charset="0"/>
              <a:cs typeface="Times New Roman" pitchFamily="18" charset="0"/>
            </a:endParaRPr>
          </a:p>
        </p:txBody>
      </p:sp>
      <p:cxnSp>
        <p:nvCxnSpPr>
          <p:cNvPr id="14" name="Straight Arrow Connector 13"/>
          <p:cNvCxnSpPr/>
          <p:nvPr/>
        </p:nvCxnSpPr>
        <p:spPr>
          <a:xfrm rot="5400000" flipH="1" flipV="1">
            <a:off x="3505200" y="5257800"/>
            <a:ext cx="1371600" cy="457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1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a:ln>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endParaRPr kumimoji="0" lang="en-US" sz="1200" b="1" i="1"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kumimoji="0" lang="en-US" sz="3600" b="1" i="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Our Example</a:t>
            </a:r>
          </a:p>
          <a:p>
            <a:pPr lvl="0" algn="ctr" fontAlgn="base">
              <a:spcBef>
                <a:spcPct val="0"/>
              </a:spcBef>
              <a:spcAft>
                <a:spcPct val="0"/>
              </a:spcAft>
            </a:pPr>
            <a:endParaRPr kumimoji="0" lang="en-US" b="1" i="0" u="none" strike="noStrike" cap="none" normalizeH="0" baseline="0" dirty="0" smtClean="0">
              <a:ln>
                <a:noFill/>
              </a:ln>
              <a:solidFill>
                <a:srgbClr val="6600FF"/>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800" b="1" i="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Our Lord Jesus Christ came to this world as the unwearied servant of man's necessity. </a:t>
            </a:r>
          </a:p>
          <a:p>
            <a:pPr lvl="0" algn="ctr" eaLnBrk="0" fontAlgn="base" hangingPunct="0">
              <a:spcBef>
                <a:spcPct val="0"/>
              </a:spcBef>
              <a:spcAft>
                <a:spcPct val="0"/>
              </a:spcAf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lvl="0" algn="ctr" eaLnBrk="0" fontAlgn="base" hangingPunct="0">
              <a:spcBef>
                <a:spcPct val="0"/>
              </a:spcBef>
              <a:spcAft>
                <a:spcPct val="0"/>
              </a:spcAft>
            </a:pPr>
            <a:r>
              <a:rPr kumimoji="0" lang="en-US" sz="2400" b="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(Matthew 8:17) </a:t>
            </a:r>
          </a:p>
          <a:p>
            <a:pPr lvl="0" algn="ctr" eaLnBrk="0" fontAlgn="base" hangingPunct="0">
              <a:spcBef>
                <a:spcPct val="0"/>
              </a:spcBef>
              <a:spcAft>
                <a:spcPct val="0"/>
              </a:spcAf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That it might be fulfilled which was spoken by </a:t>
            </a:r>
            <a:r>
              <a:rPr kumimoji="0" lang="en-US" sz="2800" b="1" i="1" u="none" strike="noStrike" cap="none" normalizeH="0" baseline="0" dirty="0" err="1"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Esaias</a:t>
            </a: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prophet, saying, Himself </a:t>
            </a:r>
            <a:r>
              <a:rPr lang="en-US" sz="2800" b="1" i="1" dirty="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took our infirmities, and bares our sicknesses,“</a:t>
            </a:r>
          </a:p>
          <a:p>
            <a:pPr lvl="0" algn="ctr"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That He might minister to every need of humanity. </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burden of disease and wretchedness and sin </a:t>
            </a:r>
          </a:p>
          <a:p>
            <a:pPr lvl="0" algn="ctr" eaLnBrk="0" fontAlgn="base" hangingPunct="0">
              <a:spcBef>
                <a:spcPct val="0"/>
              </a:spcBef>
              <a:spcAft>
                <a:spcPct val="0"/>
              </a:spcAf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 came to remove. </a:t>
            </a:r>
            <a:endParaRPr kumimoji="0" lang="en-US" sz="2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 was His mission to bring to men complete restoration; </a:t>
            </a:r>
          </a:p>
          <a:p>
            <a:pPr lvl="0" algn="ctr" eaLnBrk="0" fontAlgn="base" hangingPunct="0">
              <a:spcBef>
                <a:spcPct val="0"/>
              </a:spcBef>
              <a:spcAft>
                <a:spcPct val="0"/>
              </a:spcAft>
            </a:pP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 came to give them </a:t>
            </a:r>
          </a:p>
          <a:p>
            <a:pPr lvl="0" algn="ctr" eaLnBrk="0" fontAlgn="base" hangingPunct="0">
              <a:spcBef>
                <a:spcPct val="0"/>
              </a:spcBef>
              <a:spcAft>
                <a:spcPct val="0"/>
              </a:spcAft>
            </a:pPr>
            <a:r>
              <a:rPr kumimoji="0" lang="en-US" sz="2800" b="1" i="1"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health and peace and perfection of character</a:t>
            </a:r>
            <a:r>
              <a:rPr kumimoji="0" lang="en-US" sz="28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kumimoji="0" lang="en-U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r>
              <a:rPr lang="en-US" sz="2000" b="1" i="1" dirty="0" smtClean="0">
                <a:solidFill>
                  <a:schemeClr val="bg1"/>
                </a:solidFill>
                <a:latin typeface="Times New Roman" pitchFamily="18" charset="0"/>
                <a:ea typeface="Calibri" pitchFamily="34" charset="0"/>
                <a:cs typeface="Times New Roman" pitchFamily="18" charset="0"/>
              </a:rPr>
              <a:t>MH- The Ministry of Healing </a:t>
            </a:r>
            <a:r>
              <a:rPr kumimoji="0" lang="en-U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17.1</a:t>
            </a:r>
            <a:r>
              <a:rPr kumimoji="0" lang="en-U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 name="Rectangle 2"/>
          <p:cNvSpPr/>
          <p:nvPr/>
        </p:nvSpPr>
        <p:spPr>
          <a:xfrm>
            <a:off x="8728502" y="0"/>
            <a:ext cx="300082"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ts2.explicit.bing.net/th?id=H.4607053683688457&amp;pid=15.1"/>
          <p:cNvPicPr>
            <a:picLocks noChangeAspect="1" noChangeArrowheads="1"/>
          </p:cNvPicPr>
          <p:nvPr/>
        </p:nvPicPr>
        <p:blipFill>
          <a:blip r:embed="rId2" cstate="print"/>
          <a:srcRect/>
          <a:stretch>
            <a:fillRect/>
          </a:stretch>
        </p:blipFill>
        <p:spPr bwMode="auto">
          <a:xfrm>
            <a:off x="0" y="2209800"/>
            <a:ext cx="4419600" cy="4267200"/>
          </a:xfrm>
          <a:prstGeom prst="rect">
            <a:avLst/>
          </a:prstGeom>
          <a:noFill/>
          <a:ln w="28575">
            <a:solidFill>
              <a:srgbClr val="C00000"/>
            </a:solidFill>
          </a:ln>
        </p:spPr>
      </p:pic>
      <p:sp>
        <p:nvSpPr>
          <p:cNvPr id="24" name="Rectangle 23"/>
          <p:cNvSpPr/>
          <p:nvPr/>
        </p:nvSpPr>
        <p:spPr>
          <a:xfrm>
            <a:off x="228600" y="2362200"/>
            <a:ext cx="1600200" cy="1981200"/>
          </a:xfrm>
          <a:prstGeom prst="rect">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b="1" dirty="0" smtClean="0">
              <a:solidFill>
                <a:srgbClr val="CC9900"/>
              </a:solidFill>
              <a:latin typeface="Times New Roman" pitchFamily="18" charset="0"/>
              <a:cs typeface="Times New Roman" pitchFamily="18" charset="0"/>
            </a:endParaRPr>
          </a:p>
          <a:p>
            <a:pPr algn="ctr"/>
            <a:endParaRPr lang="en-US" b="1" dirty="0" smtClean="0">
              <a:solidFill>
                <a:srgbClr val="CC9900"/>
              </a:solidFill>
              <a:latin typeface="Times New Roman" pitchFamily="18" charset="0"/>
              <a:cs typeface="Times New Roman" pitchFamily="18" charset="0"/>
            </a:endParaRPr>
          </a:p>
          <a:p>
            <a:pPr algn="ctr"/>
            <a:r>
              <a:rPr lang="en-US" sz="1600" b="1" dirty="0" smtClean="0">
                <a:solidFill>
                  <a:srgbClr val="C00000"/>
                </a:solidFill>
                <a:latin typeface="Times New Roman" pitchFamily="18" charset="0"/>
                <a:cs typeface="Times New Roman" pitchFamily="18" charset="0"/>
              </a:rPr>
              <a:t>The “J” Like Shape of  this Organ</a:t>
            </a:r>
          </a:p>
          <a:p>
            <a:pPr algn="ctr"/>
            <a:r>
              <a:rPr lang="en-US" sz="1600" b="1" dirty="0" smtClean="0">
                <a:solidFill>
                  <a:srgbClr val="C00000"/>
                </a:solidFill>
                <a:latin typeface="Times New Roman" pitchFamily="18" charset="0"/>
                <a:cs typeface="Times New Roman" pitchFamily="18" charset="0"/>
              </a:rPr>
              <a:t>Gives His Own Identity</a:t>
            </a:r>
          </a:p>
          <a:p>
            <a:pPr algn="ctr"/>
            <a:r>
              <a:rPr lang="en-US" sz="1600" b="1" dirty="0" smtClean="0">
                <a:solidFill>
                  <a:srgbClr val="C00000"/>
                </a:solidFill>
                <a:latin typeface="Times New Roman" pitchFamily="18" charset="0"/>
                <a:cs typeface="Times New Roman" pitchFamily="18" charset="0"/>
              </a:rPr>
              <a:t>Jesus</a:t>
            </a:r>
          </a:p>
          <a:p>
            <a:pPr algn="ctr"/>
            <a:r>
              <a:rPr lang="en-US" b="1" dirty="0" smtClean="0">
                <a:solidFill>
                  <a:schemeClr val="bg1"/>
                </a:solidFill>
                <a:latin typeface="Times New Roman" pitchFamily="18" charset="0"/>
                <a:cs typeface="Times New Roman" pitchFamily="18" charset="0"/>
              </a:rPr>
              <a:t>Acts 4:10-12</a:t>
            </a:r>
          </a:p>
          <a:p>
            <a:pPr algn="ctr"/>
            <a:r>
              <a:rPr lang="en-US" b="1" dirty="0" smtClean="0">
                <a:solidFill>
                  <a:srgbClr val="CC9900"/>
                </a:solidFill>
                <a:latin typeface="Times New Roman" pitchFamily="18" charset="0"/>
                <a:cs typeface="Times New Roman" pitchFamily="18" charset="0"/>
              </a:rPr>
              <a:t> </a:t>
            </a:r>
          </a:p>
          <a:p>
            <a:pPr algn="ctr"/>
            <a:r>
              <a:rPr lang="en-US" b="1" i="1" dirty="0" smtClean="0">
                <a:solidFill>
                  <a:srgbClr val="CC9900"/>
                </a:solidFill>
              </a:rPr>
              <a:t> </a:t>
            </a:r>
            <a:endParaRPr lang="en-US" b="1" i="1" dirty="0">
              <a:solidFill>
                <a:srgbClr val="CC9900"/>
              </a:solidFill>
            </a:endParaRPr>
          </a:p>
        </p:txBody>
      </p:sp>
      <p:sp>
        <p:nvSpPr>
          <p:cNvPr id="12" name="Rectangle 11"/>
          <p:cNvSpPr/>
          <p:nvPr/>
        </p:nvSpPr>
        <p:spPr>
          <a:xfrm>
            <a:off x="0" y="0"/>
            <a:ext cx="9144000" cy="707886"/>
          </a:xfrm>
          <a:prstGeom prst="rect">
            <a:avLst/>
          </a:prstGeom>
          <a:ln w="28575">
            <a:solidFill>
              <a:srgbClr val="C00000"/>
            </a:solidFill>
          </a:ln>
        </p:spPr>
        <p:style>
          <a:lnRef idx="0">
            <a:scrgbClr r="0" g="0" b="0"/>
          </a:lnRef>
          <a:fillRef idx="1002">
            <a:schemeClr val="lt1"/>
          </a:fillRef>
          <a:effectRef idx="0">
            <a:scrgbClr r="0" g="0" b="0"/>
          </a:effectRef>
          <a:fontRef idx="major"/>
        </p:style>
        <p:txBody>
          <a:bodyPr wrap="square">
            <a:spAutoFit/>
          </a:bodyPr>
          <a:lstStyle/>
          <a:p>
            <a:pPr algn="ctr"/>
            <a:r>
              <a:rPr lang="en-US" sz="4000" b="1" dirty="0" smtClean="0">
                <a:solidFill>
                  <a:srgbClr val="C00000"/>
                </a:solidFill>
                <a:latin typeface="Times New Roman" pitchFamily="18" charset="0"/>
                <a:cs typeface="Times New Roman" pitchFamily="18" charset="0"/>
              </a:rPr>
              <a:t>Christ a Symbol of The Laver  </a:t>
            </a:r>
            <a:endParaRPr lang="en-US" sz="4000" dirty="0">
              <a:solidFill>
                <a:srgbClr val="C00000"/>
              </a:solidFill>
              <a:latin typeface="Times New Roman" pitchFamily="18" charset="0"/>
              <a:cs typeface="Times New Roman" pitchFamily="18" charset="0"/>
            </a:endParaRPr>
          </a:p>
        </p:txBody>
      </p:sp>
      <p:sp>
        <p:nvSpPr>
          <p:cNvPr id="15" name="TextBox 14"/>
          <p:cNvSpPr txBox="1"/>
          <p:nvPr/>
        </p:nvSpPr>
        <p:spPr>
          <a:xfrm>
            <a:off x="0" y="685800"/>
            <a:ext cx="4419600" cy="1477328"/>
          </a:xfrm>
          <a:prstGeom prst="rect">
            <a:avLst/>
          </a:prstGeom>
          <a:ln w="28575">
            <a:solidFill>
              <a:srgbClr val="C00000"/>
            </a:solidFill>
          </a:ln>
        </p:spPr>
        <p:style>
          <a:lnRef idx="0">
            <a:scrgbClr r="0" g="0" b="0"/>
          </a:lnRef>
          <a:fillRef idx="1002">
            <a:schemeClr val="lt1"/>
          </a:fillRef>
          <a:effectRef idx="0">
            <a:scrgbClr r="0" g="0" b="0"/>
          </a:effectRef>
          <a:fontRef idx="major"/>
        </p:style>
        <p:txBody>
          <a:bodyPr wrap="square" rtlCol="0">
            <a:spAutoFit/>
          </a:bodyPr>
          <a:lstStyle/>
          <a:p>
            <a:pPr algn="ctr"/>
            <a:r>
              <a:rPr lang="en-US" b="1" dirty="0" smtClean="0">
                <a:solidFill>
                  <a:srgbClr val="C00000"/>
                </a:solidFill>
                <a:latin typeface="Times New Roman" pitchFamily="18" charset="0"/>
                <a:cs typeface="Times New Roman" pitchFamily="18" charset="0"/>
              </a:rPr>
              <a:t>The Stomach is an expanded J-shape </a:t>
            </a:r>
          </a:p>
          <a:p>
            <a:pPr algn="ctr"/>
            <a:r>
              <a:rPr lang="en-US" b="1" dirty="0" smtClean="0">
                <a:solidFill>
                  <a:srgbClr val="C00000"/>
                </a:solidFill>
                <a:latin typeface="Times New Roman" pitchFamily="18" charset="0"/>
                <a:cs typeface="Times New Roman" pitchFamily="18" charset="0"/>
              </a:rPr>
              <a:t>segment of the digestive track.  It is divided in to </a:t>
            </a:r>
            <a:r>
              <a:rPr lang="en-US" b="1" u="sng" dirty="0" smtClean="0">
                <a:solidFill>
                  <a:srgbClr val="C00000"/>
                </a:solidFill>
                <a:latin typeface="Times New Roman" pitchFamily="18" charset="0"/>
                <a:cs typeface="Times New Roman" pitchFamily="18" charset="0"/>
              </a:rPr>
              <a:t>4 regions.  </a:t>
            </a:r>
            <a:r>
              <a:rPr lang="en-US" b="1" dirty="0" smtClean="0">
                <a:solidFill>
                  <a:srgbClr val="C00000"/>
                </a:solidFill>
                <a:latin typeface="Times New Roman" pitchFamily="18" charset="0"/>
                <a:cs typeface="Times New Roman" pitchFamily="18" charset="0"/>
              </a:rPr>
              <a:t>The very shape give homage to His Creator and Redeemer</a:t>
            </a:r>
          </a:p>
          <a:p>
            <a:pPr algn="ctr"/>
            <a:r>
              <a:rPr lang="en-US" b="1" u="sng" dirty="0" smtClean="0">
                <a:solidFill>
                  <a:srgbClr val="C00000"/>
                </a:solidFill>
                <a:latin typeface="Times New Roman" pitchFamily="18" charset="0"/>
                <a:cs typeface="Times New Roman" pitchFamily="18" charset="0"/>
              </a:rPr>
              <a:t>(The #4 is a symbol of divinity)</a:t>
            </a:r>
            <a:endParaRPr lang="en-US" b="1" u="sng" dirty="0">
              <a:solidFill>
                <a:srgbClr val="C00000"/>
              </a:solidFill>
              <a:latin typeface="Times New Roman" pitchFamily="18" charset="0"/>
              <a:cs typeface="Times New Roman" pitchFamily="18" charset="0"/>
            </a:endParaRPr>
          </a:p>
        </p:txBody>
      </p:sp>
      <p:sp>
        <p:nvSpPr>
          <p:cNvPr id="14" name="Rectangle 13"/>
          <p:cNvSpPr/>
          <p:nvPr/>
        </p:nvSpPr>
        <p:spPr>
          <a:xfrm>
            <a:off x="4419600" y="6488668"/>
            <a:ext cx="4724400" cy="369332"/>
          </a:xfrm>
          <a:prstGeom prst="rect">
            <a:avLst/>
          </a:prstGeom>
          <a:solidFill>
            <a:schemeClr val="tx1"/>
          </a:solidFill>
          <a:ln w="28575">
            <a:solidFill>
              <a:srgbClr val="C00000"/>
            </a:solidFill>
          </a:ln>
        </p:spPr>
        <p:txBody>
          <a:bodyPr wrap="square">
            <a:spAutoFit/>
          </a:bodyPr>
          <a:lstStyle/>
          <a:p>
            <a:pPr algn="ctr"/>
            <a:r>
              <a:rPr lang="en-US" b="1" dirty="0" smtClean="0">
                <a:solidFill>
                  <a:srgbClr val="D09E00"/>
                </a:solidFill>
                <a:latin typeface="Times New Roman" pitchFamily="18" charset="0"/>
                <a:cs typeface="Times New Roman" pitchFamily="18" charset="0"/>
              </a:rPr>
              <a:t>Exodus 30:18-21</a:t>
            </a:r>
            <a:endParaRPr lang="en-US" b="1" dirty="0">
              <a:solidFill>
                <a:srgbClr val="D09E00"/>
              </a:solidFill>
              <a:latin typeface="Times New Roman" pitchFamily="18" charset="0"/>
              <a:cs typeface="Times New Roman" pitchFamily="18" charset="0"/>
            </a:endParaRPr>
          </a:p>
        </p:txBody>
      </p:sp>
      <p:sp>
        <p:nvSpPr>
          <p:cNvPr id="16" name="Rectangle 15"/>
          <p:cNvSpPr/>
          <p:nvPr/>
        </p:nvSpPr>
        <p:spPr>
          <a:xfrm>
            <a:off x="0" y="6488668"/>
            <a:ext cx="4419600" cy="369332"/>
          </a:xfrm>
          <a:prstGeom prst="rect">
            <a:avLst/>
          </a:prstGeom>
          <a:solidFill>
            <a:schemeClr val="tx1"/>
          </a:solidFill>
          <a:ln w="28575">
            <a:solidFill>
              <a:srgbClr val="C00000"/>
            </a:solidFill>
          </a:ln>
        </p:spPr>
        <p:txBody>
          <a:bodyPr wrap="square">
            <a:spAutoFit/>
          </a:bodyPr>
          <a:lstStyle/>
          <a:p>
            <a:pPr algn="ctr"/>
            <a:r>
              <a:rPr lang="en-US" b="1" dirty="0" smtClean="0">
                <a:solidFill>
                  <a:srgbClr val="CC9900"/>
                </a:solidFill>
                <a:latin typeface="Times New Roman" pitchFamily="18" charset="0"/>
                <a:cs typeface="Times New Roman" pitchFamily="18" charset="0"/>
              </a:rPr>
              <a:t>Genesis 49:27 </a:t>
            </a:r>
            <a:endParaRPr lang="en-US" b="1" dirty="0">
              <a:solidFill>
                <a:srgbClr val="CC9900"/>
              </a:solidFill>
              <a:latin typeface="Times New Roman" pitchFamily="18" charset="0"/>
              <a:cs typeface="Times New Roman" pitchFamily="18" charset="0"/>
            </a:endParaRPr>
          </a:p>
        </p:txBody>
      </p:sp>
      <p:pic>
        <p:nvPicPr>
          <p:cNvPr id="17" name="yui_3_5_1_5_1365838884654_642" descr="http://www.bible-history.com/art/laver9.jpg"/>
          <p:cNvPicPr/>
          <p:nvPr/>
        </p:nvPicPr>
        <p:blipFill>
          <a:blip r:embed="rId3" cstate="print"/>
          <a:srcRect/>
          <a:stretch>
            <a:fillRect/>
          </a:stretch>
        </p:blipFill>
        <p:spPr bwMode="auto">
          <a:xfrm>
            <a:off x="4419600" y="2209800"/>
            <a:ext cx="4724400" cy="4267200"/>
          </a:xfrm>
          <a:prstGeom prst="rect">
            <a:avLst/>
          </a:prstGeom>
          <a:noFill/>
          <a:ln w="28575">
            <a:solidFill>
              <a:srgbClr val="C00000"/>
            </a:solidFill>
            <a:miter lim="800000"/>
            <a:headEnd/>
            <a:tailEnd/>
          </a:ln>
        </p:spPr>
      </p:pic>
      <p:sp>
        <p:nvSpPr>
          <p:cNvPr id="19" name="TextBox 18"/>
          <p:cNvSpPr txBox="1"/>
          <p:nvPr/>
        </p:nvSpPr>
        <p:spPr>
          <a:xfrm>
            <a:off x="4419600" y="685800"/>
            <a:ext cx="4724400" cy="1477328"/>
          </a:xfrm>
          <a:prstGeom prst="rect">
            <a:avLst/>
          </a:prstGeom>
          <a:ln w="28575">
            <a:solidFill>
              <a:srgbClr val="C00000"/>
            </a:solidFill>
          </a:ln>
        </p:spPr>
        <p:style>
          <a:lnRef idx="0">
            <a:scrgbClr r="0" g="0" b="0"/>
          </a:lnRef>
          <a:fillRef idx="1002">
            <a:schemeClr val="lt1"/>
          </a:fillRef>
          <a:effectRef idx="0">
            <a:scrgbClr r="0" g="0" b="0"/>
          </a:effectRef>
          <a:fontRef idx="major"/>
        </p:style>
        <p:txBody>
          <a:bodyPr wrap="square" rtlCol="0">
            <a:spAutoFit/>
          </a:bodyPr>
          <a:lstStyle/>
          <a:p>
            <a:pPr algn="ctr"/>
            <a:r>
              <a:rPr lang="en-US" dirty="0" smtClean="0"/>
              <a:t> </a:t>
            </a:r>
            <a:r>
              <a:rPr lang="en-US" b="1" dirty="0" smtClean="0">
                <a:solidFill>
                  <a:srgbClr val="C00000"/>
                </a:solidFill>
                <a:latin typeface="Times New Roman" pitchFamily="18" charset="0"/>
                <a:cs typeface="Times New Roman" pitchFamily="18" charset="0"/>
              </a:rPr>
              <a:t>And he made the laver [of] brass, and the foot of it [of] brass, of the looking glasses of [the women] assembling, which assembled [at] the door of the tabernacle of the congregation. </a:t>
            </a:r>
          </a:p>
          <a:p>
            <a:pPr algn="ctr"/>
            <a:r>
              <a:rPr lang="en-US" b="1" dirty="0" smtClean="0">
                <a:solidFill>
                  <a:srgbClr val="C00000"/>
                </a:solidFill>
                <a:latin typeface="Times New Roman" pitchFamily="18" charset="0"/>
                <a:cs typeface="Times New Roman" pitchFamily="18" charset="0"/>
              </a:rPr>
              <a:t>(Exodus 38:8)</a:t>
            </a:r>
            <a:endParaRPr lang="en-US" b="1" dirty="0">
              <a:solidFill>
                <a:srgbClr val="C00000"/>
              </a:solidFill>
              <a:latin typeface="Times New Roman" pitchFamily="18" charset="0"/>
              <a:cs typeface="Times New Roman" pitchFamily="18" charset="0"/>
            </a:endParaRPr>
          </a:p>
        </p:txBody>
      </p:sp>
      <p:sp>
        <p:nvSpPr>
          <p:cNvPr id="10" name="Rectangle 9"/>
          <p:cNvSpPr/>
          <p:nvPr/>
        </p:nvSpPr>
        <p:spPr>
          <a:xfrm>
            <a:off x="8728502" y="0"/>
            <a:ext cx="415498" cy="369332"/>
          </a:xfrm>
          <a:prstGeom prst="rect">
            <a:avLst/>
          </a:prstGeom>
        </p:spPr>
        <p:txBody>
          <a:bodyPr wrap="none">
            <a:spAutoFit/>
          </a:bodyPr>
          <a:lstStyle/>
          <a:p>
            <a:pPr algn="ctr"/>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lgn="ctr"/>
              <a:t>20</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2249213" y="3200400"/>
            <a:ext cx="1832618" cy="1477328"/>
          </a:xfrm>
          <a:prstGeom prst="rect">
            <a:avLst/>
          </a:prstGeom>
        </p:spPr>
        <p:txBody>
          <a:bodyPr wrap="none">
            <a:spAutoFit/>
          </a:bodyPr>
          <a:lstStyle/>
          <a:p>
            <a:pPr algn="ctr"/>
            <a:r>
              <a:rPr lang="en-US" b="1" dirty="0" smtClean="0">
                <a:solidFill>
                  <a:srgbClr val="C00000"/>
                </a:solidFill>
                <a:latin typeface="Times New Roman" pitchFamily="18" charset="0"/>
                <a:cs typeface="Times New Roman" pitchFamily="18" charset="0"/>
              </a:rPr>
              <a:t>Christ</a:t>
            </a:r>
          </a:p>
          <a:p>
            <a:pPr algn="ctr"/>
            <a:r>
              <a:rPr lang="en-US" b="1" dirty="0" smtClean="0">
                <a:solidFill>
                  <a:srgbClr val="C00000"/>
                </a:solidFill>
                <a:latin typeface="Times New Roman" pitchFamily="18" charset="0"/>
                <a:cs typeface="Times New Roman" pitchFamily="18" charset="0"/>
              </a:rPr>
              <a:t>is become </a:t>
            </a:r>
          </a:p>
          <a:p>
            <a:pPr algn="ctr"/>
            <a:r>
              <a:rPr lang="en-US" b="1" dirty="0" smtClean="0">
                <a:solidFill>
                  <a:srgbClr val="C00000"/>
                </a:solidFill>
                <a:latin typeface="Times New Roman" pitchFamily="18" charset="0"/>
                <a:cs typeface="Times New Roman" pitchFamily="18" charset="0"/>
              </a:rPr>
              <a:t>The head </a:t>
            </a:r>
          </a:p>
          <a:p>
            <a:pPr algn="ctr"/>
            <a:r>
              <a:rPr lang="en-US" b="1" dirty="0" smtClean="0">
                <a:solidFill>
                  <a:srgbClr val="C00000"/>
                </a:solidFill>
                <a:latin typeface="Times New Roman" pitchFamily="18" charset="0"/>
                <a:cs typeface="Times New Roman" pitchFamily="18" charset="0"/>
              </a:rPr>
              <a:t>of the corner</a:t>
            </a:r>
          </a:p>
          <a:p>
            <a:pPr algn="ctr"/>
            <a:r>
              <a:rPr lang="en-US" b="1" dirty="0" smtClean="0">
                <a:solidFill>
                  <a:srgbClr val="C00000"/>
                </a:solidFill>
                <a:latin typeface="Times New Roman" pitchFamily="18" charset="0"/>
                <a:cs typeface="Times New Roman" pitchFamily="18" charset="0"/>
              </a:rPr>
              <a:t>Margin..verse 11</a:t>
            </a:r>
            <a:endParaRPr lang="en-US"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877F9B8C-32C4-43F2-99B4-FFD195B4A4EB}" type="slidenum">
              <a:rPr lang="en-US" smtClean="0">
                <a:solidFill>
                  <a:schemeClr val="bg1"/>
                </a:solidFill>
              </a:rPr>
              <a:pPr/>
              <a:t>21</a:t>
            </a:fld>
            <a:endParaRPr lang="en-US" dirty="0">
              <a:solidFill>
                <a:schemeClr val="bg1"/>
              </a:solidFill>
            </a:endParaRPr>
          </a:p>
        </p:txBody>
      </p:sp>
      <p:pic>
        <p:nvPicPr>
          <p:cNvPr id="21" name="yui_3_5_1_5_1365839607688_625" descr="http://www.bible-history.com/art/baltar9.jpg"/>
          <p:cNvPicPr/>
          <p:nvPr/>
        </p:nvPicPr>
        <p:blipFill>
          <a:blip r:embed="rId2" cstate="print"/>
          <a:srcRect/>
          <a:stretch>
            <a:fillRect/>
          </a:stretch>
        </p:blipFill>
        <p:spPr bwMode="auto">
          <a:xfrm>
            <a:off x="4572000" y="2362200"/>
            <a:ext cx="4572000" cy="4495800"/>
          </a:xfrm>
          <a:prstGeom prst="rect">
            <a:avLst/>
          </a:prstGeom>
          <a:noFill/>
          <a:ln w="28575">
            <a:solidFill>
              <a:schemeClr val="tx1"/>
            </a:solidFill>
            <a:miter lim="800000"/>
            <a:headEnd/>
            <a:tailEnd/>
          </a:ln>
        </p:spPr>
      </p:pic>
      <p:sp>
        <p:nvSpPr>
          <p:cNvPr id="23" name="TextBox 22"/>
          <p:cNvSpPr txBox="1"/>
          <p:nvPr/>
        </p:nvSpPr>
        <p:spPr>
          <a:xfrm>
            <a:off x="7315200" y="6096000"/>
            <a:ext cx="1676400" cy="338554"/>
          </a:xfrm>
          <a:prstGeom prst="rect">
            <a:avLst/>
          </a:prstGeom>
          <a:ln>
            <a:solidFill>
              <a:srgbClr val="D09E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i="1" dirty="0" smtClean="0">
                <a:solidFill>
                  <a:srgbClr val="D09E00"/>
                </a:solidFill>
                <a:latin typeface="Times New Roman" pitchFamily="18" charset="0"/>
                <a:cs typeface="Times New Roman" pitchFamily="18" charset="0"/>
              </a:rPr>
              <a:t>Exodus 38: 1-7</a:t>
            </a:r>
            <a:endParaRPr lang="en-US" sz="1600" b="1" i="1" dirty="0">
              <a:solidFill>
                <a:srgbClr val="D09E00"/>
              </a:solidFill>
              <a:latin typeface="Times New Roman" pitchFamily="18" charset="0"/>
              <a:cs typeface="Times New Roman" pitchFamily="18" charset="0"/>
            </a:endParaRPr>
          </a:p>
        </p:txBody>
      </p:sp>
      <p:pic>
        <p:nvPicPr>
          <p:cNvPr id="25" name="Picture 4" descr="http://ts4.mm.bing.net/th?id=H.4529778569249615&amp;pid=15.1"/>
          <p:cNvPicPr>
            <a:picLocks noChangeAspect="1" noChangeArrowheads="1"/>
          </p:cNvPicPr>
          <p:nvPr/>
        </p:nvPicPr>
        <p:blipFill>
          <a:blip r:embed="rId3" cstate="print"/>
          <a:srcRect/>
          <a:stretch>
            <a:fillRect/>
          </a:stretch>
        </p:blipFill>
        <p:spPr bwMode="auto">
          <a:xfrm>
            <a:off x="0" y="2362200"/>
            <a:ext cx="4572000" cy="4495800"/>
          </a:xfrm>
          <a:prstGeom prst="rect">
            <a:avLst/>
          </a:prstGeom>
          <a:noFill/>
          <a:ln w="28575">
            <a:solidFill>
              <a:schemeClr val="tx1"/>
            </a:solidFill>
          </a:ln>
        </p:spPr>
      </p:pic>
      <p:sp>
        <p:nvSpPr>
          <p:cNvPr id="9" name="Rectangle 8"/>
          <p:cNvSpPr/>
          <p:nvPr/>
        </p:nvSpPr>
        <p:spPr>
          <a:xfrm>
            <a:off x="0" y="609600"/>
            <a:ext cx="4572000" cy="1754326"/>
          </a:xfrm>
          <a:prstGeom prst="rect">
            <a:avLst/>
          </a:prstGeom>
          <a:solidFill>
            <a:schemeClr val="tx1"/>
          </a:solidFill>
          <a:ln w="28575">
            <a:solidFill>
              <a:srgbClr val="D09E00"/>
            </a:solidFill>
          </a:ln>
        </p:spPr>
        <p:txBody>
          <a:bodyPr>
            <a:spAutoFit/>
          </a:bodyPr>
          <a:lstStyle/>
          <a:p>
            <a:pPr algn="ctr"/>
            <a:r>
              <a:rPr lang="en-US" b="1" dirty="0" smtClean="0">
                <a:solidFill>
                  <a:srgbClr val="B48900"/>
                </a:solidFill>
                <a:latin typeface="Times New Roman" pitchFamily="18" charset="0"/>
                <a:cs typeface="Times New Roman" pitchFamily="18" charset="0"/>
              </a:rPr>
              <a:t>The altar was a hollow box, five cubits square and three cubits high, made of boards of acacia wood on each corner. </a:t>
            </a:r>
          </a:p>
          <a:p>
            <a:pPr algn="ctr"/>
            <a:r>
              <a:rPr lang="en-US" b="1" dirty="0" smtClean="0">
                <a:solidFill>
                  <a:srgbClr val="B48900"/>
                </a:solidFill>
                <a:latin typeface="Times New Roman" pitchFamily="18" charset="0"/>
                <a:cs typeface="Times New Roman" pitchFamily="18" charset="0"/>
              </a:rPr>
              <a:t>A network of brass in the center held the fire and draft for it, allowed the ashes to fall beneath. {1914 SNH, CIS 174.2}</a:t>
            </a:r>
            <a:endParaRPr lang="en-US" b="1" dirty="0">
              <a:solidFill>
                <a:srgbClr val="B48900"/>
              </a:solidFill>
              <a:latin typeface="Times New Roman" pitchFamily="18" charset="0"/>
              <a:cs typeface="Times New Roman" pitchFamily="18" charset="0"/>
            </a:endParaRPr>
          </a:p>
        </p:txBody>
      </p:sp>
      <p:sp>
        <p:nvSpPr>
          <p:cNvPr id="10" name="Rectangle 9"/>
          <p:cNvSpPr/>
          <p:nvPr/>
        </p:nvSpPr>
        <p:spPr>
          <a:xfrm>
            <a:off x="4572000" y="609600"/>
            <a:ext cx="4572000" cy="1754326"/>
          </a:xfrm>
          <a:prstGeom prst="rect">
            <a:avLst/>
          </a:prstGeom>
          <a:solidFill>
            <a:schemeClr val="tx1"/>
          </a:solidFill>
          <a:ln w="28575">
            <a:solidFill>
              <a:srgbClr val="D09E00"/>
            </a:solidFill>
          </a:ln>
        </p:spPr>
        <p:txBody>
          <a:bodyPr>
            <a:spAutoFit/>
          </a:bodyPr>
          <a:lstStyle/>
          <a:p>
            <a:pPr algn="ctr"/>
            <a:r>
              <a:rPr lang="en-US" b="1" dirty="0" smtClean="0">
                <a:solidFill>
                  <a:srgbClr val="B48900"/>
                </a:solidFill>
                <a:latin typeface="Times New Roman" pitchFamily="18" charset="0"/>
                <a:cs typeface="Times New Roman" pitchFamily="18" charset="0"/>
              </a:rPr>
              <a:t>All burnt-offerings of the sanctuary were burned upon the brazen altar. The fire was kindled by the Lord Himself,  and was kept burning continually. It was never to go out. The fire which destroy all sin from the earth </a:t>
            </a:r>
          </a:p>
          <a:p>
            <a:pPr algn="ctr"/>
            <a:r>
              <a:rPr lang="en-US" b="1" dirty="0" smtClean="0">
                <a:solidFill>
                  <a:srgbClr val="B48900"/>
                </a:solidFill>
                <a:latin typeface="Times New Roman" pitchFamily="18" charset="0"/>
                <a:cs typeface="Times New Roman" pitchFamily="18" charset="0"/>
              </a:rPr>
              <a:t>{1914 SNH, CIS 174.3} </a:t>
            </a:r>
            <a:endParaRPr lang="en-US" b="1" dirty="0">
              <a:solidFill>
                <a:srgbClr val="B48900"/>
              </a:solidFill>
              <a:latin typeface="Times New Roman" pitchFamily="18" charset="0"/>
              <a:cs typeface="Times New Roman" pitchFamily="18" charset="0"/>
            </a:endParaRPr>
          </a:p>
        </p:txBody>
      </p:sp>
      <p:sp>
        <p:nvSpPr>
          <p:cNvPr id="11" name="Rectangle 10"/>
          <p:cNvSpPr/>
          <p:nvPr/>
        </p:nvSpPr>
        <p:spPr>
          <a:xfrm>
            <a:off x="0" y="0"/>
            <a:ext cx="9144000" cy="584775"/>
          </a:xfrm>
          <a:prstGeom prst="rect">
            <a:avLst/>
          </a:prstGeom>
          <a:solidFill>
            <a:schemeClr val="tx1"/>
          </a:solidFill>
          <a:ln w="38100">
            <a:solidFill>
              <a:srgbClr val="D09E00"/>
            </a:solidFill>
          </a:ln>
        </p:spPr>
        <p:txBody>
          <a:bodyPr wrap="square">
            <a:spAutoFit/>
          </a:bodyPr>
          <a:lstStyle/>
          <a:p>
            <a:pPr algn="ctr"/>
            <a:r>
              <a:rPr lang="en-US" sz="3200" b="1" dirty="0" smtClean="0">
                <a:solidFill>
                  <a:srgbClr val="B48900"/>
                </a:solidFill>
                <a:latin typeface="Times New Roman" pitchFamily="18" charset="0"/>
                <a:cs typeface="Times New Roman" pitchFamily="18" charset="0"/>
              </a:rPr>
              <a:t>The Brazen Altar </a:t>
            </a:r>
            <a:endParaRPr lang="en-US" sz="3200" dirty="0">
              <a:solidFill>
                <a:srgbClr val="B48900"/>
              </a:solidFill>
              <a:latin typeface="Times New Roman" pitchFamily="18" charset="0"/>
              <a:cs typeface="Times New Roman" pitchFamily="18" charset="0"/>
            </a:endParaRPr>
          </a:p>
        </p:txBody>
      </p:sp>
      <p:sp>
        <p:nvSpPr>
          <p:cNvPr id="12" name="Rectangle 11"/>
          <p:cNvSpPr/>
          <p:nvPr/>
        </p:nvSpPr>
        <p:spPr>
          <a:xfrm>
            <a:off x="8728502" y="0"/>
            <a:ext cx="389850" cy="338554"/>
          </a:xfrm>
          <a:prstGeom prst="rect">
            <a:avLst/>
          </a:prstGeom>
        </p:spPr>
        <p:txBody>
          <a:bodyPr wrap="none">
            <a:spAutoFit/>
          </a:bodyPr>
          <a:lstStyle/>
          <a:p>
            <a:pPr algn="r"/>
            <a:fld id="{877F9B8C-32C4-43F2-99B4-FFD195B4A4EB}" type="slidenum">
              <a:rPr lang="en-US" sz="1600" b="1" smtClean="0">
                <a:solidFill>
                  <a:srgbClr val="B48900"/>
                </a:solidFill>
                <a:latin typeface="Times New Roman" pitchFamily="18" charset="0"/>
                <a:cs typeface="Times New Roman" pitchFamily="18" charset="0"/>
              </a:rPr>
              <a:pPr algn="r"/>
              <a:t>21</a:t>
            </a:fld>
            <a:endParaRPr lang="en-US" sz="1600" dirty="0">
              <a:solidFill>
                <a:srgbClr val="B48900"/>
              </a:solidFill>
            </a:endParaRPr>
          </a:p>
        </p:txBody>
      </p:sp>
      <p:sp>
        <p:nvSpPr>
          <p:cNvPr id="13" name="Rectangle 12"/>
          <p:cNvSpPr/>
          <p:nvPr/>
        </p:nvSpPr>
        <p:spPr>
          <a:xfrm>
            <a:off x="2819400" y="2438400"/>
            <a:ext cx="1710725" cy="369332"/>
          </a:xfrm>
          <a:prstGeom prst="rect">
            <a:avLst/>
          </a:prstGeom>
        </p:spPr>
        <p:txBody>
          <a:bodyPr wrap="none">
            <a:spAutoFit/>
          </a:bodyPr>
          <a:lstStyle/>
          <a:p>
            <a:pPr algn="ctr"/>
            <a:r>
              <a:rPr lang="en-US" b="1" dirty="0" smtClean="0">
                <a:solidFill>
                  <a:srgbClr val="D09E00"/>
                </a:solidFill>
                <a:latin typeface="Times New Roman" pitchFamily="18" charset="0"/>
                <a:cs typeface="Times New Roman" pitchFamily="18" charset="0"/>
              </a:rPr>
              <a:t>Hebrews 13:10</a:t>
            </a:r>
            <a:endParaRPr lang="en-US" b="1" dirty="0">
              <a:solidFill>
                <a:srgbClr val="D09E00"/>
              </a:solidFill>
              <a:latin typeface="Times New Roman" pitchFamily="18" charset="0"/>
              <a:cs typeface="Times New Roman" pitchFamily="18" charset="0"/>
            </a:endParaRPr>
          </a:p>
        </p:txBody>
      </p:sp>
      <p:sp>
        <p:nvSpPr>
          <p:cNvPr id="14" name="Rectangle 13"/>
          <p:cNvSpPr/>
          <p:nvPr/>
        </p:nvSpPr>
        <p:spPr>
          <a:xfrm>
            <a:off x="4648200" y="2362200"/>
            <a:ext cx="2550698" cy="369332"/>
          </a:xfrm>
          <a:prstGeom prst="rect">
            <a:avLst/>
          </a:prstGeom>
        </p:spPr>
        <p:txBody>
          <a:bodyPr wrap="none">
            <a:spAutoFit/>
          </a:bodyPr>
          <a:lstStyle/>
          <a:p>
            <a:pPr algn="ctr"/>
            <a:r>
              <a:rPr lang="en-US" b="1" dirty="0" smtClean="0">
                <a:solidFill>
                  <a:srgbClr val="D09E00"/>
                </a:solidFill>
                <a:latin typeface="Times New Roman" pitchFamily="18" charset="0"/>
                <a:cs typeface="Times New Roman" pitchFamily="18" charset="0"/>
              </a:rPr>
              <a:t>Leviticus 9:24, 16:15-22</a:t>
            </a:r>
            <a:endParaRPr lang="en-US" b="1" dirty="0">
              <a:solidFill>
                <a:srgbClr val="D09E00"/>
              </a:solidFill>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523220"/>
          </a:xfrm>
          <a:prstGeom prst="rect">
            <a:avLst/>
          </a:prstGeom>
          <a:ln>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Reproductive Systems  </a:t>
            </a:r>
            <a:endParaRPr lang="en-US"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0" y="6172200"/>
            <a:ext cx="5562600" cy="523220"/>
          </a:xfrm>
          <a:prstGeom prst="rect">
            <a:avLst/>
          </a:prstGeom>
        </p:spPr>
        <p:txBody>
          <a:bodyPr wrap="square">
            <a:spAutoFit/>
          </a:bodyPr>
          <a:lstStyle/>
          <a:p>
            <a:pPr algn="ctr"/>
            <a:endParaRPr lang="en-US" sz="1400" b="1" dirty="0" smtClean="0">
              <a:solidFill>
                <a:schemeClr val="accent3">
                  <a:lumMod val="75000"/>
                </a:schemeClr>
              </a:solidFill>
              <a:latin typeface="Times New Roman" pitchFamily="18" charset="0"/>
              <a:cs typeface="Times New Roman" pitchFamily="18" charset="0"/>
            </a:endParaRPr>
          </a:p>
          <a:p>
            <a:pPr algn="ctr"/>
            <a:endParaRPr lang="en-US" sz="1400" dirty="0"/>
          </a:p>
        </p:txBody>
      </p:sp>
      <p:sp>
        <p:nvSpPr>
          <p:cNvPr id="9" name="Rectangle 8"/>
          <p:cNvSpPr/>
          <p:nvPr/>
        </p:nvSpPr>
        <p:spPr>
          <a:xfrm>
            <a:off x="0" y="6488668"/>
            <a:ext cx="9144000" cy="369332"/>
          </a:xfrm>
          <a:prstGeom prst="rect">
            <a:avLst/>
          </a:prstGeom>
          <a:ln>
            <a:solidFill>
              <a:srgbClr val="3333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http://www.medterms.com/script/main/art.asp?articlekey=5317</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6" name="yui_3_5_1_1_1394579982265_26509" descr="https://sp1.yimg.com/ib/th?id=HN.608051731482017869&amp;pid=15.1"/>
          <p:cNvPicPr/>
          <p:nvPr/>
        </p:nvPicPr>
        <p:blipFill>
          <a:blip r:embed="rId2" cstate="print"/>
          <a:srcRect/>
          <a:stretch>
            <a:fillRect/>
          </a:stretch>
        </p:blipFill>
        <p:spPr bwMode="auto">
          <a:xfrm>
            <a:off x="4495800" y="457200"/>
            <a:ext cx="4648200" cy="2819400"/>
          </a:xfrm>
          <a:prstGeom prst="rect">
            <a:avLst/>
          </a:prstGeom>
          <a:noFill/>
          <a:ln w="28575">
            <a:solidFill>
              <a:srgbClr val="0000CC"/>
            </a:solidFill>
            <a:miter lim="800000"/>
            <a:headEnd/>
            <a:tailEnd/>
          </a:ln>
        </p:spPr>
      </p:pic>
      <p:pic>
        <p:nvPicPr>
          <p:cNvPr id="19" name="Picture 2" descr="Reproductive system"/>
          <p:cNvPicPr>
            <a:picLocks noChangeAspect="1" noChangeArrowheads="1"/>
          </p:cNvPicPr>
          <p:nvPr/>
        </p:nvPicPr>
        <p:blipFill>
          <a:blip r:embed="rId3" cstate="print"/>
          <a:srcRect l="46681" r="87" b="4167"/>
          <a:stretch>
            <a:fillRect/>
          </a:stretch>
        </p:blipFill>
        <p:spPr bwMode="auto">
          <a:xfrm>
            <a:off x="0" y="457200"/>
            <a:ext cx="4495800" cy="2819400"/>
          </a:xfrm>
          <a:prstGeom prst="rect">
            <a:avLst/>
          </a:prstGeom>
          <a:noFill/>
          <a:ln w="28575">
            <a:solidFill>
              <a:srgbClr val="0000CC"/>
            </a:solidFill>
          </a:ln>
        </p:spPr>
      </p:pic>
      <p:sp>
        <p:nvSpPr>
          <p:cNvPr id="21" name="Rectangle 20"/>
          <p:cNvSpPr/>
          <p:nvPr/>
        </p:nvSpPr>
        <p:spPr>
          <a:xfrm>
            <a:off x="0" y="2133600"/>
            <a:ext cx="3048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81000" y="2667000"/>
            <a:ext cx="990600" cy="600164"/>
          </a:xfrm>
          <a:prstGeom prst="rect">
            <a:avLst/>
          </a:prstGeom>
          <a:solidFill>
            <a:schemeClr val="tx1"/>
          </a:solidFill>
        </p:spPr>
        <p:txBody>
          <a:bodyPr wrap="square" rtlCol="0">
            <a:spAutoFit/>
          </a:bodyPr>
          <a:lstStyle/>
          <a:p>
            <a:pPr algn="ctr"/>
            <a:r>
              <a:rPr lang="en-US" sz="1100" b="1" dirty="0" smtClean="0">
                <a:solidFill>
                  <a:schemeClr val="bg1"/>
                </a:solidFill>
                <a:latin typeface="Times New Roman" pitchFamily="18" charset="0"/>
                <a:cs typeface="Times New Roman" pitchFamily="18" charset="0"/>
              </a:rPr>
              <a:t>Female reproductive</a:t>
            </a:r>
          </a:p>
          <a:p>
            <a:pPr algn="ctr"/>
            <a:r>
              <a:rPr lang="en-US" sz="1100" b="1" dirty="0" smtClean="0">
                <a:solidFill>
                  <a:schemeClr val="bg1"/>
                </a:solidFill>
                <a:latin typeface="Times New Roman" pitchFamily="18" charset="0"/>
                <a:cs typeface="Times New Roman" pitchFamily="18" charset="0"/>
              </a:rPr>
              <a:t>opening </a:t>
            </a:r>
            <a:endParaRPr lang="en-US" sz="1100" b="1" dirty="0">
              <a:solidFill>
                <a:schemeClr val="bg1"/>
              </a:solidFill>
              <a:latin typeface="Times New Roman" pitchFamily="18" charset="0"/>
              <a:cs typeface="Times New Roman" pitchFamily="18" charset="0"/>
            </a:endParaRPr>
          </a:p>
        </p:txBody>
      </p:sp>
      <p:sp>
        <p:nvSpPr>
          <p:cNvPr id="23" name="Rectangle 22"/>
          <p:cNvSpPr/>
          <p:nvPr/>
        </p:nvSpPr>
        <p:spPr>
          <a:xfrm>
            <a:off x="3352800" y="2819400"/>
            <a:ext cx="925253" cy="276999"/>
          </a:xfrm>
          <a:prstGeom prst="rect">
            <a:avLst/>
          </a:prstGeom>
          <a:solidFill>
            <a:schemeClr val="tx1"/>
          </a:solidFill>
        </p:spPr>
        <p:txBody>
          <a:bodyPr wrap="none">
            <a:spAutoFit/>
          </a:bodyPr>
          <a:lstStyle/>
          <a:p>
            <a:r>
              <a:rPr lang="en-US" sz="1200" b="1" dirty="0" smtClean="0">
                <a:solidFill>
                  <a:schemeClr val="bg1"/>
                </a:solidFill>
                <a:latin typeface="Times New Roman" pitchFamily="18" charset="0"/>
                <a:cs typeface="Times New Roman" pitchFamily="18" charset="0"/>
              </a:rPr>
              <a:t>Birth canal</a:t>
            </a:r>
            <a:endParaRPr lang="en-US" sz="1200" b="1" dirty="0">
              <a:solidFill>
                <a:schemeClr val="bg1"/>
              </a:solidFill>
              <a:latin typeface="Times New Roman" pitchFamily="18" charset="0"/>
              <a:cs typeface="Times New Roman" pitchFamily="18" charset="0"/>
            </a:endParaRPr>
          </a:p>
        </p:txBody>
      </p:sp>
      <p:pic>
        <p:nvPicPr>
          <p:cNvPr id="12" name="Picture 2" descr="Reproductive system"/>
          <p:cNvPicPr>
            <a:picLocks noChangeAspect="1" noChangeArrowheads="1"/>
          </p:cNvPicPr>
          <p:nvPr/>
        </p:nvPicPr>
        <p:blipFill>
          <a:blip r:embed="rId3" cstate="print"/>
          <a:srcRect r="49924"/>
          <a:stretch>
            <a:fillRect/>
          </a:stretch>
        </p:blipFill>
        <p:spPr bwMode="auto">
          <a:xfrm>
            <a:off x="0" y="3352800"/>
            <a:ext cx="4495800" cy="3124200"/>
          </a:xfrm>
          <a:prstGeom prst="rect">
            <a:avLst/>
          </a:prstGeom>
          <a:noFill/>
          <a:ln w="28575">
            <a:solidFill>
              <a:srgbClr val="3333FF"/>
            </a:solidFill>
          </a:ln>
        </p:spPr>
      </p:pic>
      <p:pic>
        <p:nvPicPr>
          <p:cNvPr id="13" name="Picture 1"/>
          <p:cNvPicPr>
            <a:picLocks noChangeAspect="1" noChangeArrowheads="1"/>
          </p:cNvPicPr>
          <p:nvPr/>
        </p:nvPicPr>
        <p:blipFill>
          <a:blip r:embed="rId4" cstate="print"/>
          <a:srcRect l="3279" t="3125" r="3279" b="3125"/>
          <a:stretch>
            <a:fillRect/>
          </a:stretch>
        </p:blipFill>
        <p:spPr bwMode="auto">
          <a:xfrm>
            <a:off x="4495800" y="3352800"/>
            <a:ext cx="4648200" cy="3124200"/>
          </a:xfrm>
          <a:prstGeom prst="rect">
            <a:avLst/>
          </a:prstGeom>
          <a:noFill/>
          <a:ln w="28575">
            <a:solidFill>
              <a:srgbClr val="3333FF"/>
            </a:solidFill>
            <a:miter lim="800000"/>
            <a:headEnd/>
            <a:tailEnd/>
          </a:ln>
        </p:spPr>
      </p:pic>
      <p:sp>
        <p:nvSpPr>
          <p:cNvPr id="15" name="Slide Number Placeholder 6"/>
          <p:cNvSpPr>
            <a:spLocks noGrp="1"/>
          </p:cNvSpPr>
          <p:nvPr>
            <p:ph type="sldNum" sz="quarter" idx="12"/>
          </p:nvPr>
        </p:nvSpPr>
        <p:spPr>
          <a:xfrm flipH="1">
            <a:off x="8686800" y="0"/>
            <a:ext cx="457200" cy="365125"/>
          </a:xfrm>
        </p:spPr>
        <p:txBody>
          <a:bodyPr/>
          <a:lstStyle/>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 .ngabo.org/prophetic/israel/symbols/tabernacle/the_brazen_altar.html"/>
          <p:cNvPicPr>
            <a:picLocks noChangeAspect="1" noChangeArrowheads="1"/>
          </p:cNvPicPr>
          <p:nvPr/>
        </p:nvPicPr>
        <p:blipFill>
          <a:blip r:embed="rId2" cstate="print"/>
          <a:srcRect l="21428" r="-85"/>
          <a:stretch>
            <a:fillRect/>
          </a:stretch>
        </p:blipFill>
        <p:spPr bwMode="auto">
          <a:xfrm>
            <a:off x="0" y="0"/>
            <a:ext cx="4495800" cy="3581399"/>
          </a:xfrm>
          <a:prstGeom prst="rect">
            <a:avLst/>
          </a:prstGeom>
          <a:noFill/>
          <a:ln w="28575">
            <a:solidFill>
              <a:srgbClr val="3333FF"/>
            </a:solidFill>
          </a:ln>
        </p:spPr>
      </p:pic>
      <p:pic>
        <p:nvPicPr>
          <p:cNvPr id="21510" name="Picture 6" descr="Exodus 27:1 And thou shalt make an altar [of] shittim wood, five ..."/>
          <p:cNvPicPr>
            <a:picLocks noChangeAspect="1" noChangeArrowheads="1"/>
          </p:cNvPicPr>
          <p:nvPr/>
        </p:nvPicPr>
        <p:blipFill>
          <a:blip r:embed="rId3" cstate="print">
            <a:lum bright="10000"/>
          </a:blip>
          <a:srcRect/>
          <a:stretch>
            <a:fillRect/>
          </a:stretch>
        </p:blipFill>
        <p:spPr bwMode="auto">
          <a:xfrm>
            <a:off x="0" y="3581400"/>
            <a:ext cx="4495800" cy="3276600"/>
          </a:xfrm>
          <a:prstGeom prst="rect">
            <a:avLst/>
          </a:prstGeom>
          <a:noFill/>
          <a:ln w="28575">
            <a:solidFill>
              <a:srgbClr val="6600FF"/>
            </a:solidFill>
          </a:ln>
        </p:spPr>
      </p:pic>
      <p:pic>
        <p:nvPicPr>
          <p:cNvPr id="5" name="Picture 8" descr="What is station?"/>
          <p:cNvPicPr>
            <a:picLocks noChangeAspect="1" noChangeArrowheads="1"/>
          </p:cNvPicPr>
          <p:nvPr/>
        </p:nvPicPr>
        <p:blipFill>
          <a:blip r:embed="rId4" cstate="print"/>
          <a:srcRect/>
          <a:stretch>
            <a:fillRect/>
          </a:stretch>
        </p:blipFill>
        <p:spPr bwMode="auto">
          <a:xfrm>
            <a:off x="4495800" y="0"/>
            <a:ext cx="4648200" cy="3581400"/>
          </a:xfrm>
          <a:prstGeom prst="rect">
            <a:avLst/>
          </a:prstGeom>
          <a:noFill/>
          <a:ln w="28575">
            <a:solidFill>
              <a:srgbClr val="6600FF"/>
            </a:solidFill>
          </a:ln>
        </p:spPr>
      </p:pic>
      <p:pic>
        <p:nvPicPr>
          <p:cNvPr id="7" name="Picture 2" descr="The pelvic girdle"/>
          <p:cNvPicPr>
            <a:picLocks noChangeAspect="1" noChangeArrowheads="1"/>
          </p:cNvPicPr>
          <p:nvPr/>
        </p:nvPicPr>
        <p:blipFill>
          <a:blip r:embed="rId5" cstate="print"/>
          <a:srcRect/>
          <a:stretch>
            <a:fillRect/>
          </a:stretch>
        </p:blipFill>
        <p:spPr bwMode="auto">
          <a:xfrm>
            <a:off x="4495800" y="3581400"/>
            <a:ext cx="4648200" cy="3276600"/>
          </a:xfrm>
          <a:prstGeom prst="rect">
            <a:avLst/>
          </a:prstGeom>
          <a:solidFill>
            <a:schemeClr val="tx1"/>
          </a:solidFill>
          <a:ln w="28575">
            <a:solidFill>
              <a:srgbClr val="6600FF"/>
            </a:solidFill>
          </a:ln>
        </p:spPr>
      </p:pic>
      <p:pic>
        <p:nvPicPr>
          <p:cNvPr id="8" name="Picture 2" descr="For the wages of sin is death; but the gift of God is eternal life ..."/>
          <p:cNvPicPr>
            <a:picLocks noChangeAspect="1" noChangeArrowheads="1"/>
          </p:cNvPicPr>
          <p:nvPr/>
        </p:nvPicPr>
        <p:blipFill>
          <a:blip r:embed="rId6" cstate="print"/>
          <a:srcRect/>
          <a:stretch>
            <a:fillRect/>
          </a:stretch>
        </p:blipFill>
        <p:spPr bwMode="auto">
          <a:xfrm>
            <a:off x="2590800" y="1981200"/>
            <a:ext cx="1676400" cy="1371600"/>
          </a:xfrm>
          <a:prstGeom prst="rect">
            <a:avLst/>
          </a:prstGeom>
          <a:noFill/>
          <a:ln>
            <a:solidFill>
              <a:srgbClr val="6600FF"/>
            </a:solidFill>
          </a:ln>
        </p:spPr>
      </p:pic>
      <p:sp>
        <p:nvSpPr>
          <p:cNvPr id="9" name="Rectangle 8"/>
          <p:cNvSpPr/>
          <p:nvPr/>
        </p:nvSpPr>
        <p:spPr>
          <a:xfrm>
            <a:off x="8786210" y="0"/>
            <a:ext cx="415499" cy="369332"/>
          </a:xfrm>
          <a:prstGeom prst="rect">
            <a:avLst/>
          </a:prstGeom>
        </p:spPr>
        <p:txBody>
          <a:bodyPr wrap="none">
            <a:spAutoFit/>
          </a:bodyPr>
          <a:lstStyle/>
          <a:p>
            <a:pPr algn="ctr"/>
            <a:fld id="{877F9B8C-32C4-43F2-99B4-FFD195B4A4EB}" type="slidenum">
              <a:rPr lang="en-US" b="1"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pPr algn="ctr"/>
              <a:t>23</a:t>
            </a:fld>
            <a:endParaRPr lang="en-US"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Box 10"/>
          <p:cNvSpPr txBox="1"/>
          <p:nvPr/>
        </p:nvSpPr>
        <p:spPr>
          <a:xfrm>
            <a:off x="4724400" y="3200400"/>
            <a:ext cx="1287532" cy="338554"/>
          </a:xfrm>
          <a:prstGeom prst="rect">
            <a:avLst/>
          </a:prstGeom>
          <a:noFill/>
        </p:spPr>
        <p:txBody>
          <a:bodyPr wrap="none" rtlCol="0">
            <a:spAutoFit/>
          </a:bodyPr>
          <a:lstStyle/>
          <a:p>
            <a:r>
              <a:rPr lang="en-US" sz="1600" b="1" dirty="0" smtClean="0">
                <a:solidFill>
                  <a:schemeClr val="bg1"/>
                </a:solidFill>
                <a:latin typeface="Times New Roman" pitchFamily="18" charset="0"/>
                <a:cs typeface="Times New Roman" pitchFamily="18" charset="0"/>
              </a:rPr>
              <a:t>Genesis 3:15</a:t>
            </a:r>
            <a:endParaRPr lang="en-US" sz="1600" b="1" dirty="0">
              <a:solidFill>
                <a:schemeClr val="bg1"/>
              </a:solidFill>
              <a:latin typeface="Times New Roman" pitchFamily="18" charset="0"/>
              <a:cs typeface="Times New Roman" pitchFamily="18" charset="0"/>
            </a:endParaRPr>
          </a:p>
        </p:txBody>
      </p:sp>
      <p:sp>
        <p:nvSpPr>
          <p:cNvPr id="12" name="Rectangle 11"/>
          <p:cNvSpPr/>
          <p:nvPr/>
        </p:nvSpPr>
        <p:spPr>
          <a:xfrm>
            <a:off x="5486400" y="1600200"/>
            <a:ext cx="2743200" cy="369332"/>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 it shall bruise thy head, </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0" y="1371600"/>
            <a:ext cx="1295400" cy="1200329"/>
          </a:xfrm>
          <a:prstGeom prst="rect">
            <a:avLst/>
          </a:prstGeom>
        </p:spPr>
        <p:txBody>
          <a:bodyPr wrap="square">
            <a:spAutoFit/>
          </a:bodyPr>
          <a:lstStyle/>
          <a:p>
            <a:pPr algn="ctr"/>
            <a:r>
              <a:rPr lang="en-US" b="1" dirty="0" smtClean="0">
                <a:solidFill>
                  <a:srgbClr val="C00000"/>
                </a:solidFill>
                <a:latin typeface="Times New Roman" pitchFamily="18" charset="0"/>
                <a:cs typeface="Times New Roman" pitchFamily="18" charset="0"/>
              </a:rPr>
              <a:t>and thou </a:t>
            </a:r>
            <a:r>
              <a:rPr lang="en-US" b="1" dirty="0" err="1" smtClean="0">
                <a:solidFill>
                  <a:srgbClr val="C00000"/>
                </a:solidFill>
                <a:latin typeface="Times New Roman" pitchFamily="18" charset="0"/>
                <a:cs typeface="Times New Roman" pitchFamily="18" charset="0"/>
              </a:rPr>
              <a:t>shalt</a:t>
            </a:r>
            <a:r>
              <a:rPr lang="en-US" b="1" dirty="0" smtClean="0">
                <a:solidFill>
                  <a:srgbClr val="C00000"/>
                </a:solidFill>
                <a:latin typeface="Times New Roman" pitchFamily="18" charset="0"/>
                <a:cs typeface="Times New Roman" pitchFamily="18" charset="0"/>
              </a:rPr>
              <a:t> bruise his heel.</a:t>
            </a:r>
            <a:endParaRPr lang="en-US" dirty="0">
              <a:solidFill>
                <a:srgbClr val="C00000"/>
              </a:solidFill>
            </a:endParaRPr>
          </a:p>
        </p:txBody>
      </p:sp>
      <p:sp>
        <p:nvSpPr>
          <p:cNvPr id="14" name="Rectangle 13"/>
          <p:cNvSpPr/>
          <p:nvPr/>
        </p:nvSpPr>
        <p:spPr>
          <a:xfrm>
            <a:off x="1905000" y="609600"/>
            <a:ext cx="2362200" cy="1077218"/>
          </a:xfrm>
          <a:prstGeom prst="rect">
            <a:avLst/>
          </a:prstGeom>
          <a:ln w="28575">
            <a:solidFill>
              <a:srgbClr val="C00000"/>
            </a:solidFill>
          </a:ln>
        </p:spPr>
        <p:txBody>
          <a:bodyPr wrap="square">
            <a:spAutoFit/>
          </a:bodyPr>
          <a:lstStyle/>
          <a:p>
            <a:pPr algn="ctr"/>
            <a:r>
              <a:rPr lang="en-US" sz="1600" b="1" dirty="0" smtClean="0">
                <a:solidFill>
                  <a:srgbClr val="C00000"/>
                </a:solidFill>
                <a:latin typeface="Times New Roman" pitchFamily="18" charset="0"/>
                <a:cs typeface="Times New Roman" pitchFamily="18" charset="0"/>
              </a:rPr>
              <a:t>And I will put enmity between thee and the woman, and between thy seed and her seed:</a:t>
            </a:r>
            <a:endParaRPr lang="en-US" sz="1600" b="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77218"/>
          </a:xfrm>
          <a:prstGeom prst="rect">
            <a:avLst/>
          </a:prstGeom>
          <a:solidFill>
            <a:schemeClr val="tx1"/>
          </a:solidFill>
          <a:ln w="28575">
            <a:solidFill>
              <a:srgbClr val="B48900"/>
            </a:solidFill>
          </a:ln>
        </p:spPr>
        <p:txBody>
          <a:bodyPr wrap="square">
            <a:spAutoFit/>
          </a:bodyPr>
          <a:lstStyle/>
          <a:p>
            <a:pPr algn="ctr"/>
            <a:r>
              <a:rPr lang="en-US" sz="3200" b="1" dirty="0" smtClean="0">
                <a:solidFill>
                  <a:srgbClr val="B48934"/>
                </a:solidFill>
                <a:latin typeface="Times New Roman" pitchFamily="18" charset="0"/>
                <a:cs typeface="Times New Roman" pitchFamily="18" charset="0"/>
              </a:rPr>
              <a:t>The Gate to Justification</a:t>
            </a:r>
            <a:br>
              <a:rPr lang="en-US" sz="3200" b="1" dirty="0" smtClean="0">
                <a:solidFill>
                  <a:srgbClr val="B48934"/>
                </a:solidFill>
                <a:latin typeface="Times New Roman" pitchFamily="18" charset="0"/>
                <a:cs typeface="Times New Roman" pitchFamily="18" charset="0"/>
              </a:rPr>
            </a:br>
            <a:r>
              <a:rPr lang="en-US" sz="3200" b="1" dirty="0" smtClean="0">
                <a:solidFill>
                  <a:srgbClr val="B48934"/>
                </a:solidFill>
                <a:latin typeface="Times New Roman" pitchFamily="18" charset="0"/>
                <a:cs typeface="Times New Roman" pitchFamily="18" charset="0"/>
              </a:rPr>
              <a:t>The Way to Mercy at the Feet of Jesus</a:t>
            </a:r>
            <a:endParaRPr lang="en-US" sz="3200" dirty="0">
              <a:solidFill>
                <a:srgbClr val="B48934"/>
              </a:solidFill>
              <a:latin typeface="Times New Roman" pitchFamily="18" charset="0"/>
              <a:cs typeface="Times New Roman" pitchFamily="18" charset="0"/>
            </a:endParaRPr>
          </a:p>
        </p:txBody>
      </p:sp>
      <p:sp>
        <p:nvSpPr>
          <p:cNvPr id="9" name="Rectangle 8"/>
          <p:cNvSpPr/>
          <p:nvPr/>
        </p:nvSpPr>
        <p:spPr>
          <a:xfrm>
            <a:off x="0" y="1066800"/>
            <a:ext cx="4572000" cy="2590800"/>
          </a:xfrm>
          <a:prstGeom prst="rect">
            <a:avLst/>
          </a:prstGeom>
          <a:solidFill>
            <a:schemeClr val="tx1"/>
          </a:solidFill>
          <a:ln w="19050">
            <a:solidFill>
              <a:srgbClr val="B48900"/>
            </a:solidFill>
          </a:ln>
        </p:spPr>
        <p:txBody>
          <a:bodyPr wrap="square">
            <a:spAutoFit/>
          </a:bodyPr>
          <a:lstStyle/>
          <a:p>
            <a:pPr algn="ctr"/>
            <a:endParaRPr lang="en-US" sz="1200" dirty="0" smtClean="0">
              <a:solidFill>
                <a:srgbClr val="D09E00"/>
              </a:solidFill>
              <a:latin typeface="Times New Roman" pitchFamily="18" charset="0"/>
              <a:cs typeface="Times New Roman" pitchFamily="18" charset="0"/>
            </a:endParaRPr>
          </a:p>
          <a:p>
            <a:pPr algn="ctr"/>
            <a:r>
              <a:rPr lang="en-US" sz="2400" dirty="0" smtClean="0">
                <a:solidFill>
                  <a:srgbClr val="B48900"/>
                </a:solidFill>
                <a:latin typeface="Times New Roman" pitchFamily="18" charset="0"/>
                <a:cs typeface="Times New Roman" pitchFamily="18" charset="0"/>
              </a:rPr>
              <a:t>Blessed [is] the man that heareth me, watching daily at </a:t>
            </a:r>
            <a:r>
              <a:rPr lang="en-US" sz="2400" u="sng" dirty="0" smtClean="0">
                <a:solidFill>
                  <a:srgbClr val="C00000"/>
                </a:solidFill>
                <a:latin typeface="Times New Roman" pitchFamily="18" charset="0"/>
                <a:cs typeface="Times New Roman" pitchFamily="18" charset="0"/>
              </a:rPr>
              <a:t>my Gates</a:t>
            </a:r>
            <a:r>
              <a:rPr lang="en-US" sz="2400" dirty="0" smtClean="0">
                <a:solidFill>
                  <a:srgbClr val="C00000"/>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waiting at the posts of </a:t>
            </a:r>
            <a:r>
              <a:rPr lang="en-US" sz="2400" u="sng" dirty="0" smtClean="0">
                <a:solidFill>
                  <a:srgbClr val="0070C0"/>
                </a:solidFill>
                <a:latin typeface="Times New Roman" pitchFamily="18" charset="0"/>
                <a:cs typeface="Times New Roman" pitchFamily="18" charset="0"/>
              </a:rPr>
              <a:t>my Doors</a:t>
            </a:r>
            <a:r>
              <a:rPr lang="en-US" sz="2400" dirty="0" smtClean="0">
                <a:solidFill>
                  <a:srgbClr val="0070C0"/>
                </a:solidFill>
                <a:latin typeface="Times New Roman" pitchFamily="18" charset="0"/>
                <a:cs typeface="Times New Roman" pitchFamily="18" charset="0"/>
              </a:rPr>
              <a:t>.</a:t>
            </a:r>
            <a:r>
              <a:rPr lang="en-US" sz="2400" u="sng" dirty="0" smtClean="0">
                <a:solidFill>
                  <a:srgbClr val="0070C0"/>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For whoso findeth me </a:t>
            </a:r>
            <a:r>
              <a:rPr lang="en-US" sz="2400" u="sng" dirty="0" smtClean="0">
                <a:solidFill>
                  <a:srgbClr val="7030A0"/>
                </a:solidFill>
                <a:latin typeface="Times New Roman" pitchFamily="18" charset="0"/>
                <a:cs typeface="Times New Roman" pitchFamily="18" charset="0"/>
              </a:rPr>
              <a:t>findeth Life</a:t>
            </a:r>
            <a:r>
              <a:rPr lang="en-US" sz="2400" dirty="0" smtClean="0">
                <a:solidFill>
                  <a:srgbClr val="7030A0"/>
                </a:solidFill>
                <a:latin typeface="Times New Roman" pitchFamily="18" charset="0"/>
                <a:cs typeface="Times New Roman" pitchFamily="18" charset="0"/>
              </a:rPr>
              <a:t>,</a:t>
            </a:r>
            <a:r>
              <a:rPr lang="en-US" sz="2400" dirty="0" smtClean="0">
                <a:solidFill>
                  <a:schemeClr val="bg2"/>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and shall obtain favour of the LORD</a:t>
            </a:r>
            <a:r>
              <a:rPr lang="en-US" sz="2400" dirty="0" smtClean="0">
                <a:solidFill>
                  <a:srgbClr val="D09E00"/>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(Proverbs 8: 34-35)</a:t>
            </a:r>
            <a:endParaRPr lang="en-US" sz="2000" b="1" dirty="0">
              <a:solidFill>
                <a:schemeClr val="bg1"/>
              </a:solidFill>
              <a:latin typeface="Times New Roman" pitchFamily="18" charset="0"/>
              <a:cs typeface="Times New Roman" pitchFamily="18" charset="0"/>
            </a:endParaRPr>
          </a:p>
        </p:txBody>
      </p:sp>
      <p:sp>
        <p:nvSpPr>
          <p:cNvPr id="10" name="Rectangle 9"/>
          <p:cNvSpPr/>
          <p:nvPr/>
        </p:nvSpPr>
        <p:spPr>
          <a:xfrm>
            <a:off x="4572000" y="1066800"/>
            <a:ext cx="4572000" cy="2590799"/>
          </a:xfrm>
          <a:prstGeom prst="rect">
            <a:avLst/>
          </a:prstGeom>
          <a:solidFill>
            <a:schemeClr val="tx1"/>
          </a:solidFill>
          <a:ln w="12700">
            <a:solidFill>
              <a:srgbClr val="B48900"/>
            </a:solidFill>
          </a:ln>
        </p:spPr>
        <p:txBody>
          <a:bodyPr wrap="square">
            <a:spAutoFit/>
          </a:bodyPr>
          <a:lstStyle/>
          <a:p>
            <a:pPr algn="ctr"/>
            <a:endParaRPr lang="en-US" sz="1200" dirty="0" smtClean="0">
              <a:solidFill>
                <a:srgbClr val="D09E00"/>
              </a:solidFill>
              <a:latin typeface="Times New Roman" pitchFamily="18" charset="0"/>
              <a:cs typeface="Times New Roman" pitchFamily="18" charset="0"/>
            </a:endParaRPr>
          </a:p>
          <a:p>
            <a:pPr algn="ctr"/>
            <a:r>
              <a:rPr lang="en-US" sz="2400" dirty="0" smtClean="0">
                <a:solidFill>
                  <a:srgbClr val="B48900"/>
                </a:solidFill>
                <a:latin typeface="Times New Roman" pitchFamily="18" charset="0"/>
                <a:cs typeface="Times New Roman" pitchFamily="18" charset="0"/>
              </a:rPr>
              <a:t>And he made an hanging for the tabernacle door [</a:t>
            </a:r>
            <a:r>
              <a:rPr lang="en-US" sz="2400" u="sng" dirty="0" smtClean="0">
                <a:solidFill>
                  <a:srgbClr val="B48900"/>
                </a:solidFill>
                <a:latin typeface="Times New Roman" pitchFamily="18" charset="0"/>
                <a:cs typeface="Times New Roman" pitchFamily="18" charset="0"/>
              </a:rPr>
              <a:t>of] </a:t>
            </a:r>
            <a:r>
              <a:rPr lang="en-US" sz="2400" u="sng" dirty="0" smtClean="0">
                <a:solidFill>
                  <a:srgbClr val="0070C0"/>
                </a:solidFill>
                <a:latin typeface="Times New Roman" pitchFamily="18" charset="0"/>
                <a:cs typeface="Times New Roman" pitchFamily="18" charset="0"/>
              </a:rPr>
              <a:t>blue, </a:t>
            </a:r>
            <a:r>
              <a:rPr lang="en-US" sz="2400" u="sng" dirty="0" smtClean="0">
                <a:solidFill>
                  <a:srgbClr val="B48900"/>
                </a:solidFill>
                <a:latin typeface="Times New Roman" pitchFamily="18" charset="0"/>
                <a:cs typeface="Times New Roman" pitchFamily="18" charset="0"/>
              </a:rPr>
              <a:t>and</a:t>
            </a:r>
            <a:r>
              <a:rPr lang="en-US" sz="2400" u="sng" dirty="0" smtClean="0">
                <a:solidFill>
                  <a:srgbClr val="7030A0"/>
                </a:solidFill>
                <a:latin typeface="Times New Roman" pitchFamily="18" charset="0"/>
                <a:cs typeface="Times New Roman" pitchFamily="18" charset="0"/>
              </a:rPr>
              <a:t> purple</a:t>
            </a:r>
            <a:r>
              <a:rPr lang="en-US" sz="2400" u="sng" dirty="0" smtClean="0">
                <a:solidFill>
                  <a:srgbClr val="0070C0"/>
                </a:solidFill>
                <a:latin typeface="Times New Roman" pitchFamily="18" charset="0"/>
                <a:cs typeface="Times New Roman" pitchFamily="18" charset="0"/>
              </a:rPr>
              <a:t>, </a:t>
            </a:r>
            <a:r>
              <a:rPr lang="en-US" sz="2400" u="sng" dirty="0" smtClean="0">
                <a:solidFill>
                  <a:srgbClr val="D09E00"/>
                </a:solidFill>
                <a:latin typeface="Times New Roman" pitchFamily="18" charset="0"/>
                <a:cs typeface="Times New Roman" pitchFamily="18" charset="0"/>
              </a:rPr>
              <a:t>and</a:t>
            </a:r>
            <a:r>
              <a:rPr lang="en-US" sz="2400" u="sng" dirty="0" smtClean="0">
                <a:solidFill>
                  <a:srgbClr val="C00000"/>
                </a:solidFill>
                <a:latin typeface="Times New Roman" pitchFamily="18" charset="0"/>
                <a:cs typeface="Times New Roman" pitchFamily="18" charset="0"/>
              </a:rPr>
              <a:t> scarlet:</a:t>
            </a:r>
            <a:r>
              <a:rPr lang="en-US" sz="2400" dirty="0" smtClean="0">
                <a:solidFill>
                  <a:schemeClr val="bg1"/>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and he overlaid their chapiters and their fillets with gold: but their five sockets </a:t>
            </a:r>
          </a:p>
          <a:p>
            <a:pPr algn="ctr"/>
            <a:r>
              <a:rPr lang="en-US" sz="2400" dirty="0" smtClean="0">
                <a:solidFill>
                  <a:srgbClr val="B48900"/>
                </a:solidFill>
                <a:latin typeface="Times New Roman" pitchFamily="18" charset="0"/>
                <a:cs typeface="Times New Roman" pitchFamily="18" charset="0"/>
              </a:rPr>
              <a:t>[were of] brass. </a:t>
            </a:r>
            <a:r>
              <a:rPr lang="en-US" sz="2000" b="1" dirty="0" smtClean="0">
                <a:solidFill>
                  <a:schemeClr val="bg1"/>
                </a:solidFill>
                <a:latin typeface="Times New Roman" pitchFamily="18" charset="0"/>
                <a:cs typeface="Times New Roman" pitchFamily="18" charset="0"/>
              </a:rPr>
              <a:t>(Exodus 36:37-38)</a:t>
            </a:r>
          </a:p>
        </p:txBody>
      </p:sp>
      <p:sp>
        <p:nvSpPr>
          <p:cNvPr id="18" name="Rectangle 17"/>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B48900"/>
                </a:solidFill>
                <a:latin typeface="Times New Roman" pitchFamily="18" charset="0"/>
                <a:cs typeface="Times New Roman" pitchFamily="18" charset="0"/>
              </a:rPr>
              <a:pPr/>
              <a:t>24</a:t>
            </a:fld>
            <a:endParaRPr lang="en-US" dirty="0">
              <a:solidFill>
                <a:srgbClr val="B48900"/>
              </a:solidFill>
            </a:endParaRPr>
          </a:p>
        </p:txBody>
      </p:sp>
      <p:sp>
        <p:nvSpPr>
          <p:cNvPr id="20" name="Rectangle 19"/>
          <p:cNvSpPr/>
          <p:nvPr/>
        </p:nvSpPr>
        <p:spPr>
          <a:xfrm>
            <a:off x="0" y="4724400"/>
            <a:ext cx="9144000" cy="2133600"/>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22" name="Picture 4" descr="http://ts1.mm.bing.net/images/thumbnail.aspx?q=4574114887173408&amp;id=60a9a6a59d612a79f6d1fc0c8c4c6626&amp;index=newexp"/>
          <p:cNvPicPr>
            <a:picLocks noChangeAspect="1" noChangeArrowheads="1"/>
          </p:cNvPicPr>
          <p:nvPr/>
        </p:nvPicPr>
        <p:blipFill>
          <a:blip r:embed="rId3" cstate="print"/>
          <a:srcRect l="21960" t="3448" b="14304"/>
          <a:stretch>
            <a:fillRect/>
          </a:stretch>
        </p:blipFill>
        <p:spPr bwMode="auto">
          <a:xfrm>
            <a:off x="3352800" y="4876800"/>
            <a:ext cx="2819400" cy="1676400"/>
          </a:xfrm>
          <a:prstGeom prst="rect">
            <a:avLst/>
          </a:prstGeom>
          <a:ln w="19050">
            <a:solidFill>
              <a:srgbClr val="0000FF"/>
            </a:solidFill>
          </a:ln>
        </p:spPr>
        <p:style>
          <a:lnRef idx="2">
            <a:schemeClr val="dk1"/>
          </a:lnRef>
          <a:fillRef idx="1">
            <a:schemeClr val="lt1"/>
          </a:fillRef>
          <a:effectRef idx="0">
            <a:schemeClr val="dk1"/>
          </a:effectRef>
          <a:fontRef idx="minor">
            <a:schemeClr val="dk1"/>
          </a:fontRef>
        </p:style>
      </p:pic>
      <p:pic>
        <p:nvPicPr>
          <p:cNvPr id="23" name="Picture 4" descr="http://ts1.mm.bing.net/images/thumbnail.aspx?q=4574114887173408&amp;id=60a9a6a59d612a79f6d1fc0c8c4c6626&amp;index=newexp"/>
          <p:cNvPicPr>
            <a:picLocks noChangeAspect="1" noChangeArrowheads="1"/>
          </p:cNvPicPr>
          <p:nvPr/>
        </p:nvPicPr>
        <p:blipFill>
          <a:blip r:embed="rId3" cstate="print"/>
          <a:srcRect l="22581" t="3448" b="14304"/>
          <a:stretch>
            <a:fillRect/>
          </a:stretch>
        </p:blipFill>
        <p:spPr bwMode="auto">
          <a:xfrm>
            <a:off x="228600" y="4876800"/>
            <a:ext cx="2895600" cy="1676400"/>
          </a:xfrm>
          <a:prstGeom prst="rect">
            <a:avLst/>
          </a:prstGeom>
          <a:ln w="12700">
            <a:solidFill>
              <a:srgbClr val="0000FF"/>
            </a:solidFill>
          </a:ln>
        </p:spPr>
        <p:style>
          <a:lnRef idx="2">
            <a:schemeClr val="dk1"/>
          </a:lnRef>
          <a:fillRef idx="1">
            <a:schemeClr val="lt1"/>
          </a:fillRef>
          <a:effectRef idx="0">
            <a:schemeClr val="dk1"/>
          </a:effectRef>
          <a:fontRef idx="minor">
            <a:schemeClr val="dk1"/>
          </a:fontRef>
        </p:style>
      </p:pic>
      <p:sp>
        <p:nvSpPr>
          <p:cNvPr id="11" name="Rectangle 10"/>
          <p:cNvSpPr/>
          <p:nvPr/>
        </p:nvSpPr>
        <p:spPr>
          <a:xfrm>
            <a:off x="0" y="3581400"/>
            <a:ext cx="9144000" cy="1143000"/>
          </a:xfrm>
          <a:prstGeom prst="rect">
            <a:avLst/>
          </a:prstGeom>
          <a:ln w="28575">
            <a:solidFill>
              <a:srgbClr val="B489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solidFill>
                  <a:srgbClr val="B48900"/>
                </a:solidFill>
                <a:latin typeface="Times New Roman" pitchFamily="18" charset="0"/>
                <a:cs typeface="Times New Roman" pitchFamily="18" charset="0"/>
              </a:rPr>
              <a:t>Jesus saith unto him</a:t>
            </a:r>
            <a:r>
              <a:rPr lang="en-US" sz="2400" b="1" dirty="0" smtClean="0">
                <a:solidFill>
                  <a:srgbClr val="D09E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I am the way</a:t>
            </a:r>
            <a:r>
              <a:rPr lang="en-US" sz="2400" b="1" dirty="0" smtClean="0">
                <a:solidFill>
                  <a:schemeClr val="bg1"/>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the truth</a:t>
            </a:r>
            <a:r>
              <a:rPr lang="en-US" sz="2400" b="1" dirty="0" smtClean="0">
                <a:solidFill>
                  <a:schemeClr val="bg1"/>
                </a:solidFill>
                <a:latin typeface="Times New Roman" pitchFamily="18" charset="0"/>
                <a:cs typeface="Times New Roman" pitchFamily="18" charset="0"/>
              </a:rPr>
              <a:t>, </a:t>
            </a:r>
            <a:r>
              <a:rPr lang="en-US" sz="2400" b="1" dirty="0" smtClean="0">
                <a:solidFill>
                  <a:srgbClr val="B48900"/>
                </a:solidFill>
                <a:latin typeface="Times New Roman" pitchFamily="18" charset="0"/>
                <a:cs typeface="Times New Roman" pitchFamily="18" charset="0"/>
              </a:rPr>
              <a:t>and</a:t>
            </a:r>
            <a:r>
              <a:rPr lang="en-US" sz="2400" b="1" dirty="0" smtClean="0">
                <a:solidFill>
                  <a:srgbClr val="7030A0"/>
                </a:solidFill>
                <a:latin typeface="Times New Roman" pitchFamily="18" charset="0"/>
                <a:cs typeface="Times New Roman" pitchFamily="18" charset="0"/>
              </a:rPr>
              <a:t> </a:t>
            </a:r>
            <a:r>
              <a:rPr lang="en-US" sz="2400" b="1" dirty="0" smtClean="0">
                <a:solidFill>
                  <a:srgbClr val="9900FF"/>
                </a:solidFill>
                <a:latin typeface="Times New Roman" pitchFamily="18" charset="0"/>
                <a:cs typeface="Times New Roman" pitchFamily="18" charset="0"/>
              </a:rPr>
              <a:t>the life</a:t>
            </a:r>
            <a:r>
              <a:rPr lang="en-US" sz="2400" b="1" dirty="0" smtClean="0">
                <a:solidFill>
                  <a:srgbClr val="B48900"/>
                </a:solidFill>
                <a:latin typeface="Times New Roman" pitchFamily="18" charset="0"/>
                <a:cs typeface="Times New Roman" pitchFamily="18" charset="0"/>
              </a:rPr>
              <a:t>: </a:t>
            </a:r>
          </a:p>
          <a:p>
            <a:pPr algn="ctr"/>
            <a:r>
              <a:rPr lang="en-US" sz="2400" b="1" dirty="0" smtClean="0">
                <a:solidFill>
                  <a:srgbClr val="B48900"/>
                </a:solidFill>
                <a:latin typeface="Times New Roman" pitchFamily="18" charset="0"/>
                <a:cs typeface="Times New Roman" pitchFamily="18" charset="0"/>
              </a:rPr>
              <a:t>no man cometh unto the Father, but by me. </a:t>
            </a:r>
          </a:p>
          <a:p>
            <a:pPr algn="ctr"/>
            <a:r>
              <a:rPr lang="en-US" sz="2000" b="1" dirty="0" smtClean="0">
                <a:solidFill>
                  <a:srgbClr val="0000FF"/>
                </a:solidFill>
                <a:latin typeface="Times New Roman" pitchFamily="18" charset="0"/>
                <a:cs typeface="Times New Roman" pitchFamily="18" charset="0"/>
              </a:rPr>
              <a:t>(John 14:6) (Exodus 27:9-18)</a:t>
            </a:r>
            <a:endParaRPr lang="en-US" sz="2000" b="1" dirty="0">
              <a:solidFill>
                <a:srgbClr val="0000FF"/>
              </a:solidFill>
              <a:latin typeface="Times New Roman" pitchFamily="18" charset="0"/>
              <a:cs typeface="Times New Roman" pitchFamily="18" charset="0"/>
            </a:endParaRPr>
          </a:p>
        </p:txBody>
      </p:sp>
      <p:sp>
        <p:nvSpPr>
          <p:cNvPr id="13" name="Rectangle 12"/>
          <p:cNvSpPr/>
          <p:nvPr/>
        </p:nvSpPr>
        <p:spPr>
          <a:xfrm>
            <a:off x="2133600" y="4953000"/>
            <a:ext cx="909544" cy="369332"/>
          </a:xfrm>
          <a:prstGeom prst="rect">
            <a:avLst/>
          </a:prstGeom>
        </p:spPr>
        <p:txBody>
          <a:bodyPr wrap="none">
            <a:spAutoFit/>
          </a:bodyPr>
          <a:lstStyle/>
          <a:p>
            <a:r>
              <a:rPr lang="en-US"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Toes</a:t>
            </a:r>
            <a:endParaRPr lang="en-US" dirty="0"/>
          </a:p>
        </p:txBody>
      </p:sp>
      <p:sp>
        <p:nvSpPr>
          <p:cNvPr id="14" name="Rectangle 13"/>
          <p:cNvSpPr/>
          <p:nvPr/>
        </p:nvSpPr>
        <p:spPr>
          <a:xfrm>
            <a:off x="6172200" y="4724400"/>
            <a:ext cx="2971800" cy="1446550"/>
          </a:xfrm>
          <a:prstGeom prst="rect">
            <a:avLst/>
          </a:prstGeom>
        </p:spPr>
        <p:txBody>
          <a:bodyPr wrap="square">
            <a:spAutoFit/>
          </a:bodyPr>
          <a:lstStyle/>
          <a:p>
            <a:pPr algn="ct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 whoso </a:t>
            </a:r>
            <a:r>
              <a:rPr lang="en-US" b="1"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findeth</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 </a:t>
            </a:r>
            <a:r>
              <a:rPr lang="en-US" b="1" u="sng" dirty="0" err="1"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findeth</a:t>
            </a:r>
            <a:r>
              <a:rPr lang="en-US"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Life (at my Veil), </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shall obtain </a:t>
            </a:r>
            <a:r>
              <a:rPr lang="en-US" b="1"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favour</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of the LORD. </a:t>
            </a:r>
          </a:p>
          <a:p>
            <a:pPr algn="ctr"/>
            <a:r>
              <a:rPr lang="en-US" sz="16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1600" b="1" dirty="0" smtClean="0">
                <a:solidFill>
                  <a:schemeClr val="bg1"/>
                </a:solidFill>
                <a:latin typeface="Times New Roman" pitchFamily="18" charset="0"/>
                <a:ea typeface="Calibri" pitchFamily="34" charset="0"/>
                <a:cs typeface="Times New Roman" pitchFamily="18" charset="0"/>
              </a:rPr>
              <a:t>(Proverbs 8:34-35) (John 14:6) </a:t>
            </a:r>
            <a:endParaRPr lang="en-US" sz="1600" dirty="0"/>
          </a:p>
        </p:txBody>
      </p:sp>
      <p:sp>
        <p:nvSpPr>
          <p:cNvPr id="15" name="Rectangle 14"/>
          <p:cNvSpPr/>
          <p:nvPr/>
        </p:nvSpPr>
        <p:spPr>
          <a:xfrm>
            <a:off x="6477000" y="6172200"/>
            <a:ext cx="2362200" cy="381000"/>
          </a:xfrm>
          <a:prstGeom prst="rect">
            <a:avLst/>
          </a:prstGeom>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Psalms 119:115)</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296400" cy="6832640"/>
          </a:xfrm>
          <a:prstGeom prst="rect">
            <a:avLst/>
          </a:prstGeom>
          <a:ln>
            <a:solidFill>
              <a:srgbClr val="0000CC"/>
            </a:solidFill>
          </a:ln>
        </p:spPr>
        <p:style>
          <a:lnRef idx="0">
            <a:schemeClr val="accent5"/>
          </a:lnRef>
          <a:fillRef idx="3">
            <a:schemeClr val="accent5"/>
          </a:fillRef>
          <a:effectRef idx="3">
            <a:schemeClr val="accent5"/>
          </a:effectRef>
          <a:fontRef idx="minor">
            <a:schemeClr val="lt1"/>
          </a:fontRef>
        </p:style>
        <p:txBody>
          <a:bodyPr wrap="square">
            <a:spAutoFit/>
          </a:bodyPr>
          <a:lstStyle/>
          <a:p>
            <a:r>
              <a:rPr lang="en-US" sz="1600" b="1" dirty="0" smtClean="0">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Since the mind and the soul find expression through the body, both mental and spiritual vigor are in great degree dependent upon physical strength and activity; whatever promotes physical health, promotes the development of a strong mind and a well-balanced character. Without health no one can as distinctly understand or as completely fulfill his obligations to himself, to his fellow beings, or to his Creator. Therefore the health should be as faithfully guarded as the character.</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 knowledge of physiology and hygiene should be the basis of all educational effort. </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By a most beautiful and impressive figure, God's word shows the regard He places upon our physical organism and the responsibility resting on us to preserve it in the best condition: "Know ye not that your body is a temple of the Holy Spirit which is in you, which ye have from God? and ye are not your own."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"If any man defile the temple of God, him shall God destroy; for the temple of God is holy, which temple ye are.“ </a:t>
            </a:r>
            <a:r>
              <a:rPr lang="en-US" b="1" dirty="0" smtClean="0">
                <a:solidFill>
                  <a:schemeClr val="bg1"/>
                </a:solidFill>
                <a:latin typeface="Times New Roman" pitchFamily="18" charset="0"/>
                <a:cs typeface="Times New Roman" pitchFamily="18" charset="0"/>
              </a:rPr>
              <a:t>1 Corinthians 6:19,  margin; 3:17.  </a:t>
            </a:r>
          </a:p>
          <a:p>
            <a:r>
              <a:rPr lang="en-US" sz="2000" b="1" dirty="0" smtClean="0">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Let pupils be impressed with the thought that the body is a temple in which God desires to dwell, that it must be kept pure, the abiding place of high and noble thoughts. As in the study of physiology they see that they are indeed "fearfully and wonderfully made" </a:t>
            </a:r>
            <a:r>
              <a:rPr lang="en-US" sz="2000" b="1" dirty="0" smtClean="0">
                <a:solidFill>
                  <a:schemeClr val="bg1"/>
                </a:solidFill>
                <a:latin typeface="Times New Roman" pitchFamily="18" charset="0"/>
                <a:cs typeface="Times New Roman" pitchFamily="18" charset="0"/>
              </a:rPr>
              <a:t>(Psalm 139:14)</a:t>
            </a:r>
            <a:r>
              <a:rPr lang="en-US" sz="2000" b="1" dirty="0" smtClean="0">
                <a:solidFill>
                  <a:schemeClr val="tx1"/>
                </a:solidFill>
                <a:latin typeface="Times New Roman" pitchFamily="18" charset="0"/>
                <a:cs typeface="Times New Roman" pitchFamily="18" charset="0"/>
              </a:rPr>
              <a:t>,</a:t>
            </a:r>
            <a:r>
              <a:rPr lang="en-US" sz="2000" b="1" dirty="0" smtClean="0">
                <a:solidFill>
                  <a:schemeClr val="bg1"/>
                </a:solidFill>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they will be inspired with reverence. Instead of marring God's handiwork, they will have an ambition to make all that is possible of themselves, in order to fulfill the Creator's glorious plan. Thus they will come to regard obedience to the laws of health, not as a matter of sacrifice or self-denial, </a:t>
            </a:r>
          </a:p>
          <a:p>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but as it really is, an inestimable privilege and blessing.</a:t>
            </a:r>
            <a:r>
              <a:rPr lang="en-US" b="1" dirty="0" smtClean="0">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{Education 195.1; 200.3- 201.1}</a:t>
            </a:r>
          </a:p>
          <a:p>
            <a:r>
              <a:rPr lang="en-US" b="1" dirty="0" smtClean="0">
                <a:solidFill>
                  <a:schemeClr val="bg1"/>
                </a:solidFill>
                <a:latin typeface="Times New Roman" pitchFamily="18" charset="0"/>
                <a:cs typeface="Times New Roman" pitchFamily="18" charset="0"/>
              </a:rPr>
              <a:t> </a:t>
            </a:r>
            <a:endParaRPr lang="en-US" b="1" dirty="0">
              <a:solidFill>
                <a:schemeClr val="bg1"/>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86800" y="0"/>
            <a:ext cx="457200" cy="365125"/>
          </a:xfrm>
        </p:spPr>
        <p:txBody>
          <a:bodyPr/>
          <a:lstStyle/>
          <a:p>
            <a:pPr algn="ctr"/>
            <a:fld id="{877F9B8C-32C4-43F2-99B4-FFD195B4A4EB}" type="slidenum">
              <a:rPr lang="en-US" sz="16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26</a:t>
            </a:fld>
            <a:endParaRPr lang="en-US" sz="1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457200" y="3429000"/>
            <a:ext cx="8077200" cy="3124200"/>
          </a:xfrm>
          <a:ln>
            <a:solidFill>
              <a:srgbClr val="0000CC"/>
            </a:solidFill>
          </a:ln>
        </p:spPr>
        <p:style>
          <a:lnRef idx="0">
            <a:schemeClr val="accent5"/>
          </a:lnRef>
          <a:fillRef idx="3">
            <a:schemeClr val="accent5"/>
          </a:fillRef>
          <a:effectRef idx="3">
            <a:schemeClr val="accent5"/>
          </a:effectRef>
          <a:fontRef idx="minor">
            <a:schemeClr val="lt1"/>
          </a:fontRef>
        </p:style>
        <p:txBody>
          <a:bodyPr>
            <a:normAutofit/>
          </a:bodyPr>
          <a:lstStyle/>
          <a:p>
            <a:endParaRPr lang="en-US" sz="2400"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“Christ our Righteousness”</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The Way, The Truth and The Life </a:t>
            </a: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He is our Sanctification and Covering</a:t>
            </a:r>
          </a:p>
          <a:p>
            <a:endParaRPr lang="en-US" sz="2400" i="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7086600" y="5334000"/>
            <a:ext cx="1143000" cy="1066800"/>
          </a:xfrm>
          <a:prstGeom prst="rect">
            <a:avLst/>
          </a:prstGeom>
          <a:noFill/>
          <a:ln w="9525">
            <a:solidFill>
              <a:srgbClr val="6600FF"/>
            </a:solidFill>
            <a:miter lim="800000"/>
            <a:headEnd/>
            <a:tailEnd/>
          </a:ln>
        </p:spPr>
      </p:pic>
      <p:sp>
        <p:nvSpPr>
          <p:cNvPr id="9" name="Rectangle 8"/>
          <p:cNvSpPr/>
          <p:nvPr/>
        </p:nvSpPr>
        <p:spPr>
          <a:xfrm>
            <a:off x="381000" y="381000"/>
            <a:ext cx="8305800" cy="2753856"/>
          </a:xfrm>
          <a:prstGeom prst="rect">
            <a:avLst/>
          </a:prstGeom>
          <a:ln>
            <a:solidFill>
              <a:srgbClr val="0000CC"/>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Next Sabbath:</a:t>
            </a:r>
          </a:p>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p>
          <a:p>
            <a:pPr algn="ctr"/>
            <a:r>
              <a:rPr lang="en-US" sz="2800" b="1" i="1" dirty="0" smtClean="0">
                <a:effectLst>
                  <a:outerShdw blurRad="38100" dist="38100" dir="2700000" algn="tl">
                    <a:srgbClr val="000000">
                      <a:alpha val="43137"/>
                    </a:srgbClr>
                  </a:outerShdw>
                </a:effectLst>
                <a:latin typeface="Times New Roman" pitchFamily="18" charset="0"/>
                <a:cs typeface="Times New Roman" pitchFamily="18" charset="0"/>
              </a:rPr>
              <a:t> The Third Temple</a:t>
            </a:r>
          </a:p>
          <a:p>
            <a:pPr algn="ct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 Review Part 2 </a:t>
            </a:r>
          </a:p>
          <a:p>
            <a:pPr algn="ct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Our Bodies are a “Temple</a:t>
            </a:r>
            <a:r>
              <a:rPr lang="en-US" sz="2800" i="1" spc="-150" dirty="0" smtClean="0">
                <a:effectLst>
                  <a:outerShdw blurRad="38100" dist="38100" dir="2700000" algn="tl">
                    <a:srgbClr val="000000">
                      <a:alpha val="43137"/>
                    </a:srgbClr>
                  </a:outerShdw>
                </a:effectLst>
                <a:latin typeface="Times New Roman" pitchFamily="18" charset="0"/>
                <a:cs typeface="Times New Roman" pitchFamily="18" charset="0"/>
              </a:rPr>
              <a:t>”  in which God desires  to dwell</a:t>
            </a: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 </a:t>
            </a:r>
          </a:p>
          <a:p>
            <a:pPr algn="ctr"/>
            <a:endParaRPr lang="en-US" sz="2800" i="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955750"/>
          </a:xfrm>
          <a:prstGeom prst="rect">
            <a:avLst/>
          </a:prstGeom>
          <a:ln>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lvl="0" algn="ctr" fontAlgn="base">
              <a:spcBef>
                <a:spcPct val="0"/>
              </a:spcBef>
              <a:spcAft>
                <a:spcPct val="0"/>
              </a:spcAft>
            </a:pPr>
            <a:r>
              <a:rPr kumimoji="0" lang="en-US" sz="2800" b="1" i="1" u="sng" strike="noStrike" cap="none" normalizeH="0" baseline="0" dirty="0" smtClean="0">
                <a:ln>
                  <a:noFill/>
                </a:ln>
                <a:effectLst/>
                <a:latin typeface="Times New Roman" pitchFamily="18" charset="0"/>
                <a:ea typeface="Calibri" pitchFamily="34" charset="0"/>
                <a:cs typeface="Times New Roman" pitchFamily="18" charset="0"/>
              </a:rPr>
              <a:t>The Health Reform</a:t>
            </a:r>
            <a:endParaRPr kumimoji="0" lang="en-US" sz="2800" b="0" i="0" u="none" strike="noStrike" cap="none" normalizeH="0" baseline="0" dirty="0" smtClean="0">
              <a:ln>
                <a:noFill/>
              </a:ln>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800" b="1" i="1" u="sng" strike="noStrike" cap="none" normalizeH="0" baseline="0" dirty="0" smtClean="0">
                <a:ln>
                  <a:noFill/>
                </a:ln>
                <a:effectLst/>
                <a:latin typeface="Times New Roman" pitchFamily="18" charset="0"/>
                <a:ea typeface="Calibri" pitchFamily="34" charset="0"/>
                <a:cs typeface="Times New Roman" pitchFamily="18" charset="0"/>
              </a:rPr>
              <a:t> The Right hand of The Third Angels Messages</a:t>
            </a:r>
          </a:p>
          <a:p>
            <a:pPr lvl="0" algn="ctr" eaLnBrk="0" fontAlgn="base" hangingPunct="0">
              <a:spcBef>
                <a:spcPct val="0"/>
              </a:spcBef>
              <a:spcAft>
                <a:spcPct val="0"/>
              </a:spcAft>
            </a:pP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000" b="0" i="1" u="none" strike="noStrike" cap="none" normalizeH="0" baseline="0" dirty="0" smtClean="0">
                <a:ln>
                  <a:noFill/>
                </a:ln>
                <a:effectLst/>
                <a:latin typeface="Times New Roman" pitchFamily="18" charset="0"/>
                <a:ea typeface="Calibri" pitchFamily="34" charset="0"/>
                <a:cs typeface="Times New Roman" pitchFamily="18" charset="0"/>
              </a:rPr>
              <a:t>The health reform is one branch of the great work which is to fit a people for the coming of the Lord. It is as closely connected with the third angel's message as the hand is with the body. </a:t>
            </a:r>
            <a:r>
              <a:rPr kumimoji="0" lang="en-US" sz="20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The law of Ten Commandments has been lightly regarded by man</a:t>
            </a:r>
            <a:r>
              <a:rPr kumimoji="0" lang="en-US" sz="2000" b="0"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effectLst/>
                <a:latin typeface="Times New Roman" pitchFamily="18" charset="0"/>
                <a:ea typeface="Calibri" pitchFamily="34" charset="0"/>
                <a:cs typeface="Times New Roman" pitchFamily="18" charset="0"/>
              </a:rPr>
              <a:t>yet </a:t>
            </a:r>
            <a:r>
              <a:rPr kumimoji="0" lang="en-US" sz="2000" b="1" i="1" u="sng" strike="noStrike" cap="none" normalizeH="0" baseline="0" dirty="0" smtClean="0">
                <a:ln>
                  <a:noFill/>
                </a:ln>
                <a:effectLst/>
                <a:latin typeface="Times New Roman" pitchFamily="18" charset="0"/>
                <a:ea typeface="Calibri" pitchFamily="34" charset="0"/>
                <a:cs typeface="Times New Roman" pitchFamily="18" charset="0"/>
              </a:rPr>
              <a:t>the Lord will not come to punish the transgressors of that law without first sending them a message of warning. </a:t>
            </a:r>
            <a:r>
              <a:rPr kumimoji="0" lang="en-US" sz="2000" b="0" i="1" u="none" strike="noStrike" cap="none" normalizeH="0" baseline="0" dirty="0" smtClean="0">
                <a:ln>
                  <a:noFill/>
                </a:ln>
                <a:effectLst/>
                <a:latin typeface="Times New Roman" pitchFamily="18" charset="0"/>
                <a:ea typeface="Calibri" pitchFamily="34" charset="0"/>
                <a:cs typeface="Times New Roman" pitchFamily="18" charset="0"/>
              </a:rPr>
              <a:t>Men and women cannot violate </a:t>
            </a:r>
            <a:r>
              <a:rPr kumimoji="0" lang="en-US" sz="2000" b="1" i="1" u="none" strike="noStrike" cap="none" normalizeH="0" baseline="0" dirty="0" smtClean="0">
                <a:ln>
                  <a:noFill/>
                </a:ln>
                <a:effectLst/>
                <a:latin typeface="Times New Roman" pitchFamily="18" charset="0"/>
                <a:ea typeface="Calibri" pitchFamily="34" charset="0"/>
                <a:cs typeface="Times New Roman" pitchFamily="18" charset="0"/>
              </a:rPr>
              <a:t>natural law by indulging depraved appetite and lustful passions, without violating the law of God.</a:t>
            </a:r>
            <a:endParaRPr kumimoji="0" lang="en-US" sz="800" b="1" i="1" u="none" strike="noStrike" cap="none" normalizeH="0" baseline="0" dirty="0" smtClean="0">
              <a:ln>
                <a:noFill/>
              </a:ln>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800" b="0" i="1" u="none" strike="noStrike" cap="none" normalizeH="0" baseline="0" dirty="0" smtClean="0">
                <a:ln>
                  <a:noFill/>
                </a:ln>
                <a:effectLst/>
                <a:latin typeface="Times New Roman" pitchFamily="18" charset="0"/>
                <a:ea typeface="Calibri" pitchFamily="34" charset="0"/>
                <a:cs typeface="Times New Roman" pitchFamily="18" charset="0"/>
              </a:rPr>
              <a:t> </a:t>
            </a:r>
            <a:endParaRPr kumimoji="0" lang="en-US" sz="800" b="0" i="1" u="none" strike="noStrike" cap="none" normalizeH="0" baseline="0" dirty="0" smtClean="0">
              <a:ln>
                <a:noFill/>
              </a:ln>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0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Therefore he has permitted the light of health reform to shine upon us, that we may realize the sinfulness of breaking the laws which he has established in our very being.</a:t>
            </a:r>
            <a:r>
              <a:rPr kumimoji="0" lang="en-US" sz="2000" b="0"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effectLst/>
                <a:latin typeface="Times New Roman" pitchFamily="18" charset="0"/>
                <a:ea typeface="Calibri" pitchFamily="34" charset="0"/>
                <a:cs typeface="Times New Roman" pitchFamily="18" charset="0"/>
              </a:rPr>
              <a:t>Our heavenly Father sees the deplorable condition of men who, many of them ignorantly, are disregarding </a:t>
            </a:r>
            <a:r>
              <a:rPr kumimoji="0" lang="en-US" sz="2000" b="1" i="1" u="none" strike="noStrike" cap="none" normalizeH="0" baseline="0" dirty="0" smtClean="0">
                <a:ln>
                  <a:noFill/>
                </a:ln>
                <a:effectLst/>
                <a:latin typeface="Times New Roman" pitchFamily="18" charset="0"/>
                <a:ea typeface="Calibri" pitchFamily="34" charset="0"/>
                <a:cs typeface="Times New Roman" pitchFamily="18" charset="0"/>
              </a:rPr>
              <a:t>the principles of hygiene</a:t>
            </a:r>
            <a:r>
              <a:rPr kumimoji="0" lang="en-US" sz="2000" b="0" i="1" u="none" strike="noStrike" cap="none" normalizeH="0" baseline="0" dirty="0" smtClean="0">
                <a:ln>
                  <a:noFill/>
                </a:ln>
                <a:effectLst/>
                <a:latin typeface="Times New Roman" pitchFamily="18" charset="0"/>
                <a:ea typeface="Calibri" pitchFamily="34" charset="0"/>
                <a:cs typeface="Times New Roman" pitchFamily="18" charset="0"/>
              </a:rPr>
              <a:t>. And it is in love and pity to the race that he causes the light to shine upon health reform. He publishes his law and its penalties, in order that all may learn what is for their highest good. He proclaims his law so distinctly, and makes it so prominent, that it is like a city set on a hill</a:t>
            </a:r>
            <a:r>
              <a:rPr kumimoji="0" lang="en-US" sz="2000" b="1" i="1" u="none" strike="noStrike" cap="none" normalizeH="0" baseline="0" dirty="0" smtClean="0">
                <a:ln>
                  <a:noFill/>
                </a:ln>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endParaRPr kumimoji="0" lang="en-US" sz="1200" b="0" i="1" u="none" strike="noStrike" cap="none" normalizeH="0" baseline="0" dirty="0" smtClean="0">
              <a:ln>
                <a:noFill/>
              </a:ln>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0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All intelligent beings can understand it if they will. None others are responsible. </a:t>
            </a:r>
          </a:p>
          <a:p>
            <a:pPr lvl="0" algn="ctr" eaLnBrk="0" fontAlgn="base" hangingPunct="0">
              <a:spcBef>
                <a:spcPct val="0"/>
              </a:spcBef>
              <a:spcAft>
                <a:spcPct val="0"/>
              </a:spcAft>
            </a:pPr>
            <a:r>
              <a:rPr kumimoji="0" lang="en-US" sz="2000" b="1"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To make natural law plain, and to urge obedience to it, is a work that accompanies the third angel's message.</a:t>
            </a:r>
            <a:r>
              <a:rPr kumimoji="0" lang="en-US" sz="2000" b="0"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endParaRPr kumimoji="0" lang="en-US" sz="1200" b="0" i="1"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kumimoji="0" lang="en-U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{Christian Temperance</a:t>
            </a:r>
            <a:r>
              <a:rPr kumimoji="0" lang="en-US" sz="2000" b="1" i="1" u="none" strike="noStrike" cap="none" normalizeH="0" dirty="0" smtClean="0">
                <a:ln>
                  <a:noFill/>
                </a:ln>
                <a:solidFill>
                  <a:schemeClr val="bg1"/>
                </a:solidFill>
                <a:effectLst/>
                <a:latin typeface="Times New Roman" pitchFamily="18" charset="0"/>
                <a:ea typeface="Calibri" pitchFamily="34" charset="0"/>
                <a:cs typeface="Times New Roman" pitchFamily="18" charset="0"/>
              </a:rPr>
              <a:t> and </a:t>
            </a:r>
            <a:r>
              <a:rPr kumimoji="0" lang="en-U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Bible </a:t>
            </a:r>
            <a:r>
              <a:rPr lang="en-US" sz="2000" b="1" i="1" dirty="0" smtClean="0">
                <a:solidFill>
                  <a:schemeClr val="bg1"/>
                </a:solidFill>
                <a:latin typeface="Times New Roman" pitchFamily="18" charset="0"/>
                <a:ea typeface="Calibri" pitchFamily="34" charset="0"/>
                <a:cs typeface="Times New Roman" pitchFamily="18" charset="0"/>
              </a:rPr>
              <a:t>Hygie</a:t>
            </a:r>
            <a:r>
              <a:rPr kumimoji="0" lang="en-US" sz="2000" b="1" i="1"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ne CTBH 9.1}</a:t>
            </a:r>
            <a:endParaRPr kumimoji="0" lang="en-US" sz="2000" b="1"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3" name="Rectangle 2"/>
          <p:cNvSpPr/>
          <p:nvPr/>
        </p:nvSpPr>
        <p:spPr>
          <a:xfrm>
            <a:off x="8728502" y="0"/>
            <a:ext cx="389850" cy="338554"/>
          </a:xfrm>
          <a:prstGeom prst="rect">
            <a:avLst/>
          </a:prstGeom>
        </p:spPr>
        <p:txBody>
          <a:bodyPr wrap="none">
            <a:spAutoFit/>
          </a:bodyPr>
          <a:lstStyle/>
          <a:p>
            <a:fld id="{877F9B8C-32C4-43F2-99B4-FFD195B4A4EB}" type="slidenum">
              <a:rPr lang="en-US" sz="1600" b="1" smtClean="0">
                <a:latin typeface="Times New Roman" pitchFamily="18" charset="0"/>
                <a:cs typeface="Times New Roman" pitchFamily="18" charset="0"/>
              </a:rPr>
              <a:pPr/>
              <a:t>3</a:t>
            </a:fld>
            <a:endParaRPr lang="en-US"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24973"/>
          </a:xfrm>
          <a:prstGeom prst="rect">
            <a:avLst/>
          </a:prstGeom>
          <a:ln>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endParaRPr lang="en-US" sz="2400"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All should have an intelligent knowledge of the human frame that they may keep their bodies in the condition necessary to do the work of the Lord. The physical life is to be carefully preserved and developed that through humanity the divine nature may be revealed in its fullness. The relation of the physical organism to the spiritual life is one of the most important branches of education.</a:t>
            </a:r>
          </a:p>
          <a:p>
            <a:endParaRPr lang="en-US" dirty="0" smtClean="0">
              <a:latin typeface="Times New Roman" pitchFamily="18" charset="0"/>
              <a:cs typeface="Times New Roman" pitchFamily="18" charset="0"/>
            </a:endParaRPr>
          </a:p>
          <a:p>
            <a:pPr algn="ctr"/>
            <a:r>
              <a:rPr lang="en-US"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i="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It should receive careful attention in the home and in the school</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a:p>
            <a:endParaRPr lang="en-US" sz="2400" b="1" u="sng" dirty="0" smtClean="0">
              <a:solidFill>
                <a:schemeClr val="bg1"/>
              </a:solidFill>
              <a:latin typeface="Times New Roman" pitchFamily="18" charset="0"/>
              <a:cs typeface="Times New Roman" pitchFamily="18" charset="0"/>
            </a:endParaRPr>
          </a:p>
          <a:p>
            <a:pPr algn="ctr"/>
            <a:r>
              <a:rPr lang="en-US" sz="2400" b="1" dirty="0" smtClean="0">
                <a:latin typeface="Times New Roman" pitchFamily="18" charset="0"/>
                <a:cs typeface="Times New Roman" pitchFamily="18" charset="0"/>
              </a:rPr>
              <a:t>All need to become acquainted with their physical structure and the laws that control natural life. He who remains in willing ignorance of the laws of his physical being and who violates them through ignorance is sinning against God. All should place themselves in the best possible relation to life and health. </a:t>
            </a:r>
          </a:p>
          <a:p>
            <a:pPr algn="ctr"/>
            <a:r>
              <a:rPr lang="en-US" sz="2400" b="1" dirty="0" smtClean="0">
                <a:latin typeface="Times New Roman" pitchFamily="18" charset="0"/>
                <a:cs typeface="Times New Roman" pitchFamily="18" charset="0"/>
              </a:rPr>
              <a:t>Our habits should be brought under the control of a mind that is itself under the control of God.</a:t>
            </a:r>
          </a:p>
          <a:p>
            <a:pPr algn="ctr"/>
            <a:r>
              <a:rPr lang="en-US" sz="2400" b="1" dirty="0" smtClean="0">
                <a:solidFill>
                  <a:schemeClr val="bg1"/>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{COL- Christ Object Lesson 348.1}</a:t>
            </a:r>
            <a:endParaRPr lang="en-US" sz="1200" dirty="0">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4</a:t>
            </a:fld>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legacy.owensboro.kctcs.edu/gcaplan/anat2/notes/Image476.gif"/>
          <p:cNvPicPr>
            <a:picLocks noChangeAspect="1" noChangeArrowheads="1"/>
          </p:cNvPicPr>
          <p:nvPr/>
        </p:nvPicPr>
        <p:blipFill>
          <a:blip r:embed="rId3" cstate="print"/>
          <a:srcRect l="6387" r="24950" b="5455"/>
          <a:stretch>
            <a:fillRect/>
          </a:stretch>
        </p:blipFill>
        <p:spPr bwMode="auto">
          <a:xfrm>
            <a:off x="152400" y="762000"/>
            <a:ext cx="8991600" cy="5257800"/>
          </a:xfrm>
          <a:prstGeom prst="rect">
            <a:avLst/>
          </a:prstGeom>
          <a:noFill/>
          <a:ln w="28575">
            <a:solidFill>
              <a:srgbClr val="7030A0"/>
            </a:solidFill>
          </a:ln>
        </p:spPr>
      </p:pic>
      <p:cxnSp>
        <p:nvCxnSpPr>
          <p:cNvPr id="5" name="Straight Connector 4"/>
          <p:cNvCxnSpPr/>
          <p:nvPr/>
        </p:nvCxnSpPr>
        <p:spPr>
          <a:xfrm rot="5400000">
            <a:off x="1714500" y="1790700"/>
            <a:ext cx="1752600" cy="0"/>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rot="5400000">
            <a:off x="5676900" y="1790700"/>
            <a:ext cx="1752600" cy="0"/>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2" name="Straight Connector 11"/>
          <p:cNvCxnSpPr/>
          <p:nvPr/>
        </p:nvCxnSpPr>
        <p:spPr>
          <a:xfrm>
            <a:off x="2590800" y="914400"/>
            <a:ext cx="3962400" cy="0"/>
          </a:xfrm>
          <a:prstGeom prst="line">
            <a:avLst/>
          </a:prstGeom>
          <a:ln>
            <a:solidFill>
              <a:srgbClr val="7030A0"/>
            </a:solidFill>
          </a:ln>
        </p:spPr>
        <p:style>
          <a:lnRef idx="3">
            <a:schemeClr val="accent5"/>
          </a:lnRef>
          <a:fillRef idx="0">
            <a:schemeClr val="accent5"/>
          </a:fillRef>
          <a:effectRef idx="2">
            <a:schemeClr val="accent5"/>
          </a:effectRef>
          <a:fontRef idx="minor">
            <a:schemeClr val="tx1"/>
          </a:fontRef>
        </p:style>
      </p:cxnSp>
      <p:cxnSp>
        <p:nvCxnSpPr>
          <p:cNvPr id="15" name="Straight Connector 14"/>
          <p:cNvCxnSpPr/>
          <p:nvPr/>
        </p:nvCxnSpPr>
        <p:spPr>
          <a:xfrm rot="5400000">
            <a:off x="1981200" y="3276600"/>
            <a:ext cx="1219200" cy="0"/>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p:cNvCxnSpPr/>
          <p:nvPr/>
        </p:nvCxnSpPr>
        <p:spPr>
          <a:xfrm rot="5400000">
            <a:off x="5943600" y="3276600"/>
            <a:ext cx="1219200" cy="0"/>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2590800" y="3733800"/>
            <a:ext cx="39624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3" name="Straight Connector 22"/>
          <p:cNvCxnSpPr/>
          <p:nvPr/>
        </p:nvCxnSpPr>
        <p:spPr>
          <a:xfrm rot="5400000">
            <a:off x="1600200" y="4724400"/>
            <a:ext cx="19812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rot="5400000">
            <a:off x="5562600" y="4724400"/>
            <a:ext cx="19812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7" name="Straight Connector 26"/>
          <p:cNvCxnSpPr/>
          <p:nvPr/>
        </p:nvCxnSpPr>
        <p:spPr>
          <a:xfrm>
            <a:off x="2590800" y="5715000"/>
            <a:ext cx="396240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
        <p:nvSpPr>
          <p:cNvPr id="32" name="Rectangle 31"/>
          <p:cNvSpPr/>
          <p:nvPr/>
        </p:nvSpPr>
        <p:spPr>
          <a:xfrm>
            <a:off x="0" y="6019800"/>
            <a:ext cx="9144000" cy="923330"/>
          </a:xfrm>
          <a:prstGeom prst="rect">
            <a:avLst/>
          </a:prstGeom>
          <a:solidFill>
            <a:schemeClr val="tx1"/>
          </a:solidFill>
          <a:ln w="28575">
            <a:solidFill>
              <a:srgbClr val="6600FF"/>
            </a:solidFill>
          </a:ln>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b="1" dirty="0" smtClean="0">
                <a:solidFill>
                  <a:srgbClr val="7030A0"/>
                </a:solidFill>
                <a:latin typeface="Times New Roman" pitchFamily="18" charset="0"/>
                <a:cs typeface="Times New Roman" pitchFamily="18" charset="0"/>
              </a:rPr>
              <a:t>And let them make me a sanctuary; that I may dwell among them.(Exodus 25:8)</a:t>
            </a:r>
          </a:p>
          <a:p>
            <a:pPr algn="ctr"/>
            <a:r>
              <a:rPr lang="en-US" b="1" dirty="0" smtClean="0">
                <a:solidFill>
                  <a:srgbClr val="7030A0"/>
                </a:solidFill>
                <a:latin typeface="Times New Roman" pitchFamily="18" charset="0"/>
                <a:cs typeface="Times New Roman" pitchFamily="18" charset="0"/>
              </a:rPr>
              <a:t>“I am fearfully and wonderfully made.”  [Psalm 139:14.] </a:t>
            </a:r>
          </a:p>
          <a:p>
            <a:pPr algn="ctr"/>
            <a:r>
              <a:rPr lang="en-US" b="1" dirty="0" smtClean="0">
                <a:solidFill>
                  <a:srgbClr val="7030A0"/>
                </a:solidFill>
                <a:latin typeface="Times New Roman" pitchFamily="18" charset="0"/>
                <a:cs typeface="Times New Roman" pitchFamily="18" charset="0"/>
              </a:rPr>
              <a:t>(1 King 6:7)</a:t>
            </a:r>
            <a:endParaRPr lang="en-US" b="1" dirty="0">
              <a:solidFill>
                <a:srgbClr val="7030A0"/>
              </a:solidFill>
              <a:latin typeface="Times New Roman" pitchFamily="18" charset="0"/>
              <a:cs typeface="Times New Roman" pitchFamily="18" charset="0"/>
            </a:endParaRPr>
          </a:p>
        </p:txBody>
      </p:sp>
      <p:sp>
        <p:nvSpPr>
          <p:cNvPr id="33" name="Right Arrow 32"/>
          <p:cNvSpPr/>
          <p:nvPr/>
        </p:nvSpPr>
        <p:spPr>
          <a:xfrm flipH="1">
            <a:off x="6629400" y="1752600"/>
            <a:ext cx="2514600" cy="609600"/>
          </a:xfrm>
          <a:prstGeom prst="rightArrow">
            <a:avLst/>
          </a:prstGeom>
          <a:solidFill>
            <a:schemeClr val="tx1"/>
          </a:solidFill>
          <a:ln>
            <a:solidFill>
              <a:srgbClr val="7030A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b="1" i="1" dirty="0" smtClean="0">
                <a:solidFill>
                  <a:srgbClr val="7030A0"/>
                </a:solidFill>
                <a:latin typeface="Times New Roman" pitchFamily="18" charset="0"/>
                <a:cs typeface="Times New Roman" pitchFamily="18" charset="0"/>
              </a:rPr>
              <a:t>The Most Holy Place</a:t>
            </a:r>
            <a:endParaRPr lang="en-US" sz="1600" b="1" i="1" dirty="0">
              <a:solidFill>
                <a:srgbClr val="7030A0"/>
              </a:solidFill>
              <a:latin typeface="Times New Roman" pitchFamily="18" charset="0"/>
              <a:cs typeface="Times New Roman" pitchFamily="18" charset="0"/>
            </a:endParaRPr>
          </a:p>
        </p:txBody>
      </p:sp>
      <p:sp>
        <p:nvSpPr>
          <p:cNvPr id="34" name="Right Arrow 33"/>
          <p:cNvSpPr/>
          <p:nvPr/>
        </p:nvSpPr>
        <p:spPr>
          <a:xfrm flipH="1">
            <a:off x="6629400" y="3048000"/>
            <a:ext cx="2514600" cy="609600"/>
          </a:xfrm>
          <a:prstGeom prst="rightArrow">
            <a:avLst/>
          </a:prstGeom>
          <a:solidFill>
            <a:schemeClr val="tx1"/>
          </a:solidFill>
          <a:ln>
            <a:solidFill>
              <a:srgbClr val="00B0F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i="1" dirty="0" smtClean="0">
                <a:solidFill>
                  <a:srgbClr val="0070C0"/>
                </a:solidFill>
                <a:latin typeface="Times New Roman" pitchFamily="18" charset="0"/>
                <a:cs typeface="Times New Roman" pitchFamily="18" charset="0"/>
              </a:rPr>
              <a:t>The Holy Place</a:t>
            </a:r>
            <a:endParaRPr lang="en-US" sz="1600" b="1" i="1" dirty="0">
              <a:solidFill>
                <a:srgbClr val="0070C0"/>
              </a:solidFill>
              <a:latin typeface="Times New Roman" pitchFamily="18" charset="0"/>
              <a:cs typeface="Times New Roman" pitchFamily="18" charset="0"/>
            </a:endParaRPr>
          </a:p>
        </p:txBody>
      </p:sp>
      <p:sp>
        <p:nvSpPr>
          <p:cNvPr id="35" name="Right Arrow 34"/>
          <p:cNvSpPr/>
          <p:nvPr/>
        </p:nvSpPr>
        <p:spPr>
          <a:xfrm flipH="1">
            <a:off x="6629400" y="4495800"/>
            <a:ext cx="2514600" cy="560832"/>
          </a:xfrm>
          <a:prstGeom prst="rightArrow">
            <a:avLst/>
          </a:prstGeom>
          <a:solidFill>
            <a:schemeClr val="tx1"/>
          </a:solidFill>
          <a:ln>
            <a:solidFill>
              <a:srgbClr val="FF0000"/>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i="1" dirty="0" smtClean="0">
                <a:solidFill>
                  <a:srgbClr val="C00000"/>
                </a:solidFill>
                <a:latin typeface="Times New Roman" pitchFamily="18" charset="0"/>
                <a:cs typeface="Times New Roman" pitchFamily="18" charset="0"/>
              </a:rPr>
              <a:t>The Court Yard</a:t>
            </a:r>
            <a:endParaRPr lang="en-US" sz="1600" b="1" i="1" dirty="0">
              <a:solidFill>
                <a:srgbClr val="C00000"/>
              </a:solidFill>
              <a:latin typeface="Times New Roman" pitchFamily="18" charset="0"/>
              <a:cs typeface="Times New Roman" pitchFamily="18" charset="0"/>
            </a:endParaRPr>
          </a:p>
        </p:txBody>
      </p:sp>
      <p:sp>
        <p:nvSpPr>
          <p:cNvPr id="37" name="Rectangle 36"/>
          <p:cNvSpPr/>
          <p:nvPr/>
        </p:nvSpPr>
        <p:spPr>
          <a:xfrm>
            <a:off x="6629400" y="5562600"/>
            <a:ext cx="2514600" cy="381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i="1" dirty="0" smtClean="0">
                <a:solidFill>
                  <a:srgbClr val="7030A0"/>
                </a:solidFill>
                <a:latin typeface="Times New Roman" pitchFamily="18" charset="0"/>
                <a:cs typeface="Times New Roman" pitchFamily="18" charset="0"/>
              </a:rPr>
              <a:t>Hebrew3:6; 9:23,24</a:t>
            </a:r>
            <a:endParaRPr lang="en-US" sz="1600" b="1" i="1" dirty="0">
              <a:solidFill>
                <a:srgbClr val="7030A0"/>
              </a:solidFill>
              <a:latin typeface="Times New Roman" pitchFamily="18" charset="0"/>
              <a:cs typeface="Times New Roman" pitchFamily="18" charset="0"/>
            </a:endParaRPr>
          </a:p>
        </p:txBody>
      </p:sp>
      <p:pic>
        <p:nvPicPr>
          <p:cNvPr id="41988" name="Picture 4" descr="http://lh3.ggpht.com/_8gfwcLWj8Nc/S0ZgkgauifI/AAAAAAAACSw/5PiP5kWeMwY/tabernaclefurniture2.jpg?imgmax=512"/>
          <p:cNvPicPr>
            <a:picLocks noChangeAspect="1" noChangeArrowheads="1"/>
          </p:cNvPicPr>
          <p:nvPr/>
        </p:nvPicPr>
        <p:blipFill>
          <a:blip r:embed="rId4" cstate="print"/>
          <a:srcRect/>
          <a:stretch>
            <a:fillRect/>
          </a:stretch>
        </p:blipFill>
        <p:spPr bwMode="auto">
          <a:xfrm>
            <a:off x="0" y="762000"/>
            <a:ext cx="2362200" cy="5257800"/>
          </a:xfrm>
          <a:prstGeom prst="rect">
            <a:avLst/>
          </a:prstGeom>
          <a:noFill/>
          <a:ln>
            <a:solidFill>
              <a:srgbClr val="7030A0"/>
            </a:solidFill>
          </a:ln>
        </p:spPr>
      </p:pic>
      <p:sp>
        <p:nvSpPr>
          <p:cNvPr id="28" name="Right Arrow 27"/>
          <p:cNvSpPr/>
          <p:nvPr/>
        </p:nvSpPr>
        <p:spPr>
          <a:xfrm>
            <a:off x="1447800" y="1295400"/>
            <a:ext cx="1905000" cy="457200"/>
          </a:xfrm>
          <a:prstGeom prst="rightArrow">
            <a:avLst/>
          </a:prstGeom>
          <a:solidFill>
            <a:srgbClr val="FFCC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The Ark</a:t>
            </a:r>
            <a:endParaRPr lang="en-US" sz="1400" b="1" dirty="0">
              <a:solidFill>
                <a:schemeClr val="bg1"/>
              </a:solidFill>
              <a:latin typeface="Times New Roman" pitchFamily="18" charset="0"/>
              <a:cs typeface="Times New Roman" pitchFamily="18" charset="0"/>
            </a:endParaRPr>
          </a:p>
        </p:txBody>
      </p:sp>
      <p:sp>
        <p:nvSpPr>
          <p:cNvPr id="52" name="Right Arrow 51"/>
          <p:cNvSpPr/>
          <p:nvPr/>
        </p:nvSpPr>
        <p:spPr>
          <a:xfrm>
            <a:off x="1447800" y="4038600"/>
            <a:ext cx="3276600" cy="381000"/>
          </a:xfrm>
          <a:prstGeom prst="rightArrow">
            <a:avLst/>
          </a:prstGeom>
          <a:solidFill>
            <a:srgbClr val="8D6E1F"/>
          </a:solidFill>
          <a:ln>
            <a:solidFill>
              <a:srgbClr val="FFCC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Laver</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3" name="Right Arrow 52"/>
          <p:cNvSpPr/>
          <p:nvPr/>
        </p:nvSpPr>
        <p:spPr>
          <a:xfrm>
            <a:off x="1524000" y="5257800"/>
            <a:ext cx="2743200" cy="484632"/>
          </a:xfrm>
          <a:prstGeom prst="rightArrow">
            <a:avLst/>
          </a:prstGeom>
          <a:solidFill>
            <a:srgbClr val="A47F24"/>
          </a:solidFill>
          <a:ln>
            <a:solidFill>
              <a:srgbClr val="FFCC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Alta of Sacrifice</a:t>
            </a:r>
            <a:endParaRPr lang="en-US"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6" name="Straight Connector 35"/>
          <p:cNvCxnSpPr/>
          <p:nvPr/>
        </p:nvCxnSpPr>
        <p:spPr>
          <a:xfrm rot="5400000">
            <a:off x="-2628900" y="3390900"/>
            <a:ext cx="5257800" cy="0"/>
          </a:xfrm>
          <a:prstGeom prst="line">
            <a:avLst/>
          </a:prstGeom>
          <a:ln w="38100">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39" name="Straight Connector 38"/>
          <p:cNvCxnSpPr/>
          <p:nvPr/>
        </p:nvCxnSpPr>
        <p:spPr>
          <a:xfrm>
            <a:off x="0" y="6019800"/>
            <a:ext cx="2438400"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762000"/>
            <a:ext cx="9144000" cy="0"/>
          </a:xfrm>
          <a:prstGeom prst="line">
            <a:avLst/>
          </a:prstGeom>
          <a:ln>
            <a:solidFill>
              <a:srgbClr val="6600FF"/>
            </a:solidFill>
          </a:ln>
        </p:spPr>
        <p:style>
          <a:lnRef idx="2">
            <a:schemeClr val="dk1"/>
          </a:lnRef>
          <a:fillRef idx="0">
            <a:schemeClr val="dk1"/>
          </a:fillRef>
          <a:effectRef idx="1">
            <a:schemeClr val="dk1"/>
          </a:effectRef>
          <a:fontRef idx="minor">
            <a:schemeClr val="tx1"/>
          </a:fontRef>
        </p:style>
      </p:cxnSp>
      <p:pic>
        <p:nvPicPr>
          <p:cNvPr id="26626" name="Picture 2" descr="http://classconnection.s3.amazonaws.com/636/flashcards/1088636/png/screen_shot_2012-06-02_at_10249_pm1338667389602.png"/>
          <p:cNvPicPr>
            <a:picLocks noChangeAspect="1" noChangeArrowheads="1"/>
          </p:cNvPicPr>
          <p:nvPr/>
        </p:nvPicPr>
        <p:blipFill>
          <a:blip r:embed="rId5" cstate="print"/>
          <a:srcRect l="24197" t="26782" r="30532" b="10597"/>
          <a:stretch>
            <a:fillRect/>
          </a:stretch>
        </p:blipFill>
        <p:spPr bwMode="auto">
          <a:xfrm>
            <a:off x="3429000" y="2209800"/>
            <a:ext cx="3048000" cy="1565189"/>
          </a:xfrm>
          <a:prstGeom prst="rect">
            <a:avLst/>
          </a:prstGeom>
          <a:ln>
            <a:noFill/>
          </a:ln>
          <a:effectLst>
            <a:softEdge rad="112500"/>
          </a:effectLst>
        </p:spPr>
      </p:pic>
      <p:sp>
        <p:nvSpPr>
          <p:cNvPr id="38" name="Right Arrow 37"/>
          <p:cNvSpPr/>
          <p:nvPr/>
        </p:nvSpPr>
        <p:spPr>
          <a:xfrm>
            <a:off x="2209800" y="2895600"/>
            <a:ext cx="2514600" cy="381000"/>
          </a:xfrm>
          <a:prstGeom prst="rightArrow">
            <a:avLst/>
          </a:prstGeom>
          <a:solidFill>
            <a:srgbClr val="FFC0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The  Table of Shewbread</a:t>
            </a:r>
            <a:endParaRPr lang="en-US" sz="1400" b="1" dirty="0">
              <a:solidFill>
                <a:schemeClr val="bg1"/>
              </a:solidFill>
              <a:latin typeface="Times New Roman" pitchFamily="18" charset="0"/>
              <a:cs typeface="Times New Roman" pitchFamily="18" charset="0"/>
            </a:endParaRPr>
          </a:p>
        </p:txBody>
      </p:sp>
      <p:cxnSp>
        <p:nvCxnSpPr>
          <p:cNvPr id="40" name="Straight Connector 39"/>
          <p:cNvCxnSpPr/>
          <p:nvPr/>
        </p:nvCxnSpPr>
        <p:spPr>
          <a:xfrm>
            <a:off x="2590800" y="2667000"/>
            <a:ext cx="3962400" cy="0"/>
          </a:xfrm>
          <a:prstGeom prst="line">
            <a:avLst/>
          </a:prstGeom>
          <a:ln>
            <a:solidFill>
              <a:srgbClr val="00B0F0"/>
            </a:solidFill>
          </a:ln>
        </p:spPr>
        <p:style>
          <a:lnRef idx="3">
            <a:schemeClr val="accent6"/>
          </a:lnRef>
          <a:fillRef idx="0">
            <a:schemeClr val="accent6"/>
          </a:fillRef>
          <a:effectRef idx="2">
            <a:schemeClr val="accent6"/>
          </a:effectRef>
          <a:fontRef idx="minor">
            <a:schemeClr val="tx1"/>
          </a:fontRef>
        </p:style>
      </p:cxnSp>
      <p:sp>
        <p:nvSpPr>
          <p:cNvPr id="43" name="Right Arrow 42"/>
          <p:cNvSpPr/>
          <p:nvPr/>
        </p:nvSpPr>
        <p:spPr>
          <a:xfrm>
            <a:off x="533400" y="3276600"/>
            <a:ext cx="3276600" cy="381000"/>
          </a:xfrm>
          <a:prstGeom prst="rightArrow">
            <a:avLst/>
          </a:prstGeom>
          <a:solidFill>
            <a:srgbClr val="FFCC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The Candlestick</a:t>
            </a:r>
            <a:endParaRPr lang="en-US" sz="1400" b="1" dirty="0">
              <a:solidFill>
                <a:schemeClr val="bg1"/>
              </a:solidFill>
              <a:latin typeface="Times New Roman" pitchFamily="18" charset="0"/>
              <a:cs typeface="Times New Roman" pitchFamily="18" charset="0"/>
            </a:endParaRPr>
          </a:p>
        </p:txBody>
      </p:sp>
      <p:sp>
        <p:nvSpPr>
          <p:cNvPr id="44" name="Right Arrow 43"/>
          <p:cNvSpPr/>
          <p:nvPr/>
        </p:nvSpPr>
        <p:spPr>
          <a:xfrm>
            <a:off x="1219200" y="2209800"/>
            <a:ext cx="3124200" cy="381000"/>
          </a:xfrm>
          <a:prstGeom prst="rightArrow">
            <a:avLst>
              <a:gd name="adj1" fmla="val 43143"/>
              <a:gd name="adj2" fmla="val 50000"/>
            </a:avLst>
          </a:prstGeom>
          <a:solidFill>
            <a:srgbClr val="FFCC00"/>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b="1" dirty="0" smtClean="0">
                <a:solidFill>
                  <a:schemeClr val="bg1"/>
                </a:solidFill>
                <a:latin typeface="Times New Roman" pitchFamily="18" charset="0"/>
                <a:cs typeface="Times New Roman" pitchFamily="18" charset="0"/>
              </a:rPr>
              <a:t>The Altar of Incenses</a:t>
            </a:r>
            <a:endParaRPr lang="en-US" sz="1400" b="1" dirty="0">
              <a:solidFill>
                <a:schemeClr val="bg1"/>
              </a:solidFill>
              <a:latin typeface="Times New Roman" pitchFamily="18" charset="0"/>
              <a:cs typeface="Times New Roman" pitchFamily="18" charset="0"/>
            </a:endParaRPr>
          </a:p>
        </p:txBody>
      </p:sp>
      <p:sp>
        <p:nvSpPr>
          <p:cNvPr id="45" name="Rectangle 44"/>
          <p:cNvSpPr/>
          <p:nvPr/>
        </p:nvSpPr>
        <p:spPr>
          <a:xfrm>
            <a:off x="8839200" y="0"/>
            <a:ext cx="304800" cy="369332"/>
          </a:xfrm>
          <a:prstGeom prst="rect">
            <a:avLst/>
          </a:prstGeom>
        </p:spPr>
        <p:txBody>
          <a:bodyPr wrap="square">
            <a:spAutoFit/>
          </a:bodyPr>
          <a:lstStyle/>
          <a:p>
            <a:fld id="{877F9B8C-32C4-43F2-99B4-FFD195B4A4EB}" type="slidenum">
              <a:rPr lang="en-US" b="1" smtClean="0">
                <a:solidFill>
                  <a:schemeClr val="bg1"/>
                </a:solidFill>
                <a:latin typeface="Times New Roman" pitchFamily="18" charset="0"/>
                <a:cs typeface="Times New Roman" pitchFamily="18" charset="0"/>
              </a:rPr>
              <a:pPr/>
              <a:t>5</a:t>
            </a:fld>
            <a:endParaRPr lang="en-US" b="1" dirty="0">
              <a:solidFill>
                <a:schemeClr val="bg1"/>
              </a:solidFill>
              <a:latin typeface="Times New Roman" pitchFamily="18" charset="0"/>
              <a:cs typeface="Times New Roman" pitchFamily="18" charset="0"/>
            </a:endParaRPr>
          </a:p>
        </p:txBody>
      </p:sp>
      <p:sp>
        <p:nvSpPr>
          <p:cNvPr id="46" name="Rectangle 45"/>
          <p:cNvSpPr/>
          <p:nvPr/>
        </p:nvSpPr>
        <p:spPr>
          <a:xfrm>
            <a:off x="0" y="0"/>
            <a:ext cx="9144000" cy="769441"/>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4400" b="1" i="1" dirty="0">
                <a:solidFill>
                  <a:srgbClr val="7030A0"/>
                </a:solidFill>
                <a:latin typeface="Times New Roman" pitchFamily="18" charset="0"/>
                <a:cs typeface="Times New Roman" pitchFamily="18" charset="0"/>
              </a:rPr>
              <a:t>O</a:t>
            </a:r>
            <a:r>
              <a:rPr lang="en-US" sz="4400" b="1" i="1" dirty="0" smtClean="0">
                <a:solidFill>
                  <a:srgbClr val="7030A0"/>
                </a:solidFill>
                <a:latin typeface="Times New Roman" pitchFamily="18" charset="0"/>
                <a:cs typeface="Times New Roman" pitchFamily="18" charset="0"/>
              </a:rPr>
              <a:t>ur Body is a Temple!</a:t>
            </a:r>
            <a:endParaRPr lang="en-US" sz="4400" dirty="0">
              <a:latin typeface="Times New Roman" pitchFamily="18" charset="0"/>
              <a:cs typeface="Times New Roman" pitchFamily="18" charset="0"/>
            </a:endParaRPr>
          </a:p>
        </p:txBody>
      </p:sp>
      <p:sp>
        <p:nvSpPr>
          <p:cNvPr id="41" name="Rectangle 40"/>
          <p:cNvSpPr/>
          <p:nvPr/>
        </p:nvSpPr>
        <p:spPr>
          <a:xfrm>
            <a:off x="8686800" y="0"/>
            <a:ext cx="300082" cy="369332"/>
          </a:xfrm>
          <a:prstGeom prst="rect">
            <a:avLst/>
          </a:prstGeom>
        </p:spPr>
        <p:txBody>
          <a:bodyPr wrap="none">
            <a:spAutoFit/>
          </a:bodyPr>
          <a:lstStyle/>
          <a:p>
            <a:fld id="{877F9B8C-32C4-43F2-99B4-FFD195B4A4EB}" type="slidenum">
              <a:rPr lang="en-US" b="1" smtClean="0">
                <a:solidFill>
                  <a:schemeClr val="bg1"/>
                </a:solidFill>
                <a:latin typeface="Times New Roman" pitchFamily="18" charset="0"/>
                <a:cs typeface="Times New Roman" pitchFamily="18" charset="0"/>
              </a:rPr>
              <a:pPr/>
              <a:t>5</a:t>
            </a:fld>
            <a:endParaRPr lang="en-US" b="1" dirty="0">
              <a:solidFill>
                <a:schemeClr val="bg1"/>
              </a:solidFill>
              <a:latin typeface="Times New Roman" pitchFamily="18" charset="0"/>
              <a:cs typeface="Times New Roman" pitchFamily="18" charset="0"/>
            </a:endParaRPr>
          </a:p>
        </p:txBody>
      </p:sp>
      <p:sp>
        <p:nvSpPr>
          <p:cNvPr id="48" name="TextBox 47"/>
          <p:cNvSpPr txBox="1"/>
          <p:nvPr/>
        </p:nvSpPr>
        <p:spPr>
          <a:xfrm>
            <a:off x="7162800" y="838200"/>
            <a:ext cx="1828800" cy="923330"/>
          </a:xfrm>
          <a:prstGeom prst="rect">
            <a:avLst/>
          </a:prstGeom>
          <a:solidFill>
            <a:schemeClr val="accent2">
              <a:lumMod val="20000"/>
              <a:lumOff val="80000"/>
            </a:schemeClr>
          </a:solidFill>
          <a:ln w="28575">
            <a:solidFill>
              <a:srgbClr val="0000CC"/>
            </a:solidFill>
          </a:ln>
        </p:spPr>
        <p:txBody>
          <a:bodyPr wrap="square" rtlCol="0">
            <a:spAutoFit/>
          </a:bodyPr>
          <a:lstStyle/>
          <a:p>
            <a:pPr algn="ctr"/>
            <a:r>
              <a:rPr lang="en-US" dirty="0" smtClean="0">
                <a:solidFill>
                  <a:schemeClr val="bg1"/>
                </a:solidFill>
                <a:latin typeface="Times New Roman" pitchFamily="18" charset="0"/>
                <a:cs typeface="Times New Roman" pitchFamily="18" charset="0"/>
              </a:rPr>
              <a:t>SEEING</a:t>
            </a:r>
            <a:r>
              <a:rPr lang="en-US" b="1" dirty="0" smtClean="0">
                <a:solidFill>
                  <a:schemeClr val="bg1"/>
                </a:solidFill>
                <a:latin typeface="Times New Roman" pitchFamily="18" charset="0"/>
                <a:cs typeface="Times New Roman" pitchFamily="18" charset="0"/>
              </a:rPr>
              <a:t> Christ</a:t>
            </a:r>
          </a:p>
          <a:p>
            <a:pPr algn="ctr"/>
            <a:r>
              <a:rPr lang="en-US" dirty="0" smtClean="0">
                <a:solidFill>
                  <a:schemeClr val="bg1"/>
                </a:solidFill>
                <a:latin typeface="Times New Roman" pitchFamily="18" charset="0"/>
                <a:cs typeface="Times New Roman" pitchFamily="18" charset="0"/>
              </a:rPr>
              <a:t>in the</a:t>
            </a:r>
          </a:p>
          <a:p>
            <a:pPr algn="ctr"/>
            <a:r>
              <a:rPr lang="en-US" dirty="0" smtClean="0">
                <a:solidFill>
                  <a:schemeClr val="bg1"/>
                </a:solidFill>
                <a:latin typeface="Times New Roman" pitchFamily="18" charset="0"/>
                <a:cs typeface="Times New Roman" pitchFamily="18" charset="0"/>
              </a:rPr>
              <a:t>Tabernacle</a:t>
            </a:r>
            <a:endParaRPr lang="en-US" dirty="0">
              <a:solidFill>
                <a:schemeClr val="bg1"/>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172200"/>
            <a:ext cx="9144000" cy="685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smtClean="0">
                <a:solidFill>
                  <a:srgbClr val="7030A0"/>
                </a:solidFill>
                <a:latin typeface="Times New Roman" pitchFamily="18" charset="0"/>
                <a:cs typeface="Times New Roman" pitchFamily="18" charset="0"/>
              </a:rPr>
              <a:t>In whom all the building fitly framed together groweth unto an holy temple in the Lord: </a:t>
            </a:r>
          </a:p>
          <a:p>
            <a:pPr algn="ctr"/>
            <a:r>
              <a:rPr lang="en-US" sz="1600" b="1" dirty="0" smtClean="0">
                <a:solidFill>
                  <a:srgbClr val="7030A0"/>
                </a:solidFill>
                <a:latin typeface="Times New Roman" pitchFamily="18" charset="0"/>
                <a:cs typeface="Times New Roman" pitchFamily="18" charset="0"/>
              </a:rPr>
              <a:t>(Ephesians 2:21) (Hebrew 8:2) (1 Corinthians 3:16, 17) (Exodus 27:1-3) (Romans 12:1-2)</a:t>
            </a:r>
            <a:r>
              <a:rPr lang="en-US" sz="1600" b="1" dirty="0" smtClean="0">
                <a:solidFill>
                  <a:schemeClr val="bg1"/>
                </a:solidFill>
                <a:latin typeface="Times New Roman" pitchFamily="18" charset="0"/>
                <a:cs typeface="Times New Roman" pitchFamily="18" charset="0"/>
              </a:rPr>
              <a:t> </a:t>
            </a:r>
            <a:endParaRPr lang="en-US" sz="1600" b="1" dirty="0">
              <a:solidFill>
                <a:schemeClr val="bg1"/>
              </a:solidFill>
              <a:latin typeface="Times New Roman" pitchFamily="18" charset="0"/>
              <a:cs typeface="Times New Roman" pitchFamily="18" charset="0"/>
            </a:endParaRPr>
          </a:p>
        </p:txBody>
      </p:sp>
      <p:sp>
        <p:nvSpPr>
          <p:cNvPr id="20" name="Rectangle 19"/>
          <p:cNvSpPr/>
          <p:nvPr/>
        </p:nvSpPr>
        <p:spPr>
          <a:xfrm>
            <a:off x="0" y="762000"/>
            <a:ext cx="9144000" cy="830997"/>
          </a:xfrm>
          <a:prstGeom prst="rect">
            <a:avLst/>
          </a:prstGeom>
          <a:solidFill>
            <a:schemeClr val="tx1"/>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600" dirty="0" smtClean="0"/>
              <a:t> </a:t>
            </a:r>
            <a:r>
              <a:rPr lang="en-US" sz="1600" dirty="0" smtClean="0">
                <a:solidFill>
                  <a:srgbClr val="7030A0"/>
                </a:solidFill>
                <a:latin typeface="Times New Roman" pitchFamily="18" charset="0"/>
                <a:cs typeface="Times New Roman" pitchFamily="18" charset="0"/>
              </a:rPr>
              <a:t>"</a:t>
            </a:r>
            <a:r>
              <a:rPr lang="en-US" sz="1600" b="1" dirty="0" smtClean="0">
                <a:solidFill>
                  <a:srgbClr val="7030A0"/>
                </a:solidFill>
                <a:latin typeface="Times New Roman" pitchFamily="18" charset="0"/>
                <a:cs typeface="Times New Roman" pitchFamily="18" charset="0"/>
              </a:rPr>
              <a:t>Know ye not that ye are the temple of God, and that the Spirit of God dwelleth in you? If any man defile the temple of God, him shall God destroy; for the temple of God is holy, which temple ye are.“ </a:t>
            </a:r>
          </a:p>
          <a:p>
            <a:pPr algn="ctr"/>
            <a:r>
              <a:rPr lang="en-US" sz="1600" b="1" dirty="0" smtClean="0">
                <a:solidFill>
                  <a:srgbClr val="7030A0"/>
                </a:solidFill>
                <a:latin typeface="Times New Roman" pitchFamily="18" charset="0"/>
                <a:cs typeface="Times New Roman" pitchFamily="18" charset="0"/>
              </a:rPr>
              <a:t>(1 Corinthians 3:16, 17). {Ed-Education 36.3}</a:t>
            </a:r>
            <a:endParaRPr lang="en-US" sz="1600" b="1" dirty="0">
              <a:solidFill>
                <a:schemeClr val="bg2"/>
              </a:solidFill>
              <a:latin typeface="Times New Roman" pitchFamily="18" charset="0"/>
              <a:cs typeface="Times New Roman" pitchFamily="18" charset="0"/>
            </a:endParaRPr>
          </a:p>
        </p:txBody>
      </p:sp>
      <p:sp>
        <p:nvSpPr>
          <p:cNvPr id="23" name="Text Placeholder 5"/>
          <p:cNvSpPr txBox="1">
            <a:spLocks/>
          </p:cNvSpPr>
          <p:nvPr/>
        </p:nvSpPr>
        <p:spPr>
          <a:xfrm>
            <a:off x="0" y="1600200"/>
            <a:ext cx="4572000" cy="533400"/>
          </a:xfrm>
          <a:prstGeom prst="rect">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anchor="b">
            <a:noAutofit/>
          </a:bodyPr>
          <a:lstStyle/>
          <a:p>
            <a:pPr marL="0" marR="0" lvl="0" indent="0" algn="ctr" defTabSz="914400" rtl="0" eaLnBrk="1" fontAlgn="auto" latinLnBrk="0" hangingPunct="1">
              <a:lnSpc>
                <a:spcPct val="100000"/>
              </a:lnSpc>
              <a:spcBef>
                <a:spcPts val="0"/>
              </a:spcBef>
              <a:spcAft>
                <a:spcPts val="0"/>
              </a:spcAft>
              <a:buClr>
                <a:schemeClr val="accent2"/>
              </a:buClr>
              <a:buSzPct val="85000"/>
              <a:buFont typeface="Wingdings 2"/>
              <a:buNone/>
              <a:tabLst/>
              <a:defRPr/>
            </a:pPr>
            <a:r>
              <a:rPr kumimoji="0" lang="en-US" sz="24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ANTI-TYPE</a:t>
            </a:r>
            <a:r>
              <a:rPr kumimoji="0" lang="en-US" sz="26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 </a:t>
            </a:r>
            <a:endParaRPr kumimoji="0" lang="en-US" sz="26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pic>
        <p:nvPicPr>
          <p:cNvPr id="10242" name="Picture 2" descr="http://www.finaltrump.com/wp-content/uploads/2009/03/tabernacle-3.gif"/>
          <p:cNvPicPr>
            <a:picLocks noChangeAspect="1" noChangeArrowheads="1"/>
          </p:cNvPicPr>
          <p:nvPr/>
        </p:nvPicPr>
        <p:blipFill>
          <a:blip r:embed="rId2" cstate="print"/>
          <a:srcRect/>
          <a:stretch>
            <a:fillRect/>
          </a:stretch>
        </p:blipFill>
        <p:spPr bwMode="auto">
          <a:xfrm>
            <a:off x="4572000" y="2133600"/>
            <a:ext cx="4572000" cy="4038600"/>
          </a:xfrm>
          <a:prstGeom prst="rect">
            <a:avLst/>
          </a:prstGeom>
          <a:noFill/>
          <a:ln w="19050">
            <a:solidFill>
              <a:srgbClr val="8063C9"/>
            </a:solidFill>
          </a:ln>
        </p:spPr>
      </p:pic>
      <p:sp>
        <p:nvSpPr>
          <p:cNvPr id="31" name="TextBox 30"/>
          <p:cNvSpPr txBox="1"/>
          <p:nvPr/>
        </p:nvSpPr>
        <p:spPr>
          <a:xfrm>
            <a:off x="6172200" y="2286000"/>
            <a:ext cx="1480855" cy="307777"/>
          </a:xfrm>
          <a:prstGeom prst="rect">
            <a:avLst/>
          </a:prstGeom>
          <a:solidFill>
            <a:schemeClr val="tx1"/>
          </a:solidFill>
          <a:ln w="28575">
            <a:solidFill>
              <a:srgbClr val="8063C9"/>
            </a:solidFill>
          </a:ln>
        </p:spPr>
        <p:txBody>
          <a:bodyPr wrap="none" rtlCol="0">
            <a:spAutoFit/>
          </a:bodyPr>
          <a:lstStyle/>
          <a:p>
            <a:r>
              <a:rPr lang="en-US" sz="1400" b="1" dirty="0" smtClean="0">
                <a:solidFill>
                  <a:srgbClr val="7030A0"/>
                </a:solidFill>
                <a:latin typeface="Times New Roman" pitchFamily="18" charset="0"/>
                <a:cs typeface="Times New Roman" pitchFamily="18" charset="0"/>
              </a:rPr>
              <a:t>Most Holy  Place</a:t>
            </a:r>
            <a:endParaRPr lang="en-US" sz="1400" b="1" dirty="0">
              <a:solidFill>
                <a:srgbClr val="7030A0"/>
              </a:solidFill>
              <a:latin typeface="Times New Roman" pitchFamily="18" charset="0"/>
              <a:cs typeface="Times New Roman" pitchFamily="18" charset="0"/>
            </a:endParaRPr>
          </a:p>
        </p:txBody>
      </p:sp>
      <p:sp>
        <p:nvSpPr>
          <p:cNvPr id="32" name="TextBox 31"/>
          <p:cNvSpPr txBox="1"/>
          <p:nvPr/>
        </p:nvSpPr>
        <p:spPr>
          <a:xfrm>
            <a:off x="8001000" y="3657600"/>
            <a:ext cx="1143000" cy="307777"/>
          </a:xfrm>
          <a:prstGeom prst="rect">
            <a:avLst/>
          </a:prstGeom>
          <a:solidFill>
            <a:schemeClr val="tx1"/>
          </a:solidFill>
          <a:ln w="38100">
            <a:solidFill>
              <a:srgbClr val="00B0F0"/>
            </a:solidFill>
          </a:ln>
        </p:spPr>
        <p:txBody>
          <a:bodyPr wrap="square" rtlCol="0">
            <a:spAutoFit/>
          </a:bodyPr>
          <a:lstStyle/>
          <a:p>
            <a:pPr algn="ctr"/>
            <a:r>
              <a:rPr lang="en-US" sz="1400" b="1" dirty="0" smtClean="0">
                <a:solidFill>
                  <a:srgbClr val="002060"/>
                </a:solidFill>
                <a:latin typeface="Times New Roman" pitchFamily="18" charset="0"/>
                <a:cs typeface="Times New Roman" pitchFamily="18" charset="0"/>
              </a:rPr>
              <a:t>Holy  Place</a:t>
            </a:r>
            <a:endParaRPr lang="en-US" sz="1400" b="1" dirty="0">
              <a:solidFill>
                <a:srgbClr val="002060"/>
              </a:solidFill>
              <a:latin typeface="Times New Roman" pitchFamily="18" charset="0"/>
              <a:cs typeface="Times New Roman" pitchFamily="18" charset="0"/>
            </a:endParaRPr>
          </a:p>
        </p:txBody>
      </p:sp>
      <p:sp>
        <p:nvSpPr>
          <p:cNvPr id="33" name="TextBox 32"/>
          <p:cNvSpPr txBox="1"/>
          <p:nvPr/>
        </p:nvSpPr>
        <p:spPr>
          <a:xfrm>
            <a:off x="6705600" y="4648200"/>
            <a:ext cx="1143000" cy="307777"/>
          </a:xfrm>
          <a:prstGeom prst="rect">
            <a:avLst/>
          </a:prstGeom>
          <a:solidFill>
            <a:schemeClr val="tx1"/>
          </a:solidFill>
          <a:ln w="28575">
            <a:solidFill>
              <a:srgbClr val="FF0000"/>
            </a:solidFill>
          </a:ln>
        </p:spPr>
        <p:txBody>
          <a:bodyPr wrap="square" rtlCol="0">
            <a:spAutoFit/>
          </a:bodyPr>
          <a:lstStyle/>
          <a:p>
            <a:pPr algn="ctr"/>
            <a:r>
              <a:rPr lang="en-US" sz="1400" b="1" dirty="0" smtClean="0">
                <a:solidFill>
                  <a:srgbClr val="C00000"/>
                </a:solidFill>
                <a:latin typeface="Times New Roman" pitchFamily="18" charset="0"/>
                <a:cs typeface="Times New Roman" pitchFamily="18" charset="0"/>
              </a:rPr>
              <a:t>Court Yard</a:t>
            </a:r>
            <a:endParaRPr lang="en-US" sz="1400" b="1" dirty="0">
              <a:solidFill>
                <a:srgbClr val="C00000"/>
              </a:solidFill>
              <a:latin typeface="Times New Roman" pitchFamily="18" charset="0"/>
              <a:cs typeface="Times New Roman" pitchFamily="18" charset="0"/>
            </a:endParaRPr>
          </a:p>
        </p:txBody>
      </p:sp>
      <p:pic>
        <p:nvPicPr>
          <p:cNvPr id="27" name="yui_3_5_1_5_1365994275048_642" descr="http://legacy.owensboro.kctcs.edu/gcaplan/anat/notes/Image525.gif"/>
          <p:cNvPicPr/>
          <p:nvPr/>
        </p:nvPicPr>
        <p:blipFill>
          <a:blip r:embed="rId3" cstate="print"/>
          <a:srcRect l="4967" t="44971" r="68955" b="7247"/>
          <a:stretch>
            <a:fillRect/>
          </a:stretch>
        </p:blipFill>
        <p:spPr bwMode="auto">
          <a:xfrm>
            <a:off x="4800600" y="2286000"/>
            <a:ext cx="1066800" cy="990600"/>
          </a:xfrm>
          <a:prstGeom prst="rect">
            <a:avLst/>
          </a:prstGeom>
          <a:ln>
            <a:noFill/>
          </a:ln>
          <a:effectLst>
            <a:outerShdw blurRad="292100" dist="139700" dir="2700000" algn="tl" rotWithShape="0">
              <a:srgbClr val="333333">
                <a:alpha val="65000"/>
              </a:srgbClr>
            </a:outerShdw>
          </a:effectLst>
        </p:spPr>
      </p:pic>
      <p:pic>
        <p:nvPicPr>
          <p:cNvPr id="47" name="yui_3_5_1_5_1365994425592_642" descr="http://legacy.owensboro.kctcs.edu/gcaplan/anat/Notes/Image527.gif"/>
          <p:cNvPicPr/>
          <p:nvPr/>
        </p:nvPicPr>
        <p:blipFill>
          <a:blip r:embed="rId4" cstate="print"/>
          <a:srcRect l="6206" t="31143" r="59663" b="6572"/>
          <a:stretch>
            <a:fillRect/>
          </a:stretch>
        </p:blipFill>
        <p:spPr bwMode="auto">
          <a:xfrm>
            <a:off x="8153400" y="4876800"/>
            <a:ext cx="990600" cy="1219200"/>
          </a:xfrm>
          <a:prstGeom prst="rect">
            <a:avLst/>
          </a:prstGeom>
          <a:ln>
            <a:noFill/>
          </a:ln>
          <a:effectLst>
            <a:outerShdw blurRad="292100" dist="139700" dir="2700000" algn="tl" rotWithShape="0">
              <a:srgbClr val="333333">
                <a:alpha val="65000"/>
              </a:srgbClr>
            </a:outerShdw>
          </a:effectLst>
        </p:spPr>
      </p:pic>
      <p:cxnSp>
        <p:nvCxnSpPr>
          <p:cNvPr id="56" name="Straight Arrow Connector 55"/>
          <p:cNvCxnSpPr/>
          <p:nvPr/>
        </p:nvCxnSpPr>
        <p:spPr>
          <a:xfrm rot="5400000">
            <a:off x="8096249" y="4476751"/>
            <a:ext cx="1066802" cy="38100"/>
          </a:xfrm>
          <a:prstGeom prst="straightConnector1">
            <a:avLst/>
          </a:prstGeom>
          <a:ln>
            <a:solidFill>
              <a:srgbClr val="00B0F0"/>
            </a:solidFill>
            <a:tailEnd type="arrow"/>
          </a:ln>
        </p:spPr>
        <p:style>
          <a:lnRef idx="2">
            <a:schemeClr val="accent6"/>
          </a:lnRef>
          <a:fillRef idx="0">
            <a:schemeClr val="accent6"/>
          </a:fillRef>
          <a:effectRef idx="1">
            <a:schemeClr val="accent6"/>
          </a:effectRef>
          <a:fontRef idx="minor">
            <a:schemeClr val="tx1"/>
          </a:fontRef>
        </p:style>
      </p:cxnSp>
      <p:cxnSp>
        <p:nvCxnSpPr>
          <p:cNvPr id="58" name="Straight Arrow Connector 57"/>
          <p:cNvCxnSpPr/>
          <p:nvPr/>
        </p:nvCxnSpPr>
        <p:spPr>
          <a:xfrm>
            <a:off x="5562600" y="2514600"/>
            <a:ext cx="2286000" cy="685800"/>
          </a:xfrm>
          <a:prstGeom prst="straightConnector1">
            <a:avLst/>
          </a:prstGeom>
          <a:ln>
            <a:solidFill>
              <a:srgbClr val="8063C9"/>
            </a:solidFill>
            <a:tailEnd type="arrow"/>
          </a:ln>
        </p:spPr>
        <p:style>
          <a:lnRef idx="2">
            <a:schemeClr val="accent5"/>
          </a:lnRef>
          <a:fillRef idx="0">
            <a:schemeClr val="accent5"/>
          </a:fillRef>
          <a:effectRef idx="1">
            <a:schemeClr val="accent5"/>
          </a:effectRef>
          <a:fontRef idx="minor">
            <a:schemeClr val="tx1"/>
          </a:fontRef>
        </p:style>
      </p:cxnSp>
      <p:cxnSp>
        <p:nvCxnSpPr>
          <p:cNvPr id="63" name="Straight Arrow Connector 62"/>
          <p:cNvCxnSpPr/>
          <p:nvPr/>
        </p:nvCxnSpPr>
        <p:spPr>
          <a:xfrm>
            <a:off x="7315200" y="4876800"/>
            <a:ext cx="11430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9" name="yui_3_5_1_5_1366006724012_681" descr="http://www.dominianni.com/wp-content/uploads/2012/11/Alex_Grey-Skeletal_System1.jpg"/>
          <p:cNvPicPr/>
          <p:nvPr/>
        </p:nvPicPr>
        <p:blipFill>
          <a:blip r:embed="rId5" cstate="print"/>
          <a:srcRect l="8620" r="12069" b="5888"/>
          <a:stretch>
            <a:fillRect/>
          </a:stretch>
        </p:blipFill>
        <p:spPr bwMode="auto">
          <a:xfrm>
            <a:off x="0" y="2133600"/>
            <a:ext cx="4572000" cy="4038600"/>
          </a:xfrm>
          <a:prstGeom prst="rect">
            <a:avLst/>
          </a:prstGeom>
          <a:noFill/>
          <a:ln w="19050">
            <a:solidFill>
              <a:srgbClr val="8063C9"/>
            </a:solidFill>
            <a:miter lim="800000"/>
            <a:headEnd/>
            <a:tailEnd/>
          </a:ln>
        </p:spPr>
      </p:pic>
      <p:cxnSp>
        <p:nvCxnSpPr>
          <p:cNvPr id="101" name="Straight Connector 100"/>
          <p:cNvCxnSpPr/>
          <p:nvPr/>
        </p:nvCxnSpPr>
        <p:spPr>
          <a:xfrm rot="5400000" flipH="1" flipV="1">
            <a:off x="-190500" y="43053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638300" y="4305300"/>
            <a:ext cx="3429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1524000" y="2590800"/>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524000" y="3124200"/>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1524000" y="3886200"/>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1524000" y="6019800"/>
            <a:ext cx="1828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Right Arrow 125"/>
          <p:cNvSpPr/>
          <p:nvPr/>
        </p:nvSpPr>
        <p:spPr>
          <a:xfrm>
            <a:off x="152400" y="2514600"/>
            <a:ext cx="1447800" cy="457200"/>
          </a:xfrm>
          <a:prstGeom prst="rightArrow">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smtClean="0">
                <a:solidFill>
                  <a:srgbClr val="6600FF"/>
                </a:solidFill>
                <a:latin typeface="Times New Roman" pitchFamily="18" charset="0"/>
                <a:cs typeface="Times New Roman" pitchFamily="18" charset="0"/>
              </a:rPr>
              <a:t>The Most Holy</a:t>
            </a:r>
            <a:endParaRPr lang="en-US" sz="1400" b="1" dirty="0">
              <a:solidFill>
                <a:srgbClr val="6600FF"/>
              </a:solidFill>
              <a:latin typeface="Times New Roman" pitchFamily="18" charset="0"/>
              <a:cs typeface="Times New Roman" pitchFamily="18" charset="0"/>
            </a:endParaRPr>
          </a:p>
        </p:txBody>
      </p:sp>
      <p:sp>
        <p:nvSpPr>
          <p:cNvPr id="127" name="Right Arrow 126"/>
          <p:cNvSpPr/>
          <p:nvPr/>
        </p:nvSpPr>
        <p:spPr>
          <a:xfrm>
            <a:off x="152400" y="3200400"/>
            <a:ext cx="1295400" cy="457200"/>
          </a:xfrm>
          <a:prstGeom prst="rightArrow">
            <a:avLst/>
          </a:prstGeom>
          <a:ln>
            <a:solidFill>
              <a:srgbClr val="0070C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b="1" dirty="0" smtClean="0">
                <a:solidFill>
                  <a:srgbClr val="0000CC"/>
                </a:solidFill>
                <a:latin typeface="Times New Roman" pitchFamily="18" charset="0"/>
                <a:cs typeface="Times New Roman" pitchFamily="18" charset="0"/>
              </a:rPr>
              <a:t> Holy Place</a:t>
            </a:r>
            <a:endParaRPr lang="en-US" sz="1400" b="1" dirty="0">
              <a:solidFill>
                <a:srgbClr val="0000CC"/>
              </a:solidFill>
              <a:latin typeface="Times New Roman" pitchFamily="18" charset="0"/>
              <a:cs typeface="Times New Roman" pitchFamily="18" charset="0"/>
            </a:endParaRPr>
          </a:p>
        </p:txBody>
      </p:sp>
      <p:sp>
        <p:nvSpPr>
          <p:cNvPr id="128" name="Right Arrow 127"/>
          <p:cNvSpPr/>
          <p:nvPr/>
        </p:nvSpPr>
        <p:spPr>
          <a:xfrm>
            <a:off x="0" y="4572000"/>
            <a:ext cx="1524000" cy="609600"/>
          </a:xfrm>
          <a:prstGeom prst="rightArrow">
            <a:avLst>
              <a:gd name="adj1" fmla="val 38889"/>
              <a:gd name="adj2" fmla="val 50000"/>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b="1" dirty="0" smtClean="0">
                <a:solidFill>
                  <a:srgbClr val="C00000"/>
                </a:solidFill>
                <a:latin typeface="Times New Roman" pitchFamily="18" charset="0"/>
                <a:cs typeface="Times New Roman" pitchFamily="18" charset="0"/>
              </a:rPr>
              <a:t>The Court Yard</a:t>
            </a:r>
            <a:endParaRPr lang="en-US" sz="1400" b="1" dirty="0">
              <a:solidFill>
                <a:srgbClr val="C00000"/>
              </a:solidFill>
              <a:latin typeface="Times New Roman" pitchFamily="18" charset="0"/>
              <a:cs typeface="Times New Roman" pitchFamily="18" charset="0"/>
            </a:endParaRPr>
          </a:p>
        </p:txBody>
      </p:sp>
      <p:sp>
        <p:nvSpPr>
          <p:cNvPr id="28" name="Rectangle 27"/>
          <p:cNvSpPr/>
          <p:nvPr/>
        </p:nvSpPr>
        <p:spPr>
          <a:xfrm>
            <a:off x="0" y="2133600"/>
            <a:ext cx="4571999" cy="369332"/>
          </a:xfrm>
          <a:prstGeom prst="rect">
            <a:avLst/>
          </a:prstGeom>
        </p:spPr>
        <p:txBody>
          <a:bodyPr wrap="square">
            <a:spAutoFit/>
          </a:bodyPr>
          <a:lstStyle/>
          <a:p>
            <a:pPr algn="ctr"/>
            <a:r>
              <a:rPr lang="en-US" b="1" dirty="0" smtClean="0"/>
              <a:t> </a:t>
            </a: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Introducing the  Frame of our Tabernacle</a:t>
            </a:r>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Rectangle 28"/>
          <p:cNvSpPr/>
          <p:nvPr/>
        </p:nvSpPr>
        <p:spPr>
          <a:xfrm>
            <a:off x="3962400" y="5334000"/>
            <a:ext cx="1295400" cy="461665"/>
          </a:xfrm>
          <a:prstGeom prst="rect">
            <a:avLst/>
          </a:prstGeom>
          <a:solidFill>
            <a:schemeClr val="tx1"/>
          </a:solidFill>
          <a:ln>
            <a:solidFill>
              <a:srgbClr val="6600FF"/>
            </a:solidFill>
          </a:ln>
        </p:spPr>
        <p:txBody>
          <a:bodyPr wrap="square">
            <a:spAutoFit/>
          </a:bodyPr>
          <a:lstStyle/>
          <a:p>
            <a:r>
              <a:rPr lang="en-US" sz="2400" b="1" dirty="0" smtClean="0">
                <a:solidFill>
                  <a:srgbClr val="7030A0"/>
                </a:solidFill>
                <a:latin typeface="Times New Roman" pitchFamily="18" charset="0"/>
                <a:cs typeface="Times New Roman" pitchFamily="18" charset="0"/>
              </a:rPr>
              <a:t>MEETS</a:t>
            </a:r>
            <a:r>
              <a:rPr lang="en-US" dirty="0" smtClean="0">
                <a:solidFill>
                  <a:srgbClr val="7030A0"/>
                </a:solidFill>
              </a:rPr>
              <a:t> </a:t>
            </a:r>
            <a:endParaRPr lang="en-US" dirty="0"/>
          </a:p>
        </p:txBody>
      </p:sp>
      <p:sp>
        <p:nvSpPr>
          <p:cNvPr id="35" name="Text Placeholder 5"/>
          <p:cNvSpPr>
            <a:spLocks noGrp="1"/>
          </p:cNvSpPr>
          <p:nvPr>
            <p:ph type="body" idx="3"/>
          </p:nvPr>
        </p:nvSpPr>
        <p:spPr>
          <a:xfrm>
            <a:off x="4572000" y="1600200"/>
            <a:ext cx="4572000" cy="533400"/>
          </a:xfrm>
        </p:spPr>
        <p:style>
          <a:lnRef idx="2">
            <a:schemeClr val="accent5"/>
          </a:lnRef>
          <a:fillRef idx="1">
            <a:schemeClr val="lt1"/>
          </a:fillRef>
          <a:effectRef idx="0">
            <a:schemeClr val="accent5"/>
          </a:effectRef>
          <a:fontRef idx="minor">
            <a:schemeClr val="dk1"/>
          </a:fontRef>
        </p:style>
        <p:txBody>
          <a:bodyPr>
            <a:normAutofit/>
          </a:bodyPr>
          <a:lstStyle/>
          <a:p>
            <a:pPr algn="ctr"/>
            <a:r>
              <a:rPr lang="en-US" sz="2400" b="1" dirty="0" smtClean="0">
                <a:solidFill>
                  <a:srgbClr val="7030A0"/>
                </a:solidFill>
                <a:latin typeface="Times New Roman" pitchFamily="18" charset="0"/>
                <a:cs typeface="Times New Roman" pitchFamily="18" charset="0"/>
              </a:rPr>
              <a:t>TYPE </a:t>
            </a:r>
            <a:endParaRPr lang="en-US" sz="2400" b="1" dirty="0">
              <a:solidFill>
                <a:srgbClr val="7030A0"/>
              </a:solidFill>
              <a:latin typeface="Times New Roman" pitchFamily="18" charset="0"/>
              <a:cs typeface="Times New Roman" pitchFamily="18" charset="0"/>
            </a:endParaRPr>
          </a:p>
        </p:txBody>
      </p:sp>
      <p:sp>
        <p:nvSpPr>
          <p:cNvPr id="37" name="Title 4"/>
          <p:cNvSpPr>
            <a:spLocks noGrp="1"/>
          </p:cNvSpPr>
          <p:nvPr>
            <p:ph type="title"/>
          </p:nvPr>
        </p:nvSpPr>
        <p:spPr>
          <a:xfrm>
            <a:off x="0" y="0"/>
            <a:ext cx="9144000" cy="762000"/>
          </a:xfrm>
        </p:spPr>
        <p:style>
          <a:lnRef idx="2">
            <a:schemeClr val="accent5"/>
          </a:lnRef>
          <a:fillRef idx="1">
            <a:schemeClr val="lt1"/>
          </a:fillRef>
          <a:effectRef idx="0">
            <a:schemeClr val="accent5"/>
          </a:effectRef>
          <a:fontRef idx="minor">
            <a:schemeClr val="dk1"/>
          </a:fontRef>
        </p:style>
        <p:txBody>
          <a:bodyPr>
            <a:noAutofit/>
          </a:bodyPr>
          <a:lstStyle/>
          <a:p>
            <a:pPr algn="ctr"/>
            <a:r>
              <a:rPr lang="en-US" sz="4000" b="1" dirty="0" smtClean="0">
                <a:solidFill>
                  <a:srgbClr val="7030A0"/>
                </a:solidFill>
                <a:effectLst/>
                <a:latin typeface="Times New Roman" pitchFamily="18" charset="0"/>
                <a:cs typeface="Times New Roman" pitchFamily="18" charset="0"/>
              </a:rPr>
              <a:t>The Tabernacle of the Human Frame</a:t>
            </a:r>
            <a:endParaRPr lang="en-US" sz="4000" b="1" dirty="0">
              <a:solidFill>
                <a:srgbClr val="7030A0"/>
              </a:solidFill>
              <a:effectLst/>
              <a:latin typeface="Times New Roman" pitchFamily="18" charset="0"/>
              <a:cs typeface="Times New Roman" pitchFamily="18" charset="0"/>
            </a:endParaRPr>
          </a:p>
        </p:txBody>
      </p:sp>
      <p:sp>
        <p:nvSpPr>
          <p:cNvPr id="38" name="Rectangle 37"/>
          <p:cNvSpPr/>
          <p:nvPr/>
        </p:nvSpPr>
        <p:spPr>
          <a:xfrm>
            <a:off x="8839200" y="0"/>
            <a:ext cx="304800" cy="369332"/>
          </a:xfrm>
          <a:prstGeom prst="rect">
            <a:avLst/>
          </a:prstGeom>
        </p:spPr>
        <p:txBody>
          <a:bodyPr wrap="square">
            <a:spAutoFit/>
          </a:bodyPr>
          <a:lstStyle/>
          <a:p>
            <a:fld id="{877F9B8C-32C4-43F2-99B4-FFD195B4A4EB}" type="slidenum">
              <a:rPr lang="en-US" b="1" smtClean="0">
                <a:solidFill>
                  <a:schemeClr val="bg1"/>
                </a:solidFill>
                <a:latin typeface="Times New Roman" pitchFamily="18" charset="0"/>
                <a:cs typeface="Times New Roman" pitchFamily="18" charset="0"/>
              </a:rPr>
              <a:pPr/>
              <a:t>6</a:t>
            </a:fld>
            <a:endParaRPr lang="en-US" b="1" dirty="0">
              <a:solidFill>
                <a:schemeClr val="bg1"/>
              </a:solidFill>
              <a:latin typeface="Times New Roman" pitchFamily="18" charset="0"/>
              <a:cs typeface="Times New Roman" pitchFamily="18" charset="0"/>
            </a:endParaRPr>
          </a:p>
        </p:txBody>
      </p:sp>
    </p:spTree>
  </p:cSld>
  <p:clrMapOvr>
    <a:masterClrMapping/>
  </p:clrMapOvr>
  <p:transition advClick="0" advTm="1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march2010brain.imascientist.org.uk/files/2010/03/Brain_Lobes_Labelled1.jpg"/>
          <p:cNvPicPr>
            <a:picLocks noChangeAspect="1" noChangeArrowheads="1"/>
          </p:cNvPicPr>
          <p:nvPr/>
        </p:nvPicPr>
        <p:blipFill>
          <a:blip r:embed="rId2" cstate="print"/>
          <a:srcRect t="-7500"/>
          <a:stretch>
            <a:fillRect/>
          </a:stretch>
        </p:blipFill>
        <p:spPr bwMode="auto">
          <a:xfrm>
            <a:off x="152400" y="228600"/>
            <a:ext cx="8839200" cy="6477000"/>
          </a:xfrm>
          <a:prstGeom prst="rect">
            <a:avLst/>
          </a:prstGeom>
          <a:noFill/>
          <a:ln w="28575">
            <a:solidFill>
              <a:srgbClr val="6600FF"/>
            </a:solidFill>
          </a:ln>
        </p:spPr>
      </p:pic>
      <p:sp>
        <p:nvSpPr>
          <p:cNvPr id="5" name="Slide Number Placeholder 1"/>
          <p:cNvSpPr>
            <a:spLocks noGrp="1"/>
          </p:cNvSpPr>
          <p:nvPr>
            <p:ph type="sldNum" sz="quarter" idx="12"/>
          </p:nvPr>
        </p:nvSpPr>
        <p:spPr>
          <a:xfrm>
            <a:off x="8458200" y="228600"/>
            <a:ext cx="381000" cy="228600"/>
          </a:xfrm>
        </p:spPr>
        <p:txBody>
          <a:bodyPr/>
          <a:lstStyle/>
          <a:p>
            <a:fld id="{877F9B8C-32C4-43F2-99B4-FFD195B4A4EB}" type="slidenum">
              <a:rPr lang="en-US" b="1" smtClean="0">
                <a:solidFill>
                  <a:schemeClr val="bg1"/>
                </a:solidFill>
              </a:rPr>
              <a:pPr/>
              <a:t>7</a:t>
            </a:fld>
            <a:endParaRPr lang="en-US" b="1" dirty="0">
              <a:solidFill>
                <a:schemeClr val="bg1"/>
              </a:solidFill>
            </a:endParaRPr>
          </a:p>
        </p:txBody>
      </p:sp>
      <p:cxnSp>
        <p:nvCxnSpPr>
          <p:cNvPr id="10" name="Straight Arrow Connector 9"/>
          <p:cNvCxnSpPr/>
          <p:nvPr/>
        </p:nvCxnSpPr>
        <p:spPr>
          <a:xfrm rot="16200000" flipV="1">
            <a:off x="2209800" y="990600"/>
            <a:ext cx="1295400" cy="1295400"/>
          </a:xfrm>
          <a:prstGeom prst="straightConnector1">
            <a:avLst/>
          </a:prstGeom>
          <a:ln w="38100">
            <a:solidFill>
              <a:srgbClr val="8063C9"/>
            </a:solidFill>
            <a:tailEnd type="arrow"/>
          </a:ln>
        </p:spPr>
        <p:style>
          <a:lnRef idx="2">
            <a:schemeClr val="accent5"/>
          </a:lnRef>
          <a:fillRef idx="0">
            <a:schemeClr val="accent5"/>
          </a:fillRef>
          <a:effectRef idx="1">
            <a:schemeClr val="accent5"/>
          </a:effectRef>
          <a:fontRef idx="minor">
            <a:schemeClr val="tx1"/>
          </a:fontRef>
        </p:style>
      </p:cxnSp>
      <p:sp>
        <p:nvSpPr>
          <p:cNvPr id="12" name="TextBox 11"/>
          <p:cNvSpPr txBox="1"/>
          <p:nvPr/>
        </p:nvSpPr>
        <p:spPr>
          <a:xfrm>
            <a:off x="280754" y="5410200"/>
            <a:ext cx="1548046" cy="646331"/>
          </a:xfrm>
          <a:prstGeom prst="rect">
            <a:avLst/>
          </a:prstGeom>
          <a:noFill/>
          <a:ln w="28575">
            <a:solidFill>
              <a:srgbClr val="170CF2"/>
            </a:solidFill>
          </a:ln>
        </p:spPr>
        <p:txBody>
          <a:bodyPr wrap="square" rtlCol="0">
            <a:spAutoFit/>
          </a:bodyPr>
          <a:lstStyle/>
          <a:p>
            <a:pPr algn="ctr"/>
            <a:r>
              <a:rPr lang="en-US" dirty="0" smtClean="0">
                <a:solidFill>
                  <a:srgbClr val="170CF2"/>
                </a:solidFill>
                <a:latin typeface="Times New Roman" pitchFamily="18" charset="0"/>
                <a:cs typeface="Times New Roman" pitchFamily="18" charset="0"/>
              </a:rPr>
              <a:t>Vision</a:t>
            </a:r>
          </a:p>
          <a:p>
            <a:pPr algn="ctr"/>
            <a:r>
              <a:rPr lang="en-US" b="1" u="sng" dirty="0" smtClean="0">
                <a:solidFill>
                  <a:srgbClr val="170CF2"/>
                </a:solidFill>
                <a:latin typeface="Times New Roman" pitchFamily="18" charset="0"/>
                <a:cs typeface="Times New Roman" pitchFamily="18" charset="0"/>
              </a:rPr>
              <a:t>Likeness</a:t>
            </a:r>
            <a:endParaRPr lang="en-US" b="1" u="sng" dirty="0">
              <a:solidFill>
                <a:srgbClr val="170CF2"/>
              </a:solidFill>
              <a:latin typeface="Times New Roman" pitchFamily="18" charset="0"/>
              <a:cs typeface="Times New Roman" pitchFamily="18" charset="0"/>
            </a:endParaRPr>
          </a:p>
        </p:txBody>
      </p:sp>
      <p:cxnSp>
        <p:nvCxnSpPr>
          <p:cNvPr id="14" name="Straight Arrow Connector 13"/>
          <p:cNvCxnSpPr/>
          <p:nvPr/>
        </p:nvCxnSpPr>
        <p:spPr>
          <a:xfrm rot="5400000">
            <a:off x="381000" y="4191000"/>
            <a:ext cx="1447800" cy="990600"/>
          </a:xfrm>
          <a:prstGeom prst="straightConnector1">
            <a:avLst/>
          </a:prstGeom>
          <a:ln w="38100">
            <a:solidFill>
              <a:srgbClr val="170CF2"/>
            </a:solidFill>
            <a:tailEnd type="arrow"/>
          </a:ln>
        </p:spPr>
        <p:style>
          <a:lnRef idx="2">
            <a:schemeClr val="accent4"/>
          </a:lnRef>
          <a:fillRef idx="0">
            <a:schemeClr val="accent4"/>
          </a:fillRef>
          <a:effectRef idx="1">
            <a:schemeClr val="accent4"/>
          </a:effectRef>
          <a:fontRef idx="minor">
            <a:schemeClr val="tx1"/>
          </a:fontRef>
        </p:style>
      </p:cxnSp>
      <p:sp>
        <p:nvSpPr>
          <p:cNvPr id="15" name="TextBox 14"/>
          <p:cNvSpPr txBox="1"/>
          <p:nvPr/>
        </p:nvSpPr>
        <p:spPr>
          <a:xfrm>
            <a:off x="4724400" y="5715000"/>
            <a:ext cx="2895600" cy="923330"/>
          </a:xfrm>
          <a:prstGeom prst="rect">
            <a:avLst/>
          </a:prstGeom>
          <a:noFill/>
          <a:ln w="28575">
            <a:solidFill>
              <a:srgbClr val="00B050"/>
            </a:solidFill>
          </a:ln>
        </p:spPr>
        <p:txBody>
          <a:bodyPr wrap="square" rtlCol="0">
            <a:spAutoFit/>
          </a:bodyPr>
          <a:lstStyle/>
          <a:p>
            <a:pPr algn="ctr"/>
            <a:r>
              <a:rPr lang="en-US" dirty="0" smtClean="0">
                <a:solidFill>
                  <a:srgbClr val="00B050"/>
                </a:solidFill>
                <a:latin typeface="Times New Roman" pitchFamily="18" charset="0"/>
                <a:cs typeface="Times New Roman" pitchFamily="18" charset="0"/>
              </a:rPr>
              <a:t>Hearing, understanding speech, language</a:t>
            </a:r>
          </a:p>
          <a:p>
            <a:pPr algn="ctr"/>
            <a:r>
              <a:rPr lang="en-US" b="1" u="sng" dirty="0" smtClean="0">
                <a:solidFill>
                  <a:srgbClr val="00B050"/>
                </a:solidFill>
                <a:latin typeface="Times New Roman" pitchFamily="18" charset="0"/>
                <a:cs typeface="Times New Roman" pitchFamily="18" charset="0"/>
              </a:rPr>
              <a:t>Swiftness</a:t>
            </a:r>
            <a:endParaRPr lang="en-US" b="1" u="sng" dirty="0">
              <a:solidFill>
                <a:srgbClr val="00B050"/>
              </a:solidFill>
              <a:latin typeface="Times New Roman" pitchFamily="18" charset="0"/>
              <a:cs typeface="Times New Roman" pitchFamily="18" charset="0"/>
            </a:endParaRPr>
          </a:p>
        </p:txBody>
      </p:sp>
      <p:cxnSp>
        <p:nvCxnSpPr>
          <p:cNvPr id="17" name="Straight Arrow Connector 16"/>
          <p:cNvCxnSpPr/>
          <p:nvPr/>
        </p:nvCxnSpPr>
        <p:spPr>
          <a:xfrm rot="16200000" flipH="1">
            <a:off x="4381500" y="4533900"/>
            <a:ext cx="1600200" cy="609600"/>
          </a:xfrm>
          <a:prstGeom prst="straightConnector1">
            <a:avLst/>
          </a:prstGeom>
          <a:ln>
            <a:solidFill>
              <a:srgbClr val="00B050"/>
            </a:solidFill>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5562600" y="4724400"/>
            <a:ext cx="3276600" cy="923330"/>
          </a:xfrm>
          <a:prstGeom prst="rect">
            <a:avLst/>
          </a:prstGeom>
          <a:noFill/>
          <a:ln w="28575">
            <a:solidFill>
              <a:srgbClr val="C00000"/>
            </a:solidFill>
          </a:ln>
        </p:spPr>
        <p:txBody>
          <a:bodyPr wrap="square" rtlCol="0">
            <a:spAutoFit/>
          </a:bodyPr>
          <a:lstStyle/>
          <a:p>
            <a:pPr algn="ctr"/>
            <a:r>
              <a:rPr lang="en-US" dirty="0" smtClean="0">
                <a:solidFill>
                  <a:srgbClr val="C00000"/>
                </a:solidFill>
                <a:latin typeface="Times New Roman" pitchFamily="18" charset="0"/>
                <a:cs typeface="Times New Roman" pitchFamily="18" charset="0"/>
              </a:rPr>
              <a:t>Thought processes, behavior, personality, emotion</a:t>
            </a:r>
          </a:p>
          <a:p>
            <a:pPr algn="ctr"/>
            <a:r>
              <a:rPr lang="en-US" b="1" u="sng" dirty="0" smtClean="0">
                <a:solidFill>
                  <a:srgbClr val="C00000"/>
                </a:solidFill>
                <a:latin typeface="Times New Roman" pitchFamily="18" charset="0"/>
                <a:cs typeface="Times New Roman" pitchFamily="18" charset="0"/>
              </a:rPr>
              <a:t>Kingship</a:t>
            </a:r>
            <a:endParaRPr lang="en-US" b="1" u="sng" dirty="0">
              <a:solidFill>
                <a:srgbClr val="C00000"/>
              </a:solidFill>
              <a:latin typeface="Times New Roman" pitchFamily="18" charset="0"/>
              <a:cs typeface="Times New Roman" pitchFamily="18" charset="0"/>
            </a:endParaRPr>
          </a:p>
        </p:txBody>
      </p:sp>
      <p:cxnSp>
        <p:nvCxnSpPr>
          <p:cNvPr id="21" name="Straight Arrow Connector 20"/>
          <p:cNvCxnSpPr/>
          <p:nvPr/>
        </p:nvCxnSpPr>
        <p:spPr>
          <a:xfrm rot="16200000" flipH="1">
            <a:off x="6896100" y="3543300"/>
            <a:ext cx="1524000" cy="6858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2400" y="228600"/>
            <a:ext cx="8839200" cy="76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89899" y="3275111"/>
            <a:ext cx="364202"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F9B8C-32C4-43F2-99B4-FFD195B4A4EB}" type="slidenum">
              <a:rPr lang="en-US" sz="1400" b="1" smtClean="0">
                <a:solidFill>
                  <a:schemeClr val="bg1"/>
                </a:solidFill>
              </a:rPr>
              <a:pPr/>
              <a:t>7</a:t>
            </a:fld>
            <a:endParaRPr lang="en-US" sz="1400" dirty="0"/>
          </a:p>
        </p:txBody>
      </p:sp>
      <p:sp>
        <p:nvSpPr>
          <p:cNvPr id="19" name="TextBox 18"/>
          <p:cNvSpPr txBox="1"/>
          <p:nvPr/>
        </p:nvSpPr>
        <p:spPr>
          <a:xfrm>
            <a:off x="228600" y="304800"/>
            <a:ext cx="5181600" cy="646331"/>
          </a:xfrm>
          <a:prstGeom prst="rect">
            <a:avLst/>
          </a:prstGeom>
          <a:solidFill>
            <a:schemeClr val="tx1"/>
          </a:solidFill>
          <a:ln w="28575">
            <a:solidFill>
              <a:srgbClr val="6600FF"/>
            </a:solidFill>
          </a:ln>
        </p:spPr>
        <p:txBody>
          <a:bodyPr wrap="square" rtlCol="0">
            <a:spAutoFit/>
          </a:bodyPr>
          <a:lstStyle/>
          <a:p>
            <a:pPr algn="ctr"/>
            <a:r>
              <a:rPr lang="en-US" dirty="0" smtClean="0">
                <a:solidFill>
                  <a:srgbClr val="6600FF"/>
                </a:solidFill>
                <a:latin typeface="Times New Roman" pitchFamily="18" charset="0"/>
                <a:cs typeface="Times New Roman" pitchFamily="18" charset="0"/>
              </a:rPr>
              <a:t>Body sensations, Visual and spatial Perception </a:t>
            </a:r>
            <a:r>
              <a:rPr lang="en-US" b="1" u="sng" dirty="0" smtClean="0">
                <a:solidFill>
                  <a:srgbClr val="6600FF"/>
                </a:solidFill>
                <a:latin typeface="Times New Roman" pitchFamily="18" charset="0"/>
                <a:cs typeface="Times New Roman" pitchFamily="18" charset="0"/>
              </a:rPr>
              <a:t>Priesthood</a:t>
            </a:r>
            <a:endParaRPr lang="en-US" b="1" u="sng" dirty="0">
              <a:solidFill>
                <a:srgbClr val="6600FF"/>
              </a:solidFill>
              <a:latin typeface="Times New Roman" pitchFamily="18" charset="0"/>
              <a:cs typeface="Times New Roman" pitchFamily="18" charset="0"/>
            </a:endParaRPr>
          </a:p>
        </p:txBody>
      </p:sp>
      <p:sp>
        <p:nvSpPr>
          <p:cNvPr id="30" name="Rectangle 29"/>
          <p:cNvSpPr/>
          <p:nvPr/>
        </p:nvSpPr>
        <p:spPr>
          <a:xfrm>
            <a:off x="8534400" y="228600"/>
            <a:ext cx="381000" cy="369332"/>
          </a:xfrm>
          <a:prstGeom prst="rect">
            <a:avLst/>
          </a:prstGeom>
        </p:spPr>
        <p:txBody>
          <a:bodyPr wrap="square">
            <a:spAutoFit/>
          </a:bodyPr>
          <a:lstStyle/>
          <a:p>
            <a:pPr algn="ctr"/>
            <a:fld id="{877F9B8C-32C4-43F2-99B4-FFD195B4A4EB}" type="slidenum">
              <a:rPr lang="en-US" b="1" smtClean="0">
                <a:solidFill>
                  <a:schemeClr val="bg1"/>
                </a:solidFill>
                <a:latin typeface="Times New Roman" pitchFamily="18" charset="0"/>
                <a:cs typeface="Times New Roman" pitchFamily="18" charset="0"/>
              </a:rPr>
              <a:pPr algn="ctr"/>
              <a:t>7</a:t>
            </a:fld>
            <a:endParaRPr lang="en-US"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1371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2000" b="1" dirty="0" smtClean="0">
                <a:solidFill>
                  <a:srgbClr val="7030A0"/>
                </a:solidFill>
                <a:latin typeface="Times New Roman" pitchFamily="18" charset="0"/>
                <a:cs typeface="Times New Roman" pitchFamily="18" charset="0"/>
              </a:rPr>
              <a:t>(Your brain weighs about 3 pounds= (the cerebrum, the cerebellum, the brainstem) and contains an amazing 100 billion (100,000,000,000) neurons are specialized cells that conduct nerve impulses.</a:t>
            </a:r>
            <a:endParaRPr lang="en-US" sz="2000" b="1" dirty="0">
              <a:solidFill>
                <a:srgbClr val="7030A0"/>
              </a:solidFill>
              <a:latin typeface="Times New Roman" pitchFamily="18" charset="0"/>
              <a:cs typeface="Times New Roman" pitchFamily="18" charset="0"/>
            </a:endParaRPr>
          </a:p>
        </p:txBody>
      </p:sp>
      <p:pic>
        <p:nvPicPr>
          <p:cNvPr id="10" name="Picture 2" descr="http://ts3.mm.bing.net/images/thumbnail.aspx?q=5036013042073962&amp;id=456cad1206d4516a93a10df6744be396"/>
          <p:cNvPicPr>
            <a:picLocks noChangeAspect="1" noChangeArrowheads="1"/>
          </p:cNvPicPr>
          <p:nvPr/>
        </p:nvPicPr>
        <p:blipFill>
          <a:blip r:embed="rId2" cstate="print"/>
          <a:srcRect b="5455"/>
          <a:stretch>
            <a:fillRect/>
          </a:stretch>
        </p:blipFill>
        <p:spPr bwMode="auto">
          <a:xfrm>
            <a:off x="0" y="1371600"/>
            <a:ext cx="4648200" cy="5486400"/>
          </a:xfrm>
          <a:prstGeom prst="rect">
            <a:avLst/>
          </a:prstGeom>
        </p:spPr>
        <p:style>
          <a:lnRef idx="2">
            <a:schemeClr val="accent6"/>
          </a:lnRef>
          <a:fillRef idx="1">
            <a:schemeClr val="lt1"/>
          </a:fillRef>
          <a:effectRef idx="0">
            <a:schemeClr val="accent6"/>
          </a:effectRef>
          <a:fontRef idx="minor">
            <a:schemeClr val="dk1"/>
          </a:fontRef>
        </p:style>
      </p:pic>
      <p:pic>
        <p:nvPicPr>
          <p:cNvPr id="9" name="Picture 1" descr="http://ts4.mm.bing.net/th?id=H.4984117338898779&amp;pid=15.1"/>
          <p:cNvPicPr>
            <a:picLocks noChangeAspect="1" noChangeArrowheads="1"/>
          </p:cNvPicPr>
          <p:nvPr/>
        </p:nvPicPr>
        <p:blipFill>
          <a:blip r:embed="rId3" cstate="print"/>
          <a:srcRect/>
          <a:stretch>
            <a:fillRect/>
          </a:stretch>
        </p:blipFill>
        <p:spPr bwMode="auto">
          <a:xfrm>
            <a:off x="152400" y="1447800"/>
            <a:ext cx="1447800" cy="1371600"/>
          </a:xfrm>
          <a:prstGeom prst="rect">
            <a:avLst/>
          </a:prstGeom>
          <a:noFill/>
          <a:ln>
            <a:solidFill>
              <a:schemeClr val="accent6">
                <a:lumMod val="75000"/>
              </a:schemeClr>
            </a:solidFill>
          </a:ln>
        </p:spPr>
      </p:pic>
      <p:pic>
        <p:nvPicPr>
          <p:cNvPr id="11" name="Content Placeholder 19" descr="3_angels_flying_over_earth_-_x350[1].jpg"/>
          <p:cNvPicPr>
            <a:picLocks noChangeAspect="1"/>
          </p:cNvPicPr>
          <p:nvPr/>
        </p:nvPicPr>
        <p:blipFill>
          <a:blip r:embed="rId4" cstate="print"/>
          <a:stretch>
            <a:fillRect/>
          </a:stretch>
        </p:blipFill>
        <p:spPr>
          <a:xfrm>
            <a:off x="4724400" y="1371600"/>
            <a:ext cx="4419600" cy="5486400"/>
          </a:xfrm>
          <a:prstGeom prst="rect">
            <a:avLst/>
          </a:prstGeom>
        </p:spPr>
        <p:style>
          <a:lnRef idx="2">
            <a:schemeClr val="accent6"/>
          </a:lnRef>
          <a:fillRef idx="1">
            <a:schemeClr val="lt1"/>
          </a:fillRef>
          <a:effectRef idx="0">
            <a:schemeClr val="accent6"/>
          </a:effectRef>
          <a:fontRef idx="minor">
            <a:schemeClr val="dk1"/>
          </a:fontRef>
        </p:style>
      </p:pic>
      <p:sp>
        <p:nvSpPr>
          <p:cNvPr id="8" name="Slide Number Placeholder 12"/>
          <p:cNvSpPr>
            <a:spLocks noGrp="1"/>
          </p:cNvSpPr>
          <p:nvPr>
            <p:ph type="sldNum" sz="quarter" idx="12"/>
          </p:nvPr>
        </p:nvSpPr>
        <p:spPr>
          <a:xfrm flipH="1">
            <a:off x="8763000" y="0"/>
            <a:ext cx="381000" cy="304800"/>
          </a:xfrm>
        </p:spPr>
        <p:txBody>
          <a:bodyPr/>
          <a:lstStyle/>
          <a:p>
            <a:pPr algn="ctr"/>
            <a:fld id="{877F9B8C-32C4-43F2-99B4-FFD195B4A4EB}" type="slidenum">
              <a:rPr lang="en-US" sz="1600" b="1" smtClean="0">
                <a:solidFill>
                  <a:schemeClr val="bg1"/>
                </a:solidFill>
                <a:latin typeface="Times New Roman" pitchFamily="18" charset="0"/>
                <a:cs typeface="Times New Roman" pitchFamily="18" charset="0"/>
              </a:rPr>
              <a:pPr algn="ctr"/>
              <a:t>8</a:t>
            </a:fld>
            <a:endParaRPr lang="en-US" sz="1600" b="1"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txBox="1">
            <a:spLocks/>
          </p:cNvSpPr>
          <p:nvPr/>
        </p:nvSpPr>
        <p:spPr>
          <a:xfrm>
            <a:off x="0" y="1295400"/>
            <a:ext cx="4572000" cy="990600"/>
          </a:xfrm>
          <a:prstGeom prst="rect">
            <a:avLst/>
          </a:prstGeom>
          <a:ln>
            <a:solidFill>
              <a:srgbClr val="0000CC"/>
            </a:solidFill>
          </a:ln>
        </p:spPr>
        <p:style>
          <a:lnRef idx="1">
            <a:schemeClr val="accent5"/>
          </a:lnRef>
          <a:fillRef idx="2">
            <a:schemeClr val="accent5"/>
          </a:fillRef>
          <a:effectRef idx="1">
            <a:schemeClr val="accent5"/>
          </a:effectRef>
          <a:fontRef idx="minor">
            <a:schemeClr val="dk1"/>
          </a:fontRef>
        </p:style>
        <p:txBody>
          <a:bodyPr/>
          <a:lstStyle/>
          <a:p>
            <a:pPr marL="274320" lvl="0" indent="-274320" algn="ctr">
              <a:spcBef>
                <a:spcPts val="600"/>
              </a:spcBef>
              <a:buClr>
                <a:schemeClr val="accent2"/>
              </a:buClr>
              <a:buSzPct val="85000"/>
            </a:pPr>
            <a:r>
              <a:rPr kumimoji="0" lang="en-US" sz="16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16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The brain is the citadel of the whole man, margin..</a:t>
            </a:r>
            <a:r>
              <a:rPr lang="en-US" sz="1600" b="1" dirty="0" smtClean="0">
                <a:solidFill>
                  <a:srgbClr val="7030A0"/>
                </a:solidFill>
                <a:latin typeface="Times New Roman" pitchFamily="18" charset="0"/>
                <a:cs typeface="Times New Roman" pitchFamily="18" charset="0"/>
              </a:rPr>
              <a:t> {Healthful  Living 195.4}              J</a:t>
            </a:r>
            <a:r>
              <a:rPr kumimoji="0" lang="en-US" sz="1600" b="1" i="0" u="none" strike="noStrike" kern="1200" cap="none" spc="0" normalizeH="0" baseline="0" noProof="0" dirty="0" err="1" smtClean="0">
                <a:ln>
                  <a:noFill/>
                </a:ln>
                <a:solidFill>
                  <a:srgbClr val="7030A0"/>
                </a:solidFill>
                <a:effectLst/>
                <a:uLnTx/>
                <a:uFillTx/>
                <a:latin typeface="Times New Roman" pitchFamily="18" charset="0"/>
                <a:cs typeface="Times New Roman" pitchFamily="18" charset="0"/>
              </a:rPr>
              <a:t>udah</a:t>
            </a:r>
            <a:r>
              <a:rPr kumimoji="0" lang="en-US" sz="16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 [is] my lawgiver; margin.             (Psalms. </a:t>
            </a:r>
            <a:r>
              <a:rPr lang="en-US" sz="1600" b="1" dirty="0" smtClean="0">
                <a:solidFill>
                  <a:srgbClr val="7030A0"/>
                </a:solidFill>
                <a:latin typeface="Times New Roman" pitchFamily="18" charset="0"/>
                <a:cs typeface="Times New Roman" pitchFamily="18" charset="0"/>
              </a:rPr>
              <a:t>108:8)</a:t>
            </a:r>
            <a:endParaRPr kumimoji="0" lang="en-US" sz="1600" b="1" i="0" u="none" strike="noStrike" kern="1200" cap="none" spc="0" normalizeH="0" baseline="0" noProof="0" dirty="0">
              <a:ln>
                <a:noFill/>
              </a:ln>
              <a:solidFill>
                <a:schemeClr val="bg1"/>
              </a:solidFill>
              <a:effectLst/>
              <a:uLnTx/>
              <a:uFillTx/>
              <a:latin typeface="Times New Roman" pitchFamily="18" charset="0"/>
              <a:cs typeface="Times New Roman" pitchFamily="18" charset="0"/>
            </a:endParaRPr>
          </a:p>
        </p:txBody>
      </p:sp>
      <p:sp>
        <p:nvSpPr>
          <p:cNvPr id="11" name="Rectangle 10"/>
          <p:cNvSpPr/>
          <p:nvPr/>
        </p:nvSpPr>
        <p:spPr>
          <a:xfrm>
            <a:off x="0" y="6324600"/>
            <a:ext cx="4572000" cy="533400"/>
          </a:xfrm>
          <a:prstGeom prst="rect">
            <a:avLst/>
          </a:prstGeom>
          <a:solidFill>
            <a:schemeClr val="tx1"/>
          </a:solidFill>
          <a:ln>
            <a:solidFill>
              <a:srgbClr val="0000CC"/>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smtClean="0">
                <a:solidFill>
                  <a:srgbClr val="7030A0"/>
                </a:solidFill>
                <a:latin typeface="Times New Roman" pitchFamily="18" charset="0"/>
                <a:cs typeface="Times New Roman" pitchFamily="18" charset="0"/>
              </a:rPr>
              <a:t>The Tribe of Judah</a:t>
            </a:r>
            <a:endParaRPr lang="en-US" sz="2400" b="1" dirty="0">
              <a:solidFill>
                <a:srgbClr val="7030A0"/>
              </a:solidFill>
              <a:latin typeface="Times New Roman" pitchFamily="18" charset="0"/>
              <a:cs typeface="Times New Roman" pitchFamily="18" charset="0"/>
            </a:endParaRPr>
          </a:p>
        </p:txBody>
      </p:sp>
      <p:sp>
        <p:nvSpPr>
          <p:cNvPr id="12" name="TextBox 11"/>
          <p:cNvSpPr txBox="1"/>
          <p:nvPr/>
        </p:nvSpPr>
        <p:spPr>
          <a:xfrm flipH="1">
            <a:off x="4572000" y="6334780"/>
            <a:ext cx="4572000" cy="523220"/>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1400" b="1" dirty="0" smtClean="0">
                <a:solidFill>
                  <a:srgbClr val="7030A0"/>
                </a:solidFill>
                <a:latin typeface="Times New Roman" pitchFamily="18" charset="0"/>
                <a:cs typeface="Times New Roman" pitchFamily="18" charset="0"/>
              </a:rPr>
              <a:t>The ark was the central figure of the entire sanctuary. {SNH, CIS  The Cross and Its  Shadow 45.1}</a:t>
            </a:r>
            <a:endParaRPr lang="en-US" sz="1400" dirty="0">
              <a:solidFill>
                <a:srgbClr val="7030A0"/>
              </a:solidFill>
              <a:latin typeface="Times New Roman" pitchFamily="18" charset="0"/>
              <a:cs typeface="Times New Roman" pitchFamily="18" charset="0"/>
            </a:endParaRPr>
          </a:p>
        </p:txBody>
      </p:sp>
      <p:sp>
        <p:nvSpPr>
          <p:cNvPr id="17" name="Title 4"/>
          <p:cNvSpPr txBox="1">
            <a:spLocks/>
          </p:cNvSpPr>
          <p:nvPr/>
        </p:nvSpPr>
        <p:spPr>
          <a:xfrm>
            <a:off x="0" y="0"/>
            <a:ext cx="9144000" cy="1295400"/>
          </a:xfrm>
          <a:prstGeom prst="rect">
            <a:avLst/>
          </a:prstGeom>
          <a:ln>
            <a:solidFill>
              <a:srgbClr val="0000CC"/>
            </a:solidFill>
          </a:ln>
        </p:spPr>
        <p:style>
          <a:lnRef idx="2">
            <a:schemeClr val="accent5"/>
          </a:lnRef>
          <a:fillRef idx="1">
            <a:schemeClr val="lt1"/>
          </a:fillRef>
          <a:effectRef idx="0">
            <a:schemeClr val="accent5"/>
          </a:effectRef>
          <a:fontRef idx="minor">
            <a:schemeClr val="dk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u="none"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Times New Roman" pitchFamily="18" charset="0"/>
                <a:cs typeface="Times New Roman" pitchFamily="18" charset="0"/>
              </a:rPr>
              <a:t>In the Most Holy Place dwells</a:t>
            </a:r>
            <a:br>
              <a:rPr kumimoji="0" lang="en-US" sz="4000" b="1" u="none"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Times New Roman" pitchFamily="18" charset="0"/>
                <a:cs typeface="Times New Roman" pitchFamily="18" charset="0"/>
              </a:rPr>
            </a:br>
            <a:r>
              <a:rPr kumimoji="0" lang="en-US" sz="4000" b="1" u="none"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Times New Roman" pitchFamily="18" charset="0"/>
                <a:cs typeface="Times New Roman" pitchFamily="18" charset="0"/>
              </a:rPr>
              <a:t>The Ark of the Covenant </a:t>
            </a:r>
            <a:endParaRPr kumimoji="0" lang="en-US" sz="4000" b="1" u="none"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Times New Roman" pitchFamily="18" charset="0"/>
              <a:cs typeface="Times New Roman" pitchFamily="18" charset="0"/>
            </a:endParaRPr>
          </a:p>
        </p:txBody>
      </p:sp>
      <p:sp>
        <p:nvSpPr>
          <p:cNvPr id="19" name="Slide Number Placeholder 1"/>
          <p:cNvSpPr>
            <a:spLocks noGrp="1"/>
          </p:cNvSpPr>
          <p:nvPr>
            <p:ph type="sldNum" sz="quarter" idx="12"/>
          </p:nvPr>
        </p:nvSpPr>
        <p:spPr>
          <a:xfrm>
            <a:off x="8686800" y="0"/>
            <a:ext cx="304800" cy="381000"/>
          </a:xfrm>
        </p:spPr>
        <p:txBody>
          <a:bodyPr/>
          <a:lstStyle/>
          <a:p>
            <a:pPr algn="ctr"/>
            <a:fld id="{877F9B8C-32C4-43F2-99B4-FFD195B4A4EB}" type="slidenum">
              <a:rPr lang="en-US" sz="1600" b="1" smtClean="0">
                <a:solidFill>
                  <a:schemeClr val="bg1"/>
                </a:solidFill>
                <a:latin typeface="Times New Roman" pitchFamily="18" charset="0"/>
                <a:cs typeface="Times New Roman" pitchFamily="18" charset="0"/>
              </a:rPr>
              <a:pPr algn="ctr"/>
              <a:t>9</a:t>
            </a:fld>
            <a:endParaRPr lang="en-US" sz="1600" b="1" dirty="0">
              <a:solidFill>
                <a:schemeClr val="bg1"/>
              </a:solidFill>
              <a:latin typeface="Times New Roman" pitchFamily="18" charset="0"/>
              <a:cs typeface="Times New Roman" pitchFamily="18" charset="0"/>
            </a:endParaRPr>
          </a:p>
        </p:txBody>
      </p:sp>
      <p:sp>
        <p:nvSpPr>
          <p:cNvPr id="20" name="Text Placeholder 5"/>
          <p:cNvSpPr txBox="1">
            <a:spLocks/>
          </p:cNvSpPr>
          <p:nvPr/>
        </p:nvSpPr>
        <p:spPr>
          <a:xfrm>
            <a:off x="4572000" y="1295400"/>
            <a:ext cx="4572000" cy="990600"/>
          </a:xfrm>
          <a:prstGeom prst="rect">
            <a:avLst/>
          </a:prstGeom>
          <a:ln>
            <a:solidFill>
              <a:srgbClr val="0000CC"/>
            </a:solidFill>
          </a:ln>
        </p:spPr>
        <p:style>
          <a:lnRef idx="1">
            <a:schemeClr val="accent5"/>
          </a:lnRef>
          <a:fillRef idx="2">
            <a:schemeClr val="accent5"/>
          </a:fillRef>
          <a:effectRef idx="1">
            <a:schemeClr val="accent5"/>
          </a:effectRef>
          <a:fontRef idx="minor">
            <a:schemeClr val="dk1"/>
          </a:fontRef>
        </p:style>
        <p:txBody>
          <a:bodyPr/>
          <a:lstStyle/>
          <a:p>
            <a:pPr marL="274320" lvl="0" indent="-274320" algn="ctr">
              <a:spcBef>
                <a:spcPts val="600"/>
              </a:spcBef>
              <a:buClr>
                <a:schemeClr val="accent2"/>
              </a:buClr>
              <a:buSzPct val="85000"/>
              <a:defRPr/>
            </a:pPr>
            <a:r>
              <a:rPr kumimoji="0" lang="en-US" sz="1600" b="0" i="0" u="none" strike="noStrike" kern="1200" cap="none" spc="0" normalizeH="0" baseline="0" noProof="0" dirty="0" smtClean="0">
                <a:ln>
                  <a:noFill/>
                </a:ln>
                <a:solidFill>
                  <a:srgbClr val="7030A0"/>
                </a:solidFill>
                <a:effectLst/>
                <a:uLnTx/>
                <a:uFillTx/>
                <a:latin typeface="+mn-lt"/>
                <a:ea typeface="+mn-ea"/>
                <a:cs typeface="+mn-cs"/>
              </a:rPr>
              <a:t>      </a:t>
            </a:r>
            <a:r>
              <a:rPr kumimoji="0" lang="en-US" sz="16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The Ark, The Central article of furniture in the sanctuary, was made to contain the Law of God. (SNH, </a:t>
            </a:r>
            <a:r>
              <a:rPr lang="en-US" sz="1600" b="1" dirty="0" smtClean="0">
                <a:solidFill>
                  <a:srgbClr val="7030A0"/>
                </a:solidFill>
                <a:latin typeface="Times New Roman" pitchFamily="18" charset="0"/>
                <a:cs typeface="Times New Roman" pitchFamily="18" charset="0"/>
              </a:rPr>
              <a:t>SDP-The Story of Daniel the Prophet  page. 30</a:t>
            </a:r>
            <a:r>
              <a:rPr kumimoji="0" lang="en-US" sz="1600" b="1" i="0" u="none" strike="noStrike" kern="1200" cap="none" spc="0" normalizeH="0" baseline="0" noProof="0" dirty="0" smtClean="0">
                <a:ln>
                  <a:noFill/>
                </a:ln>
                <a:solidFill>
                  <a:srgbClr val="7030A0"/>
                </a:solidFill>
                <a:effectLst/>
                <a:uLnTx/>
                <a:uFillTx/>
                <a:latin typeface="Times New Roman" pitchFamily="18" charset="0"/>
                <a:cs typeface="Times New Roman" pitchFamily="18" charset="0"/>
              </a:rPr>
              <a:t>5 book outline study)</a:t>
            </a:r>
            <a:r>
              <a:rPr kumimoji="0" lang="en-US" sz="1600" b="1" i="0" u="none" strike="noStrike" kern="1200" cap="none" spc="0" normalizeH="0" baseline="0" noProof="0" dirty="0" smtClean="0">
                <a:ln>
                  <a:noFill/>
                </a:ln>
                <a:solidFill>
                  <a:schemeClr val="dk1"/>
                </a:solidFill>
                <a:effectLst/>
                <a:uLnTx/>
                <a:uFillTx/>
                <a:latin typeface="Times New Roman" pitchFamily="18" charset="0"/>
                <a:cs typeface="Times New Roman" pitchFamily="18" charset="0"/>
              </a:rPr>
              <a:t> </a:t>
            </a:r>
            <a:endParaRPr kumimoji="0" lang="en-US" sz="1600" b="1" i="0" u="none" strike="noStrike" kern="1200" cap="none" spc="0" normalizeH="0" baseline="0" noProof="0" dirty="0">
              <a:ln>
                <a:noFill/>
              </a:ln>
              <a:solidFill>
                <a:schemeClr val="dk1"/>
              </a:solidFill>
              <a:effectLst/>
              <a:uLnTx/>
              <a:uFillTx/>
              <a:latin typeface="Times New Roman" pitchFamily="18" charset="0"/>
              <a:cs typeface="Times New Roman" pitchFamily="18" charset="0"/>
            </a:endParaRPr>
          </a:p>
        </p:txBody>
      </p:sp>
      <p:pic>
        <p:nvPicPr>
          <p:cNvPr id="18" name="Picture 2" descr="http://www.stockmedicalart.com/medicalartstudio/efolio/images/brain-anatomy.jpg"/>
          <p:cNvPicPr>
            <a:picLocks noChangeAspect="1" noChangeArrowheads="1"/>
          </p:cNvPicPr>
          <p:nvPr/>
        </p:nvPicPr>
        <p:blipFill>
          <a:blip r:embed="rId3" cstate="print"/>
          <a:srcRect/>
          <a:stretch>
            <a:fillRect/>
          </a:stretch>
        </p:blipFill>
        <p:spPr bwMode="auto">
          <a:xfrm>
            <a:off x="0" y="2286000"/>
            <a:ext cx="4572000" cy="4038600"/>
          </a:xfrm>
          <a:prstGeom prst="rect">
            <a:avLst/>
          </a:prstGeom>
          <a:noFill/>
          <a:ln w="19050">
            <a:solidFill>
              <a:srgbClr val="0000CC"/>
            </a:solidFill>
          </a:ln>
        </p:spPr>
      </p:pic>
      <p:sp>
        <p:nvSpPr>
          <p:cNvPr id="23" name="Right Arrow 22"/>
          <p:cNvSpPr/>
          <p:nvPr/>
        </p:nvSpPr>
        <p:spPr>
          <a:xfrm rot="1711094">
            <a:off x="202520" y="2625360"/>
            <a:ext cx="1918027" cy="697397"/>
          </a:xfrm>
          <a:prstGeom prst="rightArrow">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b="1" dirty="0" smtClean="0">
                <a:solidFill>
                  <a:srgbClr val="7030A0"/>
                </a:solidFill>
                <a:latin typeface="Times New Roman" pitchFamily="18" charset="0"/>
                <a:cs typeface="Times New Roman" pitchFamily="18" charset="0"/>
              </a:rPr>
              <a:t>The Two Cherubims</a:t>
            </a:r>
            <a:endParaRPr lang="en-US" sz="1400" b="1" dirty="0">
              <a:solidFill>
                <a:srgbClr val="7030A0"/>
              </a:solidFill>
              <a:latin typeface="Times New Roman" pitchFamily="18" charset="0"/>
              <a:cs typeface="Times New Roman" pitchFamily="18" charset="0"/>
            </a:endParaRPr>
          </a:p>
        </p:txBody>
      </p:sp>
      <p:pic>
        <p:nvPicPr>
          <p:cNvPr id="2" name="Picture 2" descr="C:\Users\ROSAEC~1\AppData\Local\Temp\Ark of Covenant2.jpg"/>
          <p:cNvPicPr>
            <a:picLocks noChangeAspect="1" noChangeArrowheads="1"/>
          </p:cNvPicPr>
          <p:nvPr/>
        </p:nvPicPr>
        <p:blipFill>
          <a:blip r:embed="rId4" cstate="print"/>
          <a:srcRect/>
          <a:stretch>
            <a:fillRect/>
          </a:stretch>
        </p:blipFill>
        <p:spPr bwMode="auto">
          <a:xfrm>
            <a:off x="4572000" y="2286000"/>
            <a:ext cx="4572000" cy="4038600"/>
          </a:xfrm>
          <a:prstGeom prst="rect">
            <a:avLst/>
          </a:prstGeom>
          <a:noFill/>
          <a:ln>
            <a:solidFill>
              <a:srgbClr val="0000CC"/>
            </a:solidFill>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482</TotalTime>
  <Words>2529</Words>
  <Application>Microsoft Office PowerPoint</Application>
  <PresentationFormat>On-screen Show (4:3)</PresentationFormat>
  <Paragraphs>265</Paragraphs>
  <Slides>26</Slides>
  <Notes>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Slide 1</vt:lpstr>
      <vt:lpstr>Slide 2</vt:lpstr>
      <vt:lpstr>Slide 3</vt:lpstr>
      <vt:lpstr>Slide 4</vt:lpstr>
      <vt:lpstr>Slide 5</vt:lpstr>
      <vt:lpstr>The Tabernacle of the Human Frame</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Rosa E Charles</dc:creator>
  <cp:lastModifiedBy>Rosa E Charles</cp:lastModifiedBy>
  <cp:revision>36</cp:revision>
  <dcterms:created xsi:type="dcterms:W3CDTF">2014-04-10T20:51:14Z</dcterms:created>
  <dcterms:modified xsi:type="dcterms:W3CDTF">2014-04-17T19:15:51Z</dcterms:modified>
</cp:coreProperties>
</file>