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342" r:id="rId2"/>
    <p:sldId id="343" r:id="rId3"/>
    <p:sldId id="344" r:id="rId4"/>
    <p:sldId id="345" r:id="rId5"/>
    <p:sldId id="300" r:id="rId6"/>
    <p:sldId id="340" r:id="rId7"/>
    <p:sldId id="348" r:id="rId8"/>
    <p:sldId id="341" r:id="rId9"/>
    <p:sldId id="360" r:id="rId10"/>
    <p:sldId id="349" r:id="rId11"/>
    <p:sldId id="350" r:id="rId12"/>
    <p:sldId id="359" r:id="rId13"/>
    <p:sldId id="351" r:id="rId14"/>
    <p:sldId id="352" r:id="rId15"/>
    <p:sldId id="354" r:id="rId16"/>
    <p:sldId id="338" r:id="rId17"/>
    <p:sldId id="339" r:id="rId18"/>
    <p:sldId id="329" r:id="rId19"/>
    <p:sldId id="334" r:id="rId20"/>
    <p:sldId id="335" r:id="rId21"/>
    <p:sldId id="333" r:id="rId22"/>
    <p:sldId id="331" r:id="rId23"/>
    <p:sldId id="301" r:id="rId24"/>
    <p:sldId id="336" r:id="rId25"/>
    <p:sldId id="332" r:id="rId26"/>
    <p:sldId id="355" r:id="rId27"/>
    <p:sldId id="356" r:id="rId28"/>
    <p:sldId id="357" r:id="rId29"/>
    <p:sldId id="358" r:id="rId30"/>
    <p:sldId id="346" r:id="rId31"/>
  </p:sldIdLst>
  <p:sldSz cx="9144000" cy="6858000" type="screen4x3"/>
  <p:notesSz cx="6858000" cy="9144000"/>
  <p:custShowLst>
    <p:custShow name="Custom Show 1" id="0">
      <p:sldLst>
        <p:sld r:id="rId6"/>
        <p:sld r:id="rId19"/>
        <p:sld r:id="rId24"/>
        <p:sld r:id="rId2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E Charles" initials="RE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7"/>
    <p:penClr>
      <a:srgbClr val="FF0000"/>
    </p:penClr>
  </p:showPr>
  <p:clrMru>
    <a:srgbClr val="0000FF"/>
    <a:srgbClr val="EAF73D"/>
    <a:srgbClr val="8238BA"/>
    <a:srgbClr val="FFCC00"/>
    <a:srgbClr val="0000CC"/>
    <a:srgbClr val="9148C8"/>
    <a:srgbClr val="2B0AB6"/>
    <a:srgbClr val="6A2D97"/>
    <a:srgbClr val="0F055B"/>
    <a:srgbClr val="5202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4579" autoAdjust="0"/>
  </p:normalViewPr>
  <p:slideViewPr>
    <p:cSldViewPr>
      <p:cViewPr>
        <p:scale>
          <a:sx n="73" d="100"/>
          <a:sy n="73" d="100"/>
        </p:scale>
        <p:origin x="-2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94EB4-F7E5-40B4-927F-599F1AFB13F0}" type="datetimeFigureOut">
              <a:rPr lang="en-US" smtClean="0"/>
              <a:pPr/>
              <a:t>2/16/2014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EAF7A5-BFB8-426D-A39B-2D699324F3C4}" type="slidenum">
              <a:rPr lang="en-US" smtClean="0"/>
              <a:pPr/>
              <a:t>‹#›</a:t>
            </a:fld>
            <a:endParaRPr lang="en-US" dirty="0"/>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19D5-D586-4FAD-8205-BE950DC74653}" type="datetimeFigureOut">
              <a:rPr lang="en-US" smtClean="0"/>
              <a:pPr/>
              <a:t>2/16/2014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BA55-EF58-4A7E-9625-91A883C6D7DF}" type="slidenum">
              <a:rPr lang="en-US" smtClean="0"/>
              <a:pPr/>
              <a:t>‹#›</a:t>
            </a:fld>
            <a:endParaRPr lang="en-US" dirty="0"/>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5D9C35-6612-4BC0-8C12-F5234D1335F6}" type="datetime1">
              <a:rPr lang="en-US" smtClean="0"/>
              <a:pPr/>
              <a:t>2/16/2014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77F9B8C-32C4-43F2-99B4-FFD195B4A4E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D35282-5973-45A4-A1A2-8CFF39792E59}" type="datetime1">
              <a:rPr lang="en-US" smtClean="0"/>
              <a:pPr/>
              <a:t>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4B6C6E-ABCA-4A7E-B054-CADCE2E366E8}" type="datetime1">
              <a:rPr lang="en-US" smtClean="0"/>
              <a:pPr/>
              <a:t>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0D26B-7335-48C9-AF50-930ADE751982}" type="datetime1">
              <a:rPr lang="en-US" smtClean="0"/>
              <a:pPr/>
              <a:t>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41F1F4-9EBF-458A-BA9F-FCE7DD239C70}" type="datetime1">
              <a:rPr lang="en-US" smtClean="0"/>
              <a:pPr/>
              <a:t>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77F9B8C-32C4-43F2-99B4-FFD195B4A4E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5399AA-E709-4026-B0E4-AEBE9DF07403}" type="datetime1">
              <a:rPr lang="en-US" smtClean="0"/>
              <a:pPr/>
              <a:t>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56D026-57E4-4E28-B512-587F4B64F0C7}" type="datetime1">
              <a:rPr lang="en-US" smtClean="0"/>
              <a:pPr/>
              <a:t>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276BB5-78FB-4C31-B6E3-EE4636296D92}" type="datetime1">
              <a:rPr lang="en-US" smtClean="0"/>
              <a:pPr/>
              <a:t>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BD896-31AD-4C75-868B-C04C4C6A5A4F}" type="datetime1">
              <a:rPr lang="en-US" smtClean="0"/>
              <a:pPr/>
              <a:t>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42E8B2-C644-4904-83B6-D33E54F69C06}" type="datetime1">
              <a:rPr lang="en-US" smtClean="0"/>
              <a:pPr/>
              <a:t>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056858-3D68-46BC-AA25-82324B0F01BF}" type="datetime1">
              <a:rPr lang="en-US" smtClean="0"/>
              <a:pPr/>
              <a:t>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FBAEAF-0EE6-45F8-83C4-A94DD1DF089F}" type="datetime1">
              <a:rPr lang="en-US" smtClean="0"/>
              <a:pPr/>
              <a:t>2/16/2014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F9B8C-32C4-43F2-99B4-FFD195B4A4E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2971800"/>
          </a:xfrm>
          <a:ln>
            <a:solidFill>
              <a:srgbClr val="0000FF"/>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6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Respiratory System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28575">
            <a:solidFill>
              <a:srgbClr val="0000FF"/>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56596"/>
            <a:ext cx="9144000" cy="7014596"/>
          </a:xfrm>
          <a:prstGeom prst="rect">
            <a:avLst/>
          </a:prstGeom>
          <a:ln w="28575">
            <a:solidFill>
              <a:srgbClr val="0000CC"/>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 Personal God Created Man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In the creation of man was manifest the agency of a personal God. When God had made man in His image, the human form was perfect in all its arrangements, but it was without life.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Then a personal, self-existing God breathed into that form the breath of life, and man became a living, breathing, intelligent being. All parts of the human organism were put in action.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heart, the arteries, the veins, the tongue, the hands, the feet, the senses, the perceptions of the mind--all began their work, and all were placed under law. Man became a living soul. Through Jesus Christ a personal God created man and endowed him with intelligence and power. </a:t>
            </a:r>
            <a:endParaRPr kumimoji="0" lang="en-US" sz="105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105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Our substance was not hid from Him when we were made in secret. His eyes saw our substance, yet being imperfect;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and in His book all our members were written, when as yet there were none of them.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{8T- Testimonies for the Church Vol.8 264.1-2}  </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10</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5390"/>
            <a:ext cx="9144000" cy="6842610"/>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n-US" sz="16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26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Above all lower orders of being, God designed that man, </a:t>
            </a:r>
          </a:p>
          <a:p>
            <a:pPr algn="ctr" fontAlgn="base">
              <a:spcBef>
                <a:spcPct val="0"/>
              </a:spcBef>
              <a:spcAft>
                <a:spcPct val="0"/>
              </a:spcAft>
            </a:pPr>
            <a:r>
              <a:rPr lang="en-US" sz="26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crowning work of His creation, should express His thought and reveal His glory. But man is not to exalt himself as God. </a:t>
            </a: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Next in importance to right position are </a:t>
            </a:r>
            <a:r>
              <a:rPr kumimoji="0" lang="en-US" sz="26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respiration and vocal </a:t>
            </a: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culture. The one who sits and stands erect is more likely than others to breathe properly.</a:t>
            </a:r>
          </a:p>
          <a:p>
            <a:pPr algn="ctr" fontAlgn="base">
              <a:spcBef>
                <a:spcPct val="0"/>
              </a:spcBef>
              <a:spcAft>
                <a:spcPct val="0"/>
              </a:spcAf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But the teacher should impress upon his pupils the importance of deep breathing. Show how the healthy action of the </a:t>
            </a:r>
            <a:r>
              <a:rPr kumimoji="0" lang="en-US" sz="26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respiratory organs</a:t>
            </a: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assisting </a:t>
            </a:r>
            <a:r>
              <a:rPr kumimoji="0" lang="en-US" sz="26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circulation of the blood, invigorates the whole system, excites the appetite, promotes digestion, and induces sound, sweet sleep, </a:t>
            </a: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thus not only </a:t>
            </a:r>
            <a:r>
              <a:rPr kumimoji="0" lang="en-US" sz="2600" b="1" i="0" u="sng"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refreshing the body, but soothing and tranquilizing the mind</a:t>
            </a: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And while the importance of deep breathing is shown, the practice should be insisted upon. Let exercises be given which will promote this, and see that the habit becomes established.</a:t>
            </a:r>
            <a:r>
              <a:rPr kumimoji="0" lang="en-US" sz="28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algn="ctr" fontAlgn="base">
              <a:spcBef>
                <a:spcPct val="0"/>
              </a:spcBef>
              <a:spcAft>
                <a:spcPct val="0"/>
              </a:spcAft>
            </a:pP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{Education 198.4} </a:t>
            </a:r>
            <a:r>
              <a:rPr kumimoji="0" lang="en-US" sz="28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2800" b="1"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11</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p.yimg.com/ib/th?id=H.4767689821913400&amp;pid=15.1"/>
          <p:cNvPicPr>
            <a:picLocks noChangeAspect="1" noChangeArrowheads="1"/>
          </p:cNvPicPr>
          <p:nvPr/>
        </p:nvPicPr>
        <p:blipFill>
          <a:blip r:embed="rId2" cstate="print">
            <a:lum bright="10000"/>
          </a:blip>
          <a:srcRect/>
          <a:stretch>
            <a:fillRect/>
          </a:stretch>
        </p:blipFill>
        <p:spPr bwMode="auto">
          <a:xfrm>
            <a:off x="228600" y="304800"/>
            <a:ext cx="8686800" cy="6324600"/>
          </a:xfrm>
          <a:prstGeom prst="rect">
            <a:avLst/>
          </a:prstGeom>
          <a:noFill/>
          <a:ln>
            <a:solidFill>
              <a:srgbClr val="0000FF"/>
            </a:solidFill>
          </a:ln>
        </p:spPr>
      </p:pic>
      <p:sp>
        <p:nvSpPr>
          <p:cNvPr id="4" name="Rectangle 3"/>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12</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940361"/>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training of the voice has an important place in </a:t>
            </a:r>
          </a:p>
          <a:p>
            <a:pPr algn="ctr"/>
            <a:r>
              <a:rPr lang="en-US" sz="2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physical culture, since it tends to expand and strengthen the lungs, and thus to ward off disease. To ensure correct delivery in reading and speaking, see that the abdominal muscles have full play in breathing and that the respiratory organs are unrestricted. Let the strain come on the muscles of the abdomen rather than on those of the throat. Great weariness and serious disease of the throat and lungs may thus be prevented. </a:t>
            </a:r>
          </a:p>
          <a:p>
            <a:pPr algn="ctr"/>
            <a:r>
              <a:rPr lang="en-US" sz="2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Careful attention should be given to securing distinct articulation, smooth, well-modulated tones, and a not-too-rapid delivery.</a:t>
            </a:r>
          </a:p>
          <a:p>
            <a:pPr algn="ctr"/>
            <a:r>
              <a:rPr lang="en-US" sz="2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This will not only promote health, but will add greatly to the agreeableness and efficiency of the student's work.</a:t>
            </a:r>
          </a:p>
          <a:p>
            <a:pPr algn="ctr"/>
            <a:r>
              <a:rPr lang="en-US" sz="2500" b="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000" b="1" dirty="0" smtClean="0">
                <a:solidFill>
                  <a:schemeClr val="bg1"/>
                </a:solidFill>
                <a:latin typeface="Times New Roman" pitchFamily="18" charset="0"/>
                <a:ea typeface="Times New Roman" pitchFamily="18" charset="0"/>
                <a:cs typeface="Times New Roman" pitchFamily="18" charset="0"/>
              </a:rPr>
              <a:t>Margin…..</a:t>
            </a:r>
            <a:r>
              <a:rPr lang="en-US" sz="25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cramping of the lungs not only prevents their </a:t>
            </a:r>
          </a:p>
          <a:p>
            <a:pPr algn="ctr"/>
            <a:r>
              <a:rPr lang="en-US" sz="25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development, but </a:t>
            </a:r>
            <a:r>
              <a:rPr lang="en-US" sz="25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hinders the processes of digestion and circulation, and thus weakens the whole body</a:t>
            </a:r>
            <a:r>
              <a:rPr lang="en-US" sz="25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All such practices lessen both physical and mental power, thus hindering the student's advancement and often preventing his success. </a:t>
            </a:r>
          </a:p>
          <a:p>
            <a:pPr algn="ctr"/>
            <a:r>
              <a:rPr lang="en-US" sz="2000" b="1" dirty="0" smtClean="0">
                <a:solidFill>
                  <a:schemeClr val="bg1"/>
                </a:solidFill>
                <a:latin typeface="Times New Roman" pitchFamily="18" charset="0"/>
                <a:ea typeface="Calibri" pitchFamily="34" charset="0"/>
                <a:cs typeface="Times New Roman" pitchFamily="18" charset="0"/>
              </a:rPr>
              <a:t>{Education 199.1-2}</a:t>
            </a:r>
            <a:r>
              <a:rPr lang="en-US" sz="2000" b="1" dirty="0" smtClean="0">
                <a:latin typeface="Times New Roman" pitchFamily="18" charset="0"/>
                <a:ea typeface="Calibri" pitchFamily="34" charset="0"/>
                <a:cs typeface="Times New Roman" pitchFamily="18" charset="0"/>
              </a:rPr>
              <a:t> </a:t>
            </a:r>
            <a:endParaRPr lang="en-US" sz="2000" dirty="0"/>
          </a:p>
        </p:txBody>
      </p:sp>
      <p:sp>
        <p:nvSpPr>
          <p:cNvPr id="4" name="Rectangle 3"/>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13</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924973"/>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Jesus Himself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supplies the oil to these burning lamps.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He it is that kindles the flame. "In him was life; and the life was the light of men." John 1:4. No candlestick, no church, shines of itself. From Christ emanates all its light. . . . The Lord God Almighty and the Lamb are the light thereof.</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{Faith to Live By 280.3}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is the Light of the world. He shines in our hearts. </a:t>
            </a: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His light in our hearts shines forth from our faces. By beholding the beauty and the glory of Christ, we become changed into the same image.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(Manuscript Releases MS 85, 1901).  {Vol. 5- Bible Commentary 1143.2}</a:t>
            </a:r>
            <a:endPar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lungs are constantly throwing off impurities </a:t>
            </a:r>
            <a:r>
              <a:rPr lang="en-US" sz="2000" b="1" dirty="0" smtClean="0">
                <a:solidFill>
                  <a:schemeClr val="bg1"/>
                </a:solidFill>
                <a:latin typeface="Times New Roman" pitchFamily="18" charset="0"/>
                <a:ea typeface="Calibri" pitchFamily="34" charset="0"/>
                <a:cs typeface="Times New Roman" pitchFamily="18" charset="0"/>
              </a:rPr>
              <a:t>(see John 16:8-11)</a:t>
            </a:r>
          </a:p>
          <a:p>
            <a:pPr lvl="0" algn="ctr" eaLnBrk="0" fontAlgn="base" hangingPunct="0">
              <a:spcBef>
                <a:spcPct val="0"/>
              </a:spcBef>
              <a:spcAft>
                <a:spcPct val="0"/>
              </a:spcAf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they need to be constantly supplied with fresh air. Impure air does not afford the necessary supply of oxygen, </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blood passes to the brain and other organs without being vitalized.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Hence the necessity of thorough ventilation. To live in close, ill-ventilated rooms, where the air is dead and vitiated weakens the entire system. It becomes peculiarly sensitive to the influence of cold, and a slight exposure induces disease. It is close confinement indoors that makes many women pale and feeble. They breathe the same air over and over until it becomes laden with poisonous matter thrown off through the lungs and pores, and impurities are thus conveyed back to the blood. </a:t>
            </a:r>
            <a:endParaRPr kumimoji="0" lang="en-US" sz="2000" b="1" i="0" u="none" strike="noStrike" cap="none" normalizeH="0" baseline="0" dirty="0" smtClean="0">
              <a:ln>
                <a:noFill/>
              </a:ln>
              <a:solidFill>
                <a:schemeClr val="bg1"/>
              </a:solidFill>
              <a:latin typeface="Times New Roman" pitchFamily="18" charset="0"/>
              <a:cs typeface="Times New Roman" pitchFamily="18" charset="0"/>
            </a:endParaRPr>
          </a:p>
        </p:txBody>
      </p:sp>
      <p:sp>
        <p:nvSpPr>
          <p:cNvPr id="4" name="Rectangle 3"/>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14</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986528"/>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Only One Source of Light.--Christ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"loved the church,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gave himself for it." It is the purchase of His blood. The divine Son of God is seen walking amid the seven golden candlesticks. Jesus Himself supplies the oil to these burning lamps. He it is that kindles the flame. "In him was life; and the life was the light of men." </a:t>
            </a:r>
          </a:p>
          <a:p>
            <a:pPr lvl="0" algn="ctr" fontAlgn="base">
              <a:spcBef>
                <a:spcPct val="0"/>
              </a:spcBef>
              <a:spcAft>
                <a:spcPct val="0"/>
              </a:spcAf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(Revelation 2:1; 21:23). </a:t>
            </a:r>
          </a:p>
          <a:p>
            <a:pPr lvl="0" fontAlgn="base">
              <a:spcBef>
                <a:spcPct val="0"/>
              </a:spcBef>
              <a:spcAft>
                <a:spcPct val="0"/>
              </a:spcAf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fontAlgn="base">
              <a:spcBef>
                <a:spcPct val="0"/>
              </a:spcBef>
              <a:spcAft>
                <a:spcPct val="0"/>
              </a:spcAf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No candlestick, no church, shines of itself. From Christ emanates all its light. The church in heaven today is only the complement of the church on earth; but it is higher, grander--perfect. The same divine illumination is to continue through eternal ages. The Lord God Almighty and the Lamb are the light thereof. </a:t>
            </a: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No church can have light if it fails to diffuse the glory it receives from the throne of God </a:t>
            </a:r>
            <a:r>
              <a:rPr lang="en-US" sz="2000" b="1" dirty="0" smtClean="0">
                <a:solidFill>
                  <a:schemeClr val="bg1"/>
                </a:solidFill>
                <a:latin typeface="Times New Roman" pitchFamily="18" charset="0"/>
                <a:ea typeface="Calibri" pitchFamily="34" charset="0"/>
                <a:cs typeface="Times New Roman" pitchFamily="18" charset="0"/>
              </a:rPr>
              <a:t>(Manuscript Releases-MS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1a, 1890).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Case Which Contains His Jewels.--The church of Christ is very precious in His sight. It is the case which contains His jewels, the fold which encloses His flock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a:t>
            </a:r>
            <a:r>
              <a:rPr lang="en-US" sz="2000" b="1" dirty="0" smtClean="0">
                <a:solidFill>
                  <a:schemeClr val="bg1"/>
                </a:solidFill>
                <a:latin typeface="Times New Roman" pitchFamily="18" charset="0"/>
                <a:ea typeface="Calibri" pitchFamily="34" charset="0"/>
                <a:cs typeface="Times New Roman" pitchFamily="18" charset="0"/>
              </a:rPr>
              <a:t>Manuscript Releases-MS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115, 1899). </a:t>
            </a:r>
          </a:p>
          <a:p>
            <a:pPr lvl="0" algn="ctr" eaLnBrk="0" fontAlgn="base" hangingPunct="0">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(Malachi 3:17)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{Vol. 6- Bible Commentary 1118.7-9}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15</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s2.mm.bing.net/th?id=H.4577147758052465&amp;pid=15.1"/>
          <p:cNvPicPr>
            <a:picLocks noChangeAspect="1" noChangeArrowheads="1"/>
          </p:cNvPicPr>
          <p:nvPr/>
        </p:nvPicPr>
        <p:blipFill>
          <a:blip r:embed="rId2" cstate="print"/>
          <a:srcRect/>
          <a:stretch>
            <a:fillRect/>
          </a:stretch>
        </p:blipFill>
        <p:spPr bwMode="auto">
          <a:xfrm>
            <a:off x="0" y="1219200"/>
            <a:ext cx="9144000" cy="5257800"/>
          </a:xfrm>
          <a:prstGeom prst="rect">
            <a:avLst/>
          </a:prstGeom>
          <a:noFill/>
          <a:ln w="28575">
            <a:solidFill>
              <a:srgbClr val="0000FF"/>
            </a:solidFill>
          </a:ln>
        </p:spPr>
      </p:pic>
      <p:sp>
        <p:nvSpPr>
          <p:cNvPr id="4" name="Rectangle 3"/>
          <p:cNvSpPr/>
          <p:nvPr/>
        </p:nvSpPr>
        <p:spPr>
          <a:xfrm>
            <a:off x="0" y="0"/>
            <a:ext cx="9144000" cy="11430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RESPIRATORY SYSTEM</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 an integrated network of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organs</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tubes</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that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coordinates the exchange of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oxygen</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carbon</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dioxide</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between an organism and its environment.</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16</a:t>
            </a:fld>
            <a:endParaRPr lang="en-US" b="1" dirty="0">
              <a:latin typeface="Times New Roman" pitchFamily="18" charset="0"/>
              <a:cs typeface="Times New Roman" pitchFamily="18" charset="0"/>
            </a:endParaRPr>
          </a:p>
        </p:txBody>
      </p:sp>
      <p:sp>
        <p:nvSpPr>
          <p:cNvPr id="17409" name="Rectangle 1"/>
          <p:cNvSpPr>
            <a:spLocks noChangeArrowheads="1"/>
          </p:cNvSpPr>
          <p:nvPr/>
        </p:nvSpPr>
        <p:spPr bwMode="auto">
          <a:xfrm>
            <a:off x="5791200" y="1447800"/>
            <a:ext cx="3200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1400" b="1" i="0" u="none" strike="noStrike" cap="none" normalizeH="0" baseline="0" dirty="0" smtClean="0">
                <a:ln>
                  <a:noFill/>
                </a:ln>
                <a:solidFill>
                  <a:srgbClr val="0000FF"/>
                </a:solidFill>
                <a:latin typeface="Times New Roman" pitchFamily="18" charset="0"/>
                <a:ea typeface="Calibri" pitchFamily="34" charset="0"/>
                <a:cs typeface="Times New Roman" pitchFamily="18" charset="0"/>
              </a:rPr>
              <a:t>The anatomical feature of the respiratory system include the heart, the lungs, and the respiratory muscles. It is the location where molecules of oxygen and carbon dioxide are passively exchanged by diffusion, between the gaseous external environment and the blood. This exchange process occurs in the alveolar region of the </a:t>
            </a:r>
            <a:r>
              <a:rPr lang="en-US" sz="1400" b="1" dirty="0" smtClean="0">
                <a:solidFill>
                  <a:srgbClr val="0000FF"/>
                </a:solidFill>
                <a:latin typeface="Times New Roman" pitchFamily="18" charset="0"/>
                <a:ea typeface="Calibri" pitchFamily="34" charset="0"/>
                <a:cs typeface="Times New Roman" pitchFamily="18" charset="0"/>
              </a:rPr>
              <a:t>lungs. </a:t>
            </a:r>
            <a:endParaRPr kumimoji="0" lang="en-US" sz="1400" b="1" i="0" u="none" strike="noStrike" cap="none" normalizeH="0" baseline="0" dirty="0" smtClean="0">
              <a:ln>
                <a:noFill/>
              </a:ln>
              <a:solidFill>
                <a:srgbClr val="0000FF"/>
              </a:solidFill>
              <a:latin typeface="Times New Roman" pitchFamily="18" charset="0"/>
              <a:cs typeface="Times New Roman" pitchFamily="18" charset="0"/>
            </a:endParaRPr>
          </a:p>
        </p:txBody>
      </p:sp>
      <p:sp>
        <p:nvSpPr>
          <p:cNvPr id="7" name="Rectangle 6"/>
          <p:cNvSpPr/>
          <p:nvPr/>
        </p:nvSpPr>
        <p:spPr>
          <a:xfrm>
            <a:off x="0" y="6488668"/>
            <a:ext cx="9144000" cy="369332"/>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solidFill>
                  <a:srgbClr val="0000FF"/>
                </a:solidFill>
                <a:latin typeface="Times New Roman" pitchFamily="18" charset="0"/>
                <a:ea typeface="Calibri" pitchFamily="34" charset="0"/>
                <a:cs typeface="Times New Roman" pitchFamily="18" charset="0"/>
              </a:rPr>
              <a:t>https://kleczekbiology.wikispaces.com/Respiratory+System</a:t>
            </a:r>
            <a:endParaRPr lang="en-US" b="1" dirty="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92497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in the Midst of the Candlestick  </a:t>
            </a: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Only One Source of Light.--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Christ "loved the church,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and gave himself for it." It is the purchase of His blood. </a:t>
            </a:r>
          </a:p>
          <a:p>
            <a:pPr algn="ct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divine Son of God is seen walking amid the seven golden candlesticks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Jesus Himself supplies the oil to these burning lamps. </a:t>
            </a:r>
          </a:p>
          <a:p>
            <a:pPr algn="ct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He it is that kindles the flame.</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him was life; and the life was the light of men.” </a:t>
            </a:r>
            <a:r>
              <a:rPr lang="en-US" sz="2000" b="1" dirty="0" smtClean="0">
                <a:solidFill>
                  <a:schemeClr val="bg1"/>
                </a:solidFill>
                <a:latin typeface="Times New Roman" pitchFamily="18" charset="0"/>
                <a:cs typeface="Times New Roman" pitchFamily="18" charset="0"/>
              </a:rPr>
              <a:t>Ephesians 5:25</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this is the condemnation, that light is come into the world, and men loved darkness rather than light, because their deeds were evil.  </a:t>
            </a:r>
          </a:p>
          <a:p>
            <a:pPr algn="ctr"/>
            <a:r>
              <a:rPr lang="en-US" sz="2000" b="1" dirty="0" smtClean="0">
                <a:solidFill>
                  <a:schemeClr val="bg1"/>
                </a:solidFill>
                <a:latin typeface="Times New Roman" pitchFamily="18" charset="0"/>
                <a:cs typeface="Times New Roman" pitchFamily="18" charset="0"/>
              </a:rPr>
              <a:t>(John 1:4; 3:</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a:t>
            </a:r>
            <a:r>
              <a:rPr lang="en-US" sz="2000" b="1" dirty="0" smtClean="0">
                <a:solidFill>
                  <a:schemeClr val="bg1"/>
                </a:solidFill>
                <a:latin typeface="Times New Roman" pitchFamily="18" charset="0"/>
                <a:cs typeface="Times New Roman" pitchFamily="18" charset="0"/>
              </a:rPr>
              <a:t>-21; Revelation 2:1; 21:23). </a:t>
            </a:r>
          </a:p>
          <a:p>
            <a:pPr algn="ctr"/>
            <a:endParaRPr lang="en-US" sz="800" b="1" dirty="0" smtClean="0">
              <a:solidFill>
                <a:schemeClr val="bg1"/>
              </a:solidFill>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Who walketh in the midst of the seven golden candlesticks; </a:t>
            </a:r>
            <a:r>
              <a:rPr lang="en-US" sz="2000" b="1" dirty="0" smtClean="0">
                <a:solidFill>
                  <a:schemeClr val="bg1"/>
                </a:solidFill>
                <a:latin typeface="Times New Roman" pitchFamily="18" charset="0"/>
                <a:cs typeface="Times New Roman" pitchFamily="18" charset="0"/>
              </a:rPr>
              <a:t>Margin..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For the glory of God did lighten it, and the Lamb [is] the light thereof. </a:t>
            </a:r>
            <a:r>
              <a:rPr lang="en-US" sz="2000" b="1" dirty="0" smtClean="0">
                <a:solidFill>
                  <a:schemeClr val="bg1"/>
                </a:solidFill>
                <a:latin typeface="Times New Roman" pitchFamily="18" charset="0"/>
                <a:cs typeface="Times New Roman" pitchFamily="18" charset="0"/>
              </a:rPr>
              <a:t>Margin…</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No candlestick, no church, shines of itself. From Christ emanates all its light.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church in heaven today is only the complement of the church on earth;</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but it is higher, grander--perfect. The same divine illumination is to continue through eternal ages. The Lord God Almighty and the Lamb are the light thereof. No church can have light if it fails to diffuse the glory it receives from the throne of God . </a:t>
            </a:r>
            <a:r>
              <a:rPr lang="en-US" sz="2000" b="1" dirty="0" smtClean="0">
                <a:solidFill>
                  <a:schemeClr val="bg1"/>
                </a:solidFill>
                <a:latin typeface="Times New Roman" pitchFamily="18" charset="0"/>
                <a:cs typeface="Times New Roman" pitchFamily="18" charset="0"/>
              </a:rPr>
              <a:t>(MS- Manuscript Releases 1a, 1890)  {Vol. 6-Bible Commentary 1118.7-8</a:t>
            </a:r>
            <a:r>
              <a:rPr lang="en-US" sz="2000" dirty="0" smtClean="0">
                <a:solidFill>
                  <a:schemeClr val="bg1"/>
                </a:solidFill>
                <a:latin typeface="Times New Roman" pitchFamily="18" charset="0"/>
                <a:cs typeface="Times New Roman" pitchFamily="18" charset="0"/>
              </a:rPr>
              <a:t>}</a:t>
            </a:r>
            <a:endParaRPr lang="en-US" sz="2000" dirty="0">
              <a:solidFill>
                <a:schemeClr val="bg1"/>
              </a:solidFill>
              <a:latin typeface="Times New Roman" pitchFamily="18" charset="0"/>
              <a:cs typeface="Times New Roman" pitchFamily="18" charset="0"/>
            </a:endParaRPr>
          </a:p>
        </p:txBody>
      </p:sp>
      <p:sp>
        <p:nvSpPr>
          <p:cNvPr id="4" name="Rectangle 3"/>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17</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6341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2400" b="1" dirty="0" smtClean="0">
              <a:solidFill>
                <a:srgbClr val="FFFF00"/>
              </a:solidFill>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Golden Candlestick represented the church of God.</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It was of beaten work, many heavy strokes of the hammer were necessary to blend the pieces of gold into one complete whole and form the perfect candlestick. </a:t>
            </a:r>
          </a:p>
          <a:p>
            <a:pPr algn="ctr"/>
            <a:r>
              <a:rPr lang="en-US" sz="2000" b="1" dirty="0" smtClean="0">
                <a:solidFill>
                  <a:schemeClr val="bg1"/>
                </a:solidFill>
                <a:latin typeface="Times New Roman" pitchFamily="18" charset="0"/>
                <a:cs typeface="Times New Roman" pitchFamily="18" charset="0"/>
              </a:rPr>
              <a:t>(Exodus 25:37; 40: 24-25; 30:7,8) (Leviticus 24:2)</a:t>
            </a:r>
          </a:p>
          <a:p>
            <a:pPr algn="ctr"/>
            <a:endParaRPr lang="en-US" b="1" dirty="0" smtClean="0">
              <a:solidFill>
                <a:srgbClr val="FFFF00"/>
              </a:solidFill>
              <a:latin typeface="Times New Roman" pitchFamily="18" charset="0"/>
              <a:cs typeface="Times New Roman" pitchFamily="18" charset="0"/>
            </a:endParaRPr>
          </a:p>
          <a:p>
            <a:pPr algn="ctr"/>
            <a:r>
              <a:rPr lang="en-US" sz="1600" b="1" dirty="0" smtClean="0">
                <a:solidFill>
                  <a:srgbClr val="0070C0"/>
                </a:solidFill>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Holy Spirit is the breath of life in the soul. The breathing of Christ upon his disciples was the breath of true spiritual life. The disciples were to interpret this as imbuing them with the attributes of their Saviour, that in purity, faith, and obedience, they might exalt the law, and make it honorable. </a:t>
            </a:r>
          </a:p>
          <a:p>
            <a:pPr algn="ctr"/>
            <a:r>
              <a:rPr lang="fr-FR" sz="2000" b="1" dirty="0" smtClean="0">
                <a:solidFill>
                  <a:schemeClr val="bg1"/>
                </a:solidFill>
                <a:latin typeface="Times New Roman" pitchFamily="18" charset="0"/>
                <a:cs typeface="Times New Roman" pitchFamily="18" charset="0"/>
              </a:rPr>
              <a:t>{Review and Herald, June 13, 1899 par. 6} ( John 1:9)</a:t>
            </a:r>
          </a:p>
          <a:p>
            <a:pPr algn="ctr"/>
            <a:endPar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 like manner, it takes many trials and chastisements to eradicate pride,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envy and covetousness from the people of God, and blend them into one complete church, "without spot, or wrinkle, or any such thing.”The candlestick upheld seven lamps; these lamps in the earthly sanctuary, were a type of the</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"seven lamps of fire burning before the throne in heaven, which are the seven spirits of God.“</a:t>
            </a:r>
          </a:p>
          <a:p>
            <a:pPr algn="ctr"/>
            <a:r>
              <a:rPr lang="en-US" sz="24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{1905 SNH, The Story of the Seer of  Patmos  367.1}</a:t>
            </a:r>
          </a:p>
          <a:p>
            <a:pPr algn="ctr"/>
            <a:r>
              <a:rPr lang="en-US" b="1" dirty="0" smtClean="0">
                <a:solidFill>
                  <a:schemeClr val="bg1"/>
                </a:solidFill>
                <a:latin typeface="Times New Roman" pitchFamily="18" charset="0"/>
                <a:cs typeface="Times New Roman" pitchFamily="18" charset="0"/>
              </a:rPr>
              <a:t> (Revelation 4:2,5)</a:t>
            </a:r>
          </a:p>
        </p:txBody>
      </p:sp>
      <p:sp>
        <p:nvSpPr>
          <p:cNvPr id="5" name="Rectangle 4"/>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18</a:t>
            </a:fld>
            <a:endParaRPr lang="en-US" b="1" dirty="0">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cannonemaria.altervista.org/Web2/ANATOMIA%20UMANA/RosaRespiratorio/RosaTrachea.jpg"/>
          <p:cNvPicPr>
            <a:picLocks noChangeAspect="1" noChangeArrowheads="1"/>
          </p:cNvPicPr>
          <p:nvPr/>
        </p:nvPicPr>
        <p:blipFill>
          <a:blip r:embed="rId2" cstate="print"/>
          <a:srcRect/>
          <a:stretch>
            <a:fillRect/>
          </a:stretch>
        </p:blipFill>
        <p:spPr bwMode="auto">
          <a:xfrm>
            <a:off x="0" y="1676400"/>
            <a:ext cx="4572001" cy="5181600"/>
          </a:xfrm>
          <a:prstGeom prst="rect">
            <a:avLst/>
          </a:prstGeom>
          <a:noFill/>
          <a:ln w="28575">
            <a:solidFill>
              <a:srgbClr val="0000FF"/>
            </a:solidFill>
          </a:ln>
        </p:spPr>
      </p:pic>
      <p:sp>
        <p:nvSpPr>
          <p:cNvPr id="5" name="Rectangle 4"/>
          <p:cNvSpPr/>
          <p:nvPr/>
        </p:nvSpPr>
        <p:spPr>
          <a:xfrm>
            <a:off x="0" y="0"/>
            <a:ext cx="9144000" cy="16764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says: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am the true vine, and my Father is the husbandman.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Every branch in me that beareth not fruit he taketh away; and every branch that beareth fruit, he purgeth it, that it may bring forth more fruit. . . . Abide in me, and I in you. As the branch cannot bear fruit of itself, except it abide in the vine; no more can ye, except ye abide in me.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(John 15:1,5)</a:t>
            </a:r>
            <a:endParaRPr lang="en-US" b="1" dirty="0">
              <a:solidFill>
                <a:schemeClr val="bg1"/>
              </a:solidFill>
              <a:latin typeface="Times New Roman" pitchFamily="18" charset="0"/>
              <a:cs typeface="Times New Roman" pitchFamily="18" charset="0"/>
            </a:endParaRPr>
          </a:p>
        </p:txBody>
      </p:sp>
      <p:pic>
        <p:nvPicPr>
          <p:cNvPr id="13" name="Picture 2" descr="http://www.fioriblu.it/articoli/salute/apparato-respiratorio/bronchi.jpg"/>
          <p:cNvPicPr>
            <a:picLocks noChangeAspect="1" noChangeArrowheads="1"/>
          </p:cNvPicPr>
          <p:nvPr/>
        </p:nvPicPr>
        <p:blipFill>
          <a:blip r:embed="rId3" cstate="print"/>
          <a:srcRect/>
          <a:stretch>
            <a:fillRect/>
          </a:stretch>
        </p:blipFill>
        <p:spPr bwMode="auto">
          <a:xfrm>
            <a:off x="4572000" y="1676400"/>
            <a:ext cx="4572000" cy="5181600"/>
          </a:xfrm>
          <a:prstGeom prst="rect">
            <a:avLst/>
          </a:prstGeom>
          <a:noFill/>
          <a:ln w="28575">
            <a:solidFill>
              <a:srgbClr val="0000FF"/>
            </a:solidFill>
          </a:ln>
        </p:spPr>
      </p:pic>
      <p:sp>
        <p:nvSpPr>
          <p:cNvPr id="15" name="Rectangle 14"/>
          <p:cNvSpPr/>
          <p:nvPr/>
        </p:nvSpPr>
        <p:spPr>
          <a:xfrm>
            <a:off x="4800600" y="2133600"/>
            <a:ext cx="1752600" cy="4572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John 1:4,9, 15:4,5; </a:t>
            </a:r>
          </a:p>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Revelation 1:13-16</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19</a:t>
            </a:fld>
            <a:endParaRPr lang="en-US" b="1" dirty="0">
              <a:latin typeface="Times New Roman" pitchFamily="18" charset="0"/>
              <a:cs typeface="Times New Roman" pitchFamily="18" charset="0"/>
            </a:endParaRPr>
          </a:p>
        </p:txBody>
      </p:sp>
      <p:sp>
        <p:nvSpPr>
          <p:cNvPr id="9" name="Left Arrow 8"/>
          <p:cNvSpPr/>
          <p:nvPr/>
        </p:nvSpPr>
        <p:spPr>
          <a:xfrm rot="19953283">
            <a:off x="6973802" y="2003360"/>
            <a:ext cx="1905000" cy="637032"/>
          </a:xfrm>
          <a:prstGeom prst="leftArrow">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 Am The Vine</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0"/>
            <a:ext cx="3810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457200" y="3200400"/>
            <a:ext cx="8305800" cy="3352800"/>
          </a:xfrm>
          <a:ln>
            <a:solidFill>
              <a:srgbClr val="0000FF"/>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Genesis 49:5	</a:t>
            </a:r>
          </a:p>
          <a:p>
            <a:r>
              <a:rPr lang="en-US" b="1" i="1" u="sng" dirty="0" smtClean="0">
                <a:effectLst>
                  <a:outerShdw blurRad="38100" dist="38100" dir="2700000" algn="tl">
                    <a:srgbClr val="000000">
                      <a:alpha val="43137"/>
                    </a:srgbClr>
                  </a:outerShdw>
                </a:effectLst>
                <a:latin typeface="Times New Roman" pitchFamily="18" charset="0"/>
                <a:cs typeface="Times New Roman" pitchFamily="18" charset="0"/>
              </a:rPr>
              <a:t>Simeon</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Levi</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[are] brethren; instruments of cruelty [are in] their habitations. </a:t>
            </a: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b="1" i="1" dirty="0" smtClean="0"/>
          </a:p>
          <a:p>
            <a:endParaRPr lang="en-US" b="1" i="1" dirty="0" smtClean="0"/>
          </a:p>
          <a:p>
            <a:endParaRPr lang="en-US" b="1" i="1" dirty="0" smtClean="0"/>
          </a:p>
          <a:p>
            <a:endParaRPr lang="en-US" b="1" dirty="0"/>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086600" y="5257800"/>
            <a:ext cx="1257300" cy="990600"/>
          </a:xfrm>
          <a:prstGeom prst="rect">
            <a:avLst/>
          </a:prstGeom>
          <a:noFill/>
          <a:ln w="9525">
            <a:solidFill>
              <a:srgbClr val="6600FF"/>
            </a:solidFill>
            <a:miter lim="800000"/>
            <a:headEnd/>
            <a:tailEnd/>
          </a:ln>
        </p:spPr>
      </p:pic>
      <p:sp>
        <p:nvSpPr>
          <p:cNvPr id="9" name="Rectangle 8"/>
          <p:cNvSpPr/>
          <p:nvPr/>
        </p:nvSpPr>
        <p:spPr>
          <a:xfrm>
            <a:off x="381000" y="304800"/>
            <a:ext cx="8382000" cy="2654573"/>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endParaRPr lang="en-US" sz="2000" dirty="0" smtClean="0"/>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Skeleton System</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Tribe of Simeon)</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“Instrument of Cruelty”</a:t>
            </a:r>
          </a:p>
          <a:p>
            <a:pPr algn="ctr"/>
            <a:endParaRPr lang="en-US" sz="1050" b="1" i="1"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78806"/>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 Am The Vine, Ye Are The Branches.</a:t>
            </a:r>
          </a:p>
          <a:p>
            <a:pPr algn="ct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 am the true vine, and my Father is the husbandman. </a:t>
            </a:r>
          </a:p>
          <a:p>
            <a:pPr algn="ct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Every branch in me that beareth not fruit he taketh away: and every [branch] that beareth fruit, he purgeth it, that it may bring forth more fruit. </a:t>
            </a:r>
            <a:r>
              <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John 15:1-2, 5) </a:t>
            </a:r>
            <a:r>
              <a:rPr lang="en-US" sz="2000" b="1" i="1" dirty="0" smtClean="0">
                <a:solidFill>
                  <a:schemeClr val="bg1"/>
                </a:solidFill>
                <a:latin typeface="Times New Roman" pitchFamily="18" charset="0"/>
                <a:cs typeface="Times New Roman" pitchFamily="18" charset="0"/>
              </a:rPr>
              <a:t>Margin..</a:t>
            </a:r>
            <a:endParaRPr lang="en-US" sz="2000" b="1" dirty="0" smtClean="0">
              <a:solidFill>
                <a:schemeClr val="bg1"/>
              </a:solidFill>
              <a:latin typeface="Times New Roman" pitchFamily="18" charset="0"/>
              <a:cs typeface="Times New Roman" pitchFamily="18" charset="0"/>
            </a:endParaRPr>
          </a:p>
          <a:p>
            <a:pPr algn="ctr"/>
            <a:endParaRPr lang="en-US" sz="9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Christ says of the church, "Ye are the light of the world."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Spirit of God shines forth upon the earth through the church.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church, the candlestick, upholds the light, guiding souls to the Lord.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candlestick was one whole piece. An individual that is out of harmony with the body, the church, is not a part of the candlestick. The work of dressing the lamps every morning and evening was not given to the Levites; but Aaron, the high priest, the one who represented Christ in the fullest sense,</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cleaned and refilled the lamps.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He served "unto the example and shadow of heavenly things." In the heavenly sanctuary, every day Christ performs the work of which this was a type.</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It is the privilege of every child of God to believe, as each morning he pleads for strength and wisdom for the day, that Christ in heaven is pouring out an abundant supply of His Holy Spirit to meet every need. At the close of the day, as he reviews his failures and mistakes, he may know that as on earth the high priest lighted the lamps every evening, so Christ, the great High Priest, is giving of His Holy Spirit to cover all the work of the day. </a:t>
            </a:r>
          </a:p>
          <a:p>
            <a:pPr algn="ctr"/>
            <a:r>
              <a:rPr lang="en-US" sz="2000" b="1" dirty="0" smtClean="0">
                <a:solidFill>
                  <a:schemeClr val="bg1"/>
                </a:solidFill>
                <a:latin typeface="Times New Roman" pitchFamily="18" charset="0"/>
                <a:cs typeface="Times New Roman" pitchFamily="18" charset="0"/>
              </a:rPr>
              <a:t>{1905 SNH, The Story of the Seer of Patmos 367.2}</a:t>
            </a:r>
            <a:r>
              <a:rPr lang="en-US" sz="2000" dirty="0" smtClean="0">
                <a:solidFill>
                  <a:schemeClr val="bg1"/>
                </a:solidFill>
                <a:latin typeface="Times New Roman" pitchFamily="18" charset="0"/>
                <a:cs typeface="Times New Roman" pitchFamily="18" charset="0"/>
              </a:rPr>
              <a:t>  </a:t>
            </a:r>
            <a:endParaRPr lang="en-US" sz="2000" dirty="0">
              <a:solidFill>
                <a:schemeClr val="bg1"/>
              </a:solidFill>
              <a:latin typeface="Times New Roman" pitchFamily="18" charset="0"/>
              <a:cs typeface="Times New Roman" pitchFamily="18" charset="0"/>
            </a:endParaRPr>
          </a:p>
        </p:txBody>
      </p:sp>
      <p:sp>
        <p:nvSpPr>
          <p:cNvPr id="4" name="Rectangle 3"/>
          <p:cNvSpPr/>
          <p:nvPr/>
        </p:nvSpPr>
        <p:spPr>
          <a:xfrm>
            <a:off x="85344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20</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lungs candle stick.jpg"/>
          <p:cNvPicPr>
            <a:picLocks noChangeAspect="1"/>
          </p:cNvPicPr>
          <p:nvPr/>
        </p:nvPicPr>
        <p:blipFill>
          <a:blip r:embed="rId2" cstate="print">
            <a:lum bright="10000"/>
          </a:blip>
          <a:stretch>
            <a:fillRect/>
          </a:stretch>
        </p:blipFill>
        <p:spPr>
          <a:xfrm>
            <a:off x="4648200" y="685800"/>
            <a:ext cx="4495800" cy="6172200"/>
          </a:xfrm>
          <a:prstGeom prst="rect">
            <a:avLst/>
          </a:prstGeom>
          <a:ln w="28575" cap="flat" cmpd="sng" algn="ctr">
            <a:solidFill>
              <a:srgbClr val="0000FF"/>
            </a:solidFill>
            <a:prstDash val="solid"/>
          </a:ln>
        </p:spPr>
        <p:style>
          <a:lnRef idx="2">
            <a:schemeClr val="accent2"/>
          </a:lnRef>
          <a:fillRef idx="1">
            <a:schemeClr val="lt1"/>
          </a:fillRef>
          <a:effectRef idx="0">
            <a:schemeClr val="accent2"/>
          </a:effectRef>
          <a:fontRef idx="minor">
            <a:schemeClr val="dk1"/>
          </a:fontRef>
        </p:style>
      </p:pic>
      <p:sp>
        <p:nvSpPr>
          <p:cNvPr id="5" name="Oval Callout 4"/>
          <p:cNvSpPr/>
          <p:nvPr/>
        </p:nvSpPr>
        <p:spPr>
          <a:xfrm>
            <a:off x="7543800" y="990600"/>
            <a:ext cx="1447800" cy="536448"/>
          </a:xfrm>
          <a:prstGeom prst="wedgeEllipseCallout">
            <a:avLst>
              <a:gd name="adj1" fmla="val -80503"/>
              <a:gd name="adj2" fmla="val 254870"/>
            </a:avLst>
          </a:prstGeom>
          <a:ln w="28575">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Jesus is in the midst </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3" descr="C:\Users\Rosa E Charles\Pictures\The Thrid Temple The Human Body\knob flower.jpg"/>
          <p:cNvPicPr>
            <a:picLocks noChangeAspect="1" noChangeArrowheads="1"/>
          </p:cNvPicPr>
          <p:nvPr/>
        </p:nvPicPr>
        <p:blipFill>
          <a:blip r:embed="rId3" cstate="print">
            <a:lum bright="20000"/>
          </a:blip>
          <a:srcRect l="12500" r="12500"/>
          <a:stretch>
            <a:fillRect/>
          </a:stretch>
        </p:blipFill>
        <p:spPr bwMode="auto">
          <a:xfrm>
            <a:off x="6248400" y="5638800"/>
            <a:ext cx="1143000" cy="990600"/>
          </a:xfrm>
          <a:prstGeom prst="rect">
            <a:avLst/>
          </a:prstGeom>
          <a:ln>
            <a:solidFill>
              <a:srgbClr val="FFFF00"/>
            </a:solidFill>
          </a:ln>
          <a:effectLst>
            <a:outerShdw blurRad="292100" dist="139700" dir="2700000" algn="tl" rotWithShape="0">
              <a:srgbClr val="333333">
                <a:alpha val="65000"/>
              </a:srgbClr>
            </a:outerShdw>
          </a:effectLst>
        </p:spPr>
      </p:pic>
      <p:cxnSp>
        <p:nvCxnSpPr>
          <p:cNvPr id="7" name="Straight Arrow Connector 6"/>
          <p:cNvCxnSpPr/>
          <p:nvPr/>
        </p:nvCxnSpPr>
        <p:spPr>
          <a:xfrm rot="5400000" flipH="1" flipV="1">
            <a:off x="6896100" y="5219700"/>
            <a:ext cx="685800" cy="609600"/>
          </a:xfrm>
          <a:prstGeom prst="straightConnector1">
            <a:avLst/>
          </a:prstGeom>
          <a:ln>
            <a:solidFill>
              <a:srgbClr val="EAF73D"/>
            </a:solidFill>
            <a:tailEnd type="arrow"/>
          </a:ln>
        </p:spPr>
        <p:style>
          <a:lnRef idx="3">
            <a:schemeClr val="accent1"/>
          </a:lnRef>
          <a:fillRef idx="0">
            <a:schemeClr val="accent1"/>
          </a:fillRef>
          <a:effectRef idx="2">
            <a:schemeClr val="accent1"/>
          </a:effectRef>
          <a:fontRef idx="minor">
            <a:schemeClr val="tx1"/>
          </a:fontRef>
        </p:style>
      </p:cxnSp>
      <p:pic>
        <p:nvPicPr>
          <p:cNvPr id="21" name="Picture 1" descr="http://o.quizlet.com/i/gXObo0pNoP-AH_68DBsv2w_m.jpg"/>
          <p:cNvPicPr>
            <a:picLocks noChangeAspect="1" noChangeArrowheads="1"/>
          </p:cNvPicPr>
          <p:nvPr/>
        </p:nvPicPr>
        <p:blipFill>
          <a:blip r:embed="rId4" cstate="print"/>
          <a:srcRect/>
          <a:stretch>
            <a:fillRect/>
          </a:stretch>
        </p:blipFill>
        <p:spPr bwMode="auto">
          <a:xfrm>
            <a:off x="0" y="685800"/>
            <a:ext cx="4572000" cy="6172200"/>
          </a:xfrm>
          <a:prstGeom prst="rect">
            <a:avLst/>
          </a:prstGeom>
          <a:noFill/>
          <a:ln w="28575">
            <a:solidFill>
              <a:srgbClr val="0000FF"/>
            </a:solidFill>
          </a:ln>
        </p:spPr>
      </p:pic>
      <p:sp>
        <p:nvSpPr>
          <p:cNvPr id="22" name="TextBox 21"/>
          <p:cNvSpPr txBox="1"/>
          <p:nvPr/>
        </p:nvSpPr>
        <p:spPr>
          <a:xfrm>
            <a:off x="1676400" y="3581400"/>
            <a:ext cx="1219200" cy="3108543"/>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Why are the braches in our body  backwards?                        And he (Jesus) said unto them Ye are from  beneath;</a:t>
            </a:r>
          </a:p>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I am from above: ye are of this world; I am not of this world. </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Box 22"/>
          <p:cNvSpPr txBox="1"/>
          <p:nvPr/>
        </p:nvSpPr>
        <p:spPr>
          <a:xfrm>
            <a:off x="1676400" y="3276600"/>
            <a:ext cx="1219200"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smtClean="0">
                <a:solidFill>
                  <a:srgbClr val="7030A0"/>
                </a:solidFill>
                <a:latin typeface="Times New Roman" pitchFamily="18" charset="0"/>
                <a:cs typeface="Times New Roman" pitchFamily="18" charset="0"/>
              </a:rPr>
              <a:t>John 8:23</a:t>
            </a:r>
            <a:endParaRPr lang="en-US" sz="1200" b="1" dirty="0">
              <a:solidFill>
                <a:srgbClr val="7030A0"/>
              </a:solidFill>
              <a:latin typeface="Times New Roman" pitchFamily="18" charset="0"/>
              <a:cs typeface="Times New Roman" pitchFamily="18" charset="0"/>
            </a:endParaRPr>
          </a:p>
        </p:txBody>
      </p:sp>
      <p:sp>
        <p:nvSpPr>
          <p:cNvPr id="24" name="TextBox 23"/>
          <p:cNvSpPr txBox="1"/>
          <p:nvPr/>
        </p:nvSpPr>
        <p:spPr>
          <a:xfrm>
            <a:off x="0" y="0"/>
            <a:ext cx="9144000" cy="677108"/>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800" b="1" i="1" dirty="0" smtClean="0">
              <a:solidFill>
                <a:srgbClr val="0000FF"/>
              </a:solidFill>
              <a:latin typeface="Times New Roman" pitchFamily="18" charset="0"/>
              <a:cs typeface="Times New Roman" pitchFamily="18" charset="0"/>
            </a:endParaRPr>
          </a:p>
          <a:p>
            <a:pPr algn="ctr"/>
            <a:r>
              <a:rPr lang="en-US"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Lets Learn Something Interesting About The Branches!</a:t>
            </a:r>
            <a:endParaRPr lang="en-US" sz="30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8534400" y="0"/>
            <a:ext cx="389851" cy="338554"/>
          </a:xfrm>
          <a:prstGeom prst="rect">
            <a:avLst/>
          </a:prstGeom>
        </p:spPr>
        <p:txBody>
          <a:bodyPr wrap="none">
            <a:spAutoFit/>
          </a:bodyPr>
          <a:lstStyle/>
          <a:p>
            <a:pPr algn="ctr"/>
            <a:fld id="{877F9B8C-32C4-43F2-99B4-FFD195B4A4EB}" type="slidenum">
              <a:rPr lang="en-US" sz="1600" b="1" smtClean="0">
                <a:latin typeface="Times New Roman" pitchFamily="18" charset="0"/>
                <a:cs typeface="Times New Roman" pitchFamily="18" charset="0"/>
              </a:rPr>
              <a:pPr algn="ctr"/>
              <a:t>21</a:t>
            </a:fld>
            <a:endParaRPr lang="en-US" sz="1600"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61"/>
            <a:ext cx="9144000" cy="692497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Its Seven Branches, each holding aloft a lamp,</a:t>
            </a:r>
          </a:p>
          <a:p>
            <a:pPr algn="ct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represented the church of God.</a:t>
            </a:r>
          </a:p>
          <a:p>
            <a:pPr algn="ctr"/>
            <a:r>
              <a:rPr lang="en-US" sz="28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{1914 SNH, The Cross and Its Shadow  50.3}</a:t>
            </a:r>
          </a:p>
          <a:p>
            <a:pPr algn="ctr"/>
            <a:endParaRPr lang="en-US" sz="1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Jesus Himself supplies the oil to these burning lamps. He it is that kindles the flame. "In him was life; and the life was the light of men</a:t>
            </a:r>
            <a:r>
              <a:rPr lang="en-US" sz="2000" b="1" dirty="0" smtClean="0">
                <a:solidFill>
                  <a:schemeClr val="tx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 John 1:4</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algn="ctr"/>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No candlestick, no church, shines of itself. From Christ emanates all its light…. The Lord God Almighty and the Lamb are the light thereof.</a:t>
            </a:r>
          </a:p>
          <a:p>
            <a:pPr algn="ctr"/>
            <a:r>
              <a:rPr lang="en-US" sz="2000" b="1" dirty="0" smtClean="0">
                <a:solidFill>
                  <a:schemeClr val="bg1"/>
                </a:solidFill>
                <a:latin typeface="Times New Roman" pitchFamily="18" charset="0"/>
                <a:cs typeface="Times New Roman" pitchFamily="18" charset="0"/>
              </a:rPr>
              <a:t>{Faith to Live By 280.3}</a:t>
            </a:r>
          </a:p>
          <a:p>
            <a:pPr algn="ctr"/>
            <a:endParaRPr lang="en-US" sz="1000" b="1" dirty="0" smtClean="0">
              <a:solidFill>
                <a:schemeClr val="bg1"/>
              </a:solidFill>
              <a:latin typeface="Times New Roman" pitchFamily="18" charset="0"/>
              <a:cs typeface="Times New Roman" pitchFamily="18" charset="0"/>
            </a:endParaRPr>
          </a:p>
          <a:p>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Revelation 21:23 </a:t>
            </a:r>
          </a:p>
          <a:p>
            <a:r>
              <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 city had no need of the sun, neither of the moon, to shine in it: for the 	glory of God did lighten it, and the Lamb [is] the light thereof. </a:t>
            </a:r>
          </a:p>
          <a:p>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Exodus  30:7,8 </a:t>
            </a:r>
          </a:p>
          <a:p>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Aaron shall burn thereon sweet incense every morning: when he dresseth the 	lamps, he shall burn incense upon it.   And when Aaron lighteth the lamps at even, 	he shall burn incense upon it, a perpetual incense before the LORD throughout 	your generations. </a:t>
            </a:r>
          </a:p>
          <a:p>
            <a:endParaRPr lang="en-US"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Hebrews 4:15 </a:t>
            </a:r>
          </a:p>
          <a:p>
            <a:r>
              <a:rPr lang="en-US" b="1"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 we have not an high priest which cannot be touched with the feeling of our 	infirmities; but was in all points tempted like as [we are, yet] without sin. </a:t>
            </a:r>
            <a:endParaRPr lang="en-US" sz="16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22</a:t>
            </a:fld>
            <a:endParaRPr lang="en-US" b="1" dirty="0">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harmaceuticalintelligence.files.wordpress.com/2012/11/blood-circulation-in-the-lung-1.jpg?w=279&amp;amp;h=506&amp;amp;h=323"/>
          <p:cNvPicPr>
            <a:picLocks noChangeAspect="1" noChangeArrowheads="1"/>
          </p:cNvPicPr>
          <p:nvPr/>
        </p:nvPicPr>
        <p:blipFill>
          <a:blip r:embed="rId2" cstate="print"/>
          <a:srcRect t="6612" b="9642"/>
          <a:stretch>
            <a:fillRect/>
          </a:stretch>
        </p:blipFill>
        <p:spPr bwMode="auto">
          <a:xfrm>
            <a:off x="4648200" y="2667000"/>
            <a:ext cx="4495800" cy="3124200"/>
          </a:xfrm>
          <a:prstGeom prst="rect">
            <a:avLst/>
          </a:prstGeom>
          <a:noFill/>
          <a:ln w="28575">
            <a:solidFill>
              <a:srgbClr val="0000FF"/>
            </a:solidFill>
          </a:ln>
        </p:spPr>
      </p:pic>
      <p:sp>
        <p:nvSpPr>
          <p:cNvPr id="23" name="Rectangle 22"/>
          <p:cNvSpPr/>
          <p:nvPr/>
        </p:nvSpPr>
        <p:spPr>
          <a:xfrm>
            <a:off x="6781800" y="5334000"/>
            <a:ext cx="1295400" cy="304800"/>
          </a:xfrm>
          <a:prstGeom prst="rect">
            <a:avLst/>
          </a:prstGeom>
          <a:ln>
            <a:solidFill>
              <a:srgbClr val="0000FF"/>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i="1" dirty="0" smtClean="0">
                <a:solidFill>
                  <a:schemeClr val="bg1"/>
                </a:solidFill>
                <a:latin typeface="Times New Roman" pitchFamily="18" charset="0"/>
                <a:cs typeface="Times New Roman" pitchFamily="18" charset="0"/>
              </a:rPr>
              <a:t>Flowers</a:t>
            </a:r>
            <a:endParaRPr lang="en-US" b="1" i="1" dirty="0">
              <a:solidFill>
                <a:schemeClr val="bg1"/>
              </a:solidFill>
              <a:latin typeface="Times New Roman" pitchFamily="18" charset="0"/>
              <a:cs typeface="Times New Roman" pitchFamily="18" charset="0"/>
            </a:endParaRPr>
          </a:p>
        </p:txBody>
      </p:sp>
      <p:pic>
        <p:nvPicPr>
          <p:cNvPr id="7171" name="Picture 3" descr="http://antranik.org/wp-content/uploads/2011/12/diagrammatic-view-of-capillary-alveoli-relationship.jpg"/>
          <p:cNvPicPr>
            <a:picLocks noChangeAspect="1" noChangeArrowheads="1"/>
          </p:cNvPicPr>
          <p:nvPr/>
        </p:nvPicPr>
        <p:blipFill>
          <a:blip r:embed="rId3" cstate="print"/>
          <a:srcRect/>
          <a:stretch>
            <a:fillRect/>
          </a:stretch>
        </p:blipFill>
        <p:spPr bwMode="auto">
          <a:xfrm>
            <a:off x="0" y="2667000"/>
            <a:ext cx="4648200" cy="3124200"/>
          </a:xfrm>
          <a:prstGeom prst="rect">
            <a:avLst/>
          </a:prstGeom>
          <a:noFill/>
          <a:ln w="28575">
            <a:solidFill>
              <a:srgbClr val="0000FF"/>
            </a:solidFill>
          </a:ln>
        </p:spPr>
      </p:pic>
      <p:sp>
        <p:nvSpPr>
          <p:cNvPr id="25" name="Rectangle 24"/>
          <p:cNvSpPr/>
          <p:nvPr/>
        </p:nvSpPr>
        <p:spPr>
          <a:xfrm>
            <a:off x="3505200" y="3657600"/>
            <a:ext cx="990600" cy="381000"/>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i="1" dirty="0" smtClean="0">
                <a:solidFill>
                  <a:schemeClr val="bg1"/>
                </a:solidFill>
                <a:latin typeface="Times New Roman" pitchFamily="18" charset="0"/>
                <a:cs typeface="Times New Roman" pitchFamily="18" charset="0"/>
              </a:rPr>
              <a:t>Knobs</a:t>
            </a:r>
            <a:endParaRPr lang="en-US" b="1" i="1" dirty="0">
              <a:solidFill>
                <a:schemeClr val="bg1"/>
              </a:solidFill>
              <a:latin typeface="Times New Roman" pitchFamily="18" charset="0"/>
              <a:cs typeface="Times New Roman" pitchFamily="18" charset="0"/>
            </a:endParaRPr>
          </a:p>
        </p:txBody>
      </p:sp>
      <p:sp>
        <p:nvSpPr>
          <p:cNvPr id="26" name="Rectangle 25"/>
          <p:cNvSpPr/>
          <p:nvPr/>
        </p:nvSpPr>
        <p:spPr>
          <a:xfrm>
            <a:off x="228600" y="5334000"/>
            <a:ext cx="1219200" cy="381000"/>
          </a:xfrm>
          <a:prstGeom prst="rect">
            <a:avLst/>
          </a:prstGeom>
          <a:ln>
            <a:solidFill>
              <a:srgbClr val="00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i="1" dirty="0" smtClean="0">
                <a:solidFill>
                  <a:schemeClr val="bg1"/>
                </a:solidFill>
                <a:latin typeface="Times New Roman" pitchFamily="18" charset="0"/>
                <a:cs typeface="Times New Roman" pitchFamily="18" charset="0"/>
              </a:rPr>
              <a:t>Almond</a:t>
            </a:r>
            <a:r>
              <a:rPr lang="en-US" b="1" dirty="0" smtClean="0">
                <a:solidFill>
                  <a:schemeClr val="bg1"/>
                </a:solidFill>
                <a:latin typeface="Times New Roman" pitchFamily="18" charset="0"/>
                <a:cs typeface="Times New Roman" pitchFamily="18" charset="0"/>
              </a:rPr>
              <a:t>s</a:t>
            </a:r>
            <a:endParaRPr lang="en-US" b="1" dirty="0">
              <a:solidFill>
                <a:schemeClr val="bg1"/>
              </a:solidFill>
              <a:latin typeface="Times New Roman" pitchFamily="18" charset="0"/>
              <a:cs typeface="Times New Roman" pitchFamily="18" charset="0"/>
            </a:endParaRPr>
          </a:p>
        </p:txBody>
      </p:sp>
      <p:sp>
        <p:nvSpPr>
          <p:cNvPr id="13" name="Rectangle 12"/>
          <p:cNvSpPr/>
          <p:nvPr/>
        </p:nvSpPr>
        <p:spPr>
          <a:xfrm>
            <a:off x="0" y="0"/>
            <a:ext cx="9144000" cy="646331"/>
          </a:xfrm>
          <a:prstGeom prst="rect">
            <a:avLst/>
          </a:prstGeom>
          <a:ln w="28575">
            <a:solidFill>
              <a:srgbClr val="0000FF"/>
            </a:solidFill>
          </a:ln>
        </p:spPr>
        <p:style>
          <a:lnRef idx="0">
            <a:scrgbClr r="0" g="0" b="0"/>
          </a:lnRef>
          <a:fillRef idx="1002">
            <a:schemeClr val="lt1"/>
          </a:fillRef>
          <a:effectRef idx="0">
            <a:scrgbClr r="0" g="0" b="0"/>
          </a:effectRef>
          <a:fontRef idx="major"/>
        </p:style>
        <p:txBody>
          <a:bodyPr wrap="square">
            <a:spAutoFit/>
          </a:bodyPr>
          <a:lstStyle/>
          <a:p>
            <a:pPr algn="ctr"/>
            <a:r>
              <a:rPr lang="en-US" sz="3600" b="1" dirty="0" smtClean="0">
                <a:solidFill>
                  <a:schemeClr val="bg1"/>
                </a:solidFill>
                <a:latin typeface="Times New Roman" pitchFamily="18" charset="0"/>
                <a:cs typeface="Times New Roman" pitchFamily="18" charset="0"/>
              </a:rPr>
              <a:t>The Branches of the Candlestick </a:t>
            </a:r>
            <a:endParaRPr lang="en-US" sz="3600" dirty="0">
              <a:solidFill>
                <a:schemeClr val="bg1"/>
              </a:solidFill>
              <a:latin typeface="Times New Roman" pitchFamily="18" charset="0"/>
              <a:cs typeface="Times New Roman" pitchFamily="18" charset="0"/>
            </a:endParaRPr>
          </a:p>
        </p:txBody>
      </p:sp>
      <p:sp>
        <p:nvSpPr>
          <p:cNvPr id="14" name="Rectangle 13"/>
          <p:cNvSpPr/>
          <p:nvPr/>
        </p:nvSpPr>
        <p:spPr>
          <a:xfrm>
            <a:off x="0" y="609600"/>
            <a:ext cx="4648200" cy="2031325"/>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[there shall be] a knop under two branches of the same, and a knop under two branches of the same, and a knop under two branches of the same, according to the six branches that proceed out of the</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candlestick. </a:t>
            </a:r>
          </a:p>
          <a:p>
            <a:pPr algn="ctr"/>
            <a:r>
              <a:rPr lang="en-US" b="1" dirty="0" smtClean="0">
                <a:solidFill>
                  <a:schemeClr val="bg1"/>
                </a:solidFill>
                <a:latin typeface="Times New Roman" pitchFamily="18" charset="0"/>
                <a:cs typeface="Times New Roman" pitchFamily="18" charset="0"/>
              </a:rPr>
              <a:t>( Exodus 25:35)</a:t>
            </a:r>
            <a:endParaRPr lang="en-US" b="1" dirty="0">
              <a:solidFill>
                <a:schemeClr val="bg1"/>
              </a:solidFill>
              <a:latin typeface="Times New Roman" pitchFamily="18" charset="0"/>
              <a:cs typeface="Times New Roman" pitchFamily="18" charset="0"/>
            </a:endParaRPr>
          </a:p>
        </p:txBody>
      </p:sp>
      <p:sp>
        <p:nvSpPr>
          <p:cNvPr id="17" name="Rectangle 16"/>
          <p:cNvSpPr/>
          <p:nvPr/>
        </p:nvSpPr>
        <p:spPr>
          <a:xfrm>
            <a:off x="4648200" y="609600"/>
            <a:ext cx="4495800" cy="2031325"/>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Three bowls made like unto almonds, [with] a knop and a flower in one branch; and three bowls made like almonds in the other branch, [with] a knop and a flower: so in the six branches that come out of the candlestick. </a:t>
            </a:r>
          </a:p>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(Exodus 25:33)</a:t>
            </a:r>
            <a:endParaRPr lang="en-US" b="1" dirty="0">
              <a:solidFill>
                <a:schemeClr val="bg1"/>
              </a:solidFill>
              <a:latin typeface="Times New Roman" pitchFamily="18" charset="0"/>
              <a:cs typeface="Times New Roman" pitchFamily="18" charset="0"/>
            </a:endParaRPr>
          </a:p>
        </p:txBody>
      </p:sp>
      <p:sp>
        <p:nvSpPr>
          <p:cNvPr id="18" name="Rectangle 17"/>
          <p:cNvSpPr/>
          <p:nvPr/>
        </p:nvSpPr>
        <p:spPr>
          <a:xfrm>
            <a:off x="0" y="5842337"/>
            <a:ext cx="9144000" cy="101566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took many a hard and skilful blow to form those delicate flowers and bowls;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but the candlestick was to be made after the heavenly model to teach heavenly lessons to mankind. </a:t>
            </a:r>
            <a:r>
              <a:rPr lang="en-US" b="1" dirty="0" smtClean="0">
                <a:solidFill>
                  <a:schemeClr val="bg1"/>
                </a:solidFill>
                <a:latin typeface="Times New Roman" pitchFamily="18" charset="0"/>
                <a:cs typeface="Times New Roman" pitchFamily="18" charset="0"/>
              </a:rPr>
              <a:t>(Exodus 25:40, margin ) {1914 SNH,  The Cross and Its Shadow 50.1}</a:t>
            </a:r>
            <a:endParaRPr lang="en-US" dirty="0">
              <a:solidFill>
                <a:schemeClr val="bg1"/>
              </a:solidFill>
              <a:latin typeface="Times New Roman" pitchFamily="18" charset="0"/>
              <a:cs typeface="Times New Roman" pitchFamily="18" charset="0"/>
            </a:endParaRPr>
          </a:p>
        </p:txBody>
      </p:sp>
      <p:sp>
        <p:nvSpPr>
          <p:cNvPr id="11" name="Rectangle 10"/>
          <p:cNvSpPr/>
          <p:nvPr/>
        </p:nvSpPr>
        <p:spPr>
          <a:xfrm>
            <a:off x="8728501" y="0"/>
            <a:ext cx="415499"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23</a:t>
            </a:fld>
            <a:endParaRPr lang="en-US" b="1" dirty="0">
              <a:solidFill>
                <a:schemeClr val="bg1"/>
              </a:solidFill>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24</a:t>
            </a:fld>
            <a:endParaRPr lang="en-US" dirty="0"/>
          </a:p>
        </p:txBody>
      </p:sp>
      <p:sp>
        <p:nvSpPr>
          <p:cNvPr id="3" name="Rectangle 2"/>
          <p:cNvSpPr/>
          <p:nvPr/>
        </p:nvSpPr>
        <p:spPr>
          <a:xfrm>
            <a:off x="0" y="1"/>
            <a:ext cx="9144000" cy="6857999"/>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individual that forms a part of the "church of the first-born, which are enrolled in heaven,“  will often feel the workman's hammer; “for we are His (God's) workmanship, created in Christ Jesus unto good works.”  Then, "beloved, think it not strange concerning the fiery trial which is to try you, as though some strange thing happened unto you”  </a:t>
            </a:r>
          </a:p>
          <a:p>
            <a:pPr algn="ctr"/>
            <a:r>
              <a:rPr lang="en-US" sz="2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is only the Master-workman fashioning you to become a part of the great church enrolled in heaven. </a:t>
            </a:r>
          </a:p>
          <a:p>
            <a:pPr algn="ctr"/>
            <a:r>
              <a:rPr lang="en-US" sz="2000" b="1" dirty="0" smtClean="0">
                <a:solidFill>
                  <a:schemeClr val="bg1"/>
                </a:solidFill>
                <a:latin typeface="Times New Roman" pitchFamily="18" charset="0"/>
                <a:cs typeface="Times New Roman" pitchFamily="18" charset="0"/>
              </a:rPr>
              <a:t>{1914 (SNH, The Cross and Its Shadow 51.1}</a:t>
            </a:r>
          </a:p>
          <a:p>
            <a:pPr algn="ctr"/>
            <a:r>
              <a:rPr lang="en-US" sz="2000" b="1" dirty="0" smtClean="0">
                <a:solidFill>
                  <a:schemeClr val="bg1"/>
                </a:solidFill>
                <a:latin typeface="Times New Roman" pitchFamily="18" charset="0"/>
                <a:cs typeface="Times New Roman" pitchFamily="18" charset="0"/>
              </a:rPr>
              <a:t> (Hebrew 12:23, margin ) (Ephesians 2:10) (I Peter 4:12)</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candlestick in the type held seven lamps. The beloved disciple also had a view of the heavenly lamps, of which the earthly ones were models. Before the throne of God in heaven he saw the seven lamps of fire, "which are the seven Spirits of God.“  The church of Christ is the candlestick to hold up the light in the midst of moral darkness. The Saviour says, "Ye are the light of the world." The Spirit of the Lord is said to be the eyes of the Lord which "run to and fro throughout the whole earth, strongly to hold with them whose heart is perfect toward Him.“</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Then the brightness of our light depends upon the condition of our heart. The Spirit is searching throughout the earth for those whose hearts are perfect toward God, and it will "strongly hold" with such ones: their light will not burn dim.</a:t>
            </a:r>
          </a:p>
          <a:p>
            <a:pPr algn="ctr"/>
            <a:endParaRPr lang="en-US" sz="1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chemeClr val="bg1"/>
                </a:solidFill>
                <a:latin typeface="Times New Roman" pitchFamily="18" charset="0"/>
                <a:cs typeface="Times New Roman" pitchFamily="18" charset="0"/>
              </a:rPr>
              <a:t> </a:t>
            </a:r>
            <a:r>
              <a:rPr lang="en-US" sz="1900" b="1" dirty="0" smtClean="0">
                <a:solidFill>
                  <a:schemeClr val="bg1"/>
                </a:solidFill>
                <a:latin typeface="Times New Roman" pitchFamily="18" charset="0"/>
                <a:cs typeface="Times New Roman" pitchFamily="18" charset="0"/>
              </a:rPr>
              <a:t>{1914 SNH, The Cross Its Shadow 51.2} (Revelation 4:2,5; 2 Chronicles 16:9 </a:t>
            </a:r>
            <a:r>
              <a:rPr lang="en-US" sz="2000" b="1" dirty="0" smtClean="0">
                <a:solidFill>
                  <a:schemeClr val="bg1"/>
                </a:solidFill>
                <a:latin typeface="Times New Roman" pitchFamily="18" charset="0"/>
                <a:cs typeface="Times New Roman" pitchFamily="18" charset="0"/>
              </a:rPr>
              <a:t>margin)</a:t>
            </a:r>
            <a:endParaRPr lang="en-US" sz="2000" b="1" dirty="0">
              <a:solidFill>
                <a:schemeClr val="bg1"/>
              </a:solidFill>
              <a:latin typeface="Times New Roman" pitchFamily="18" charset="0"/>
              <a:cs typeface="Times New Roman" pitchFamily="18" charset="0"/>
            </a:endParaRPr>
          </a:p>
        </p:txBody>
      </p:sp>
      <p:sp>
        <p:nvSpPr>
          <p:cNvPr id="4" name="Rectangle 3"/>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24</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25</a:t>
            </a:fld>
            <a:endParaRPr lang="en-US" dirty="0"/>
          </a:p>
        </p:txBody>
      </p:sp>
      <p:pic>
        <p:nvPicPr>
          <p:cNvPr id="1025" name="Picture 1" descr="http://healthy-lifestyle.most-effective-solution.com/wp-content/uploads/2010/09/human-anatomy-lungs.jpg"/>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28575">
            <a:solidFill>
              <a:srgbClr val="0000FF"/>
            </a:solidFill>
          </a:ln>
        </p:spPr>
      </p:pic>
      <p:pic>
        <p:nvPicPr>
          <p:cNvPr id="4" name="Picture 1" descr="http://www.my-personaltrainer.it/fisiologia/segmenti-polmonari.jpg"/>
          <p:cNvPicPr>
            <a:picLocks noChangeAspect="1" noChangeArrowheads="1"/>
          </p:cNvPicPr>
          <p:nvPr/>
        </p:nvPicPr>
        <p:blipFill>
          <a:blip r:embed="rId3" cstate="print"/>
          <a:srcRect/>
          <a:stretch>
            <a:fillRect/>
          </a:stretch>
        </p:blipFill>
        <p:spPr bwMode="auto">
          <a:xfrm>
            <a:off x="228600" y="3352800"/>
            <a:ext cx="5638800" cy="3200400"/>
          </a:xfrm>
          <a:prstGeom prst="rect">
            <a:avLst/>
          </a:prstGeom>
          <a:noFill/>
          <a:ln w="28575">
            <a:solidFill>
              <a:srgbClr val="0000FF"/>
            </a:solidFill>
          </a:ln>
        </p:spPr>
      </p:pic>
      <p:sp>
        <p:nvSpPr>
          <p:cNvPr id="5" name="Rectangle 4"/>
          <p:cNvSpPr/>
          <p:nvPr/>
        </p:nvSpPr>
        <p:spPr>
          <a:xfrm>
            <a:off x="8534400" y="228600"/>
            <a:ext cx="415499"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25</a:t>
            </a:fld>
            <a:endParaRPr lang="en-US" b="1" dirty="0">
              <a:solidFill>
                <a:schemeClr val="bg1"/>
              </a:solidFill>
              <a:latin typeface="Times New Roman" pitchFamily="18" charset="0"/>
              <a:cs typeface="Times New Roman" pitchFamily="18" charset="0"/>
            </a:endParaRPr>
          </a:p>
        </p:txBody>
      </p:sp>
      <p:sp>
        <p:nvSpPr>
          <p:cNvPr id="6" name="TextBox 5"/>
          <p:cNvSpPr txBox="1"/>
          <p:nvPr/>
        </p:nvSpPr>
        <p:spPr>
          <a:xfrm>
            <a:off x="1828800" y="3733800"/>
            <a:ext cx="2050561" cy="369332"/>
          </a:xfrm>
          <a:prstGeom prst="rect">
            <a:avLst/>
          </a:prstGeom>
          <a:noFill/>
        </p:spPr>
        <p:txBody>
          <a:bodyPr wrap="none" rtlCol="0">
            <a:spAutoFit/>
          </a:bodyPr>
          <a:lstStyle/>
          <a:p>
            <a:r>
              <a:rPr lang="en-US" b="1" u="sng" dirty="0" smtClean="0">
                <a:solidFill>
                  <a:srgbClr val="0000FF"/>
                </a:solidFill>
                <a:latin typeface="Times New Roman" pitchFamily="18" charset="0"/>
                <a:cs typeface="Times New Roman" pitchFamily="18" charset="0"/>
              </a:rPr>
              <a:t>The Spiritual Law </a:t>
            </a:r>
            <a:endParaRPr lang="en-US" b="1" u="sng" dirty="0">
              <a:solidFill>
                <a:srgbClr val="0000FF"/>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73446"/>
            <a:ext cx="9144000" cy="6924973"/>
          </a:xfrm>
          <a:prstGeom prst="rect">
            <a:avLst/>
          </a:prstGeom>
          <a:ln>
            <a:solidFill>
              <a:srgbClr val="0000CC"/>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Sin: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 Symbol of Carbon dioxide: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 rids the body of carbon dioxide.</a:t>
            </a:r>
          </a:p>
          <a:p>
            <a:pPr marL="0" marR="0" lvl="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Romans 8:26-27)</a:t>
            </a:r>
          </a:p>
          <a:p>
            <a:pPr marL="0" marR="0" lvl="0" indent="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Likewise the Spirit also helpeth our infirmities: for we know not what we should pray for as we ought: but the Spirit itself maketh intercession for us with groanings which cannot be uttered.  And he that searcheth the hearts knoweth what [is] the mind of the Spirit, because he maketh intercession for the saints according to [the will of] God.  </a:t>
            </a:r>
          </a:p>
          <a:p>
            <a:pPr marL="0" marR="0" lvl="0" indent="0" algn="l" defTabSz="914400" rtl="0" eaLnBrk="1" fontAlgn="base" latinLnBrk="0" hangingPunct="1">
              <a:lnSpc>
                <a:spcPct val="100000"/>
              </a:lnSpc>
              <a:spcBef>
                <a:spcPct val="0"/>
              </a:spcBef>
              <a:spcAft>
                <a:spcPct val="0"/>
              </a:spcAft>
              <a:buClrTx/>
              <a:buSzTx/>
              <a:tabLst/>
            </a:pPr>
            <a:endParaRPr kumimoji="0" lang="en-US" sz="1400" b="1"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lungs should be allowed the greatest freedom possible. Their capacity is developed by free action;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(Galatians 5:1, 13)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 diminishes if they are cramped and compressed. Hence the ill effects of the practice so common, especially in sedentary pursuits of stooping at one's work. In this position it is impossible to breathe deeply. Superficial breathing soon becomes a habit, and the lungs lose their power to expand. . . . </a:t>
            </a:r>
            <a:endParaRPr kumimoji="0" lang="en-US" sz="1400"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Thus an insufficient supply of oxygen is received. The blood moves sluggishly.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{My Life Today 128.4}  </a:t>
            </a:r>
            <a:endParaRPr kumimoji="0" lang="en-US" sz="2000"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Trachea</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 symbol of our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Windpipe has a flap of skin at the top to 				prevent food from entering.</a:t>
            </a:r>
            <a:endPar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26:33) </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thou shalt hang up the veil under the taches, that thou mayest bring in thither within the veil the ark of the testimony: and the veil shall divide unto you between the holy [place] and the most holy. </a:t>
            </a:r>
            <a:endParaRPr kumimoji="0" lang="en-US" sz="800"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686800" y="0"/>
            <a:ext cx="457200" cy="369332"/>
          </a:xfrm>
          <a:prstGeom prst="rect">
            <a:avLst/>
          </a:prstGeom>
        </p:spPr>
        <p:txBody>
          <a:bodyPr wrap="square">
            <a:spAutoFit/>
          </a:bodyPr>
          <a:lstStyle/>
          <a:p>
            <a:pPr algn="ctr"/>
            <a:fld id="{877F9B8C-32C4-43F2-99B4-FFD195B4A4EB}" type="slidenum">
              <a:rPr lang="en-US" b="1" smtClean="0">
                <a:latin typeface="Times New Roman" pitchFamily="18" charset="0"/>
                <a:cs typeface="Times New Roman" pitchFamily="18" charset="0"/>
              </a:rPr>
              <a:pPr algn="ctr"/>
              <a:t>26</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4673"/>
            <a:ext cx="9144000" cy="6924973"/>
          </a:xfrm>
          <a:prstGeom prst="rect">
            <a:avLst/>
          </a:prstGeom>
          <a:ln>
            <a:solidFill>
              <a:srgbClr val="0000CC"/>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Seven Bronchi: </a:t>
            </a:r>
          </a:p>
          <a:p>
            <a:pPr lvl="0" algn="ctr" fontAlgn="base">
              <a:spcBef>
                <a:spcPct val="0"/>
              </a:spcBef>
              <a:spcAft>
                <a:spcPct val="0"/>
              </a:spcAf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the midst of the seven candlesticks [one] like unto the Son of man,</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clothed with a garment down to the foot, and girt about the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paps with a golden girdle</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(Revelation 1:13) </a:t>
            </a:r>
            <a:endPar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Seven Branches:</a:t>
            </a:r>
          </a:p>
          <a:p>
            <a:pPr lvl="0" algn="ctr" eaLnBrk="0" fontAlgn="base" hangingPunct="0">
              <a:spcBef>
                <a:spcPct val="0"/>
              </a:spcBef>
              <a:spcAft>
                <a:spcPct val="0"/>
              </a:spcAf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am the vine, ye [are] the branches: He that abideth in me,</a:t>
            </a:r>
          </a:p>
          <a:p>
            <a:pPr lvl="0" algn="ctr" eaLnBrk="0" fontAlgn="base" hangingPunct="0">
              <a:spcBef>
                <a:spcPct val="0"/>
              </a:spcBef>
              <a:spcAft>
                <a:spcPct val="0"/>
              </a:spcAf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I in him, the same bringeth forth much fruit: </a:t>
            </a:r>
          </a:p>
          <a:p>
            <a:pPr lvl="0" algn="ctr" eaLnBrk="0" fontAlgn="base" hangingPunct="0">
              <a:spcBef>
                <a:spcPct val="0"/>
              </a:spcBef>
              <a:spcAft>
                <a:spcPct val="0"/>
              </a:spcAf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 without me ye can do nothing</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sz="2000" b="1" dirty="0" smtClean="0">
                <a:solidFill>
                  <a:schemeClr val="bg1"/>
                </a:solidFill>
                <a:latin typeface="Times New Roman" pitchFamily="18" charset="0"/>
                <a:ea typeface="Calibri" pitchFamily="34" charset="0"/>
                <a:cs typeface="Times New Roman" pitchFamily="18" charset="0"/>
              </a:rPr>
              <a:t> (John15:5-7)</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5:14-16) </a:t>
            </a:r>
          </a:p>
          <a:p>
            <a:pPr lvl="0" eaLnBrk="0" fontAlgn="base" hangingPunct="0">
              <a:spcBef>
                <a:spcPct val="0"/>
              </a:spcBef>
              <a:spcAft>
                <a:spcPct val="0"/>
              </a:spcAft>
            </a:pPr>
            <a:endParaRPr kumimoji="0" lang="en-US" sz="8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Its seven branches each holding aloft a lamp, represented the seven churches. </a:t>
            </a:r>
            <a:r>
              <a:rPr lang="en-US" sz="2000" b="1" dirty="0" smtClean="0">
                <a:solidFill>
                  <a:schemeClr val="bg1"/>
                </a:solidFill>
                <a:latin typeface="Times New Roman" pitchFamily="18" charset="0"/>
                <a:ea typeface="Calibri" pitchFamily="34" charset="0"/>
                <a:cs typeface="Times New Roman" pitchFamily="18" charset="0"/>
              </a:rPr>
              <a:t>(Revelation 1:20) </a:t>
            </a:r>
          </a:p>
          <a:p>
            <a:pPr algn="ctr" eaLnBrk="0" fontAlgn="base" hangingPunct="0">
              <a:spcBef>
                <a:spcPct val="0"/>
              </a:spcBef>
              <a:spcAft>
                <a:spcPct val="0"/>
              </a:spcAft>
            </a:pP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"Every branch that beareth fruit, he purgeth it, that it may bring forth more fruit." Our fruit-bearing testifies whether we are really abiding in Christ. . .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{5BC 1143.1}  (Exodus 25:40) (Revelation 1:12-20) (Hebrew 12:23) (Ephesians 2:10) (1 Peter 4:12) (2 Chronicles 16:9) (John 1:9)</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Identity With Christ Needed</a:t>
            </a: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branches in the True Vine are the believers who are brought into oneness by connection with the Vine.</a:t>
            </a:r>
            <a:r>
              <a:rPr kumimoji="0" lang="en-US" sz="240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{Vol. 5 Bible Commentary 1143.3</a:t>
            </a:r>
            <a:r>
              <a:rPr lang="en-US" sz="2000" b="1" dirty="0" smtClean="0">
                <a:solidFill>
                  <a:schemeClr val="bg1"/>
                </a:solidFill>
                <a:latin typeface="Times New Roman" pitchFamily="18" charset="0"/>
                <a:ea typeface="Calibri" pitchFamily="34" charset="0"/>
                <a:cs typeface="Times New Roman" pitchFamily="18" charset="0"/>
              </a:rPr>
              <a:t> (John 15:1-5).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endParaRPr kumimoji="0" lang="en-US" sz="2000" b="1" i="0" u="none" strike="noStrike" cap="none" normalizeH="0" baseline="0" dirty="0" smtClean="0">
              <a:ln>
                <a:noFill/>
              </a:ln>
              <a:solidFill>
                <a:schemeClr val="bg1"/>
              </a:solidFill>
              <a:latin typeface="Times New Roman" pitchFamily="18" charset="0"/>
              <a:cs typeface="Times New Roman" pitchFamily="18" charset="0"/>
            </a:endParaRPr>
          </a:p>
        </p:txBody>
      </p:sp>
      <p:sp>
        <p:nvSpPr>
          <p:cNvPr id="5" name="Rectangle 4"/>
          <p:cNvSpPr/>
          <p:nvPr/>
        </p:nvSpPr>
        <p:spPr>
          <a:xfrm>
            <a:off x="8686800" y="0"/>
            <a:ext cx="457200" cy="369332"/>
          </a:xfrm>
          <a:prstGeom prst="rect">
            <a:avLst/>
          </a:prstGeom>
        </p:spPr>
        <p:txBody>
          <a:bodyPr wrap="square">
            <a:spAutoFit/>
          </a:bodyPr>
          <a:lstStyle/>
          <a:p>
            <a:pPr algn="ctr"/>
            <a:fld id="{877F9B8C-32C4-43F2-99B4-FFD195B4A4EB}" type="slidenum">
              <a:rPr lang="en-US" b="1" smtClean="0">
                <a:latin typeface="Times New Roman" pitchFamily="18" charset="0"/>
                <a:cs typeface="Times New Roman" pitchFamily="18" charset="0"/>
              </a:rPr>
              <a:pPr algn="ctr"/>
              <a:t>27</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40170"/>
            <a:ext cx="9144000" cy="7201972"/>
          </a:xfrm>
          <a:prstGeom prst="rect">
            <a:avLst/>
          </a:prstGeom>
          <a:ln>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branches of the vine cannot blend into each other</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are individually separate; yet every branch must be in fellowship with every other if they are united in the same parent stock. They all draw nourishment from the same source; they drink in the same life-giving properties. So each branch of the True Vine is separate and distinct, yet all are bound together in the parent stock. There can be no division.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are all linked together by His will to bear fruit wherever they can find place and opportunity. But in order to do this,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worker must hide self. He must not give expression to his own mind and will. He is to express the mind and will of Christ.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human families are dependent upon God for life and breath and sustenance. God has designed the web, and all are individual threads to compose the pattern.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Creator is one, and He reveals Himself as the great Reservoir of all that is essential for each separate life.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{BC- Bible Commentary  Vol.5 1143.5}</a:t>
            </a:r>
            <a:endParaRPr kumimoji="0" lang="en-US" sz="12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8686800" y="-1"/>
            <a:ext cx="457200" cy="338554"/>
          </a:xfrm>
          <a:prstGeom prst="rect">
            <a:avLst/>
          </a:prstGeom>
        </p:spPr>
        <p:txBody>
          <a:bodyPr wrap="square">
            <a:spAutoFit/>
          </a:bodyPr>
          <a:lstStyle/>
          <a:p>
            <a:pPr algn="ctr"/>
            <a:fld id="{877F9B8C-32C4-43F2-99B4-FFD195B4A4EB}" type="slidenum">
              <a:rPr lang="en-US" sz="1600" b="1" smtClean="0">
                <a:latin typeface="Times New Roman" pitchFamily="18" charset="0"/>
                <a:cs typeface="Times New Roman" pitchFamily="18" charset="0"/>
              </a:rPr>
              <a:pPr algn="ctr"/>
              <a:t>28</a:t>
            </a:fld>
            <a:endParaRPr lang="en-US" sz="1600"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5181600" cy="685799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Next in importance to right position are respiration and vocal culture.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 one who sits and stands erect is more likely than others to breathe properly. .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To ensure correct delivery in reading and speaking, see that the abdominal muscles have full play in breathing, and that the respiratory organs are unrestricted. Let the strain come on the muscles of the abdomen rather than on those of the throat. Great weariness and serious disease of the throat and lungs may thus be prevented. </a:t>
            </a:r>
            <a:r>
              <a:rPr lang="en-US" sz="2000" b="1" dirty="0" smtClean="0">
                <a:solidFill>
                  <a:schemeClr val="bg1"/>
                </a:solidFill>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{My Life Today 128.5}</a:t>
            </a:r>
            <a:endParaRPr lang="en-US" sz="1200" b="1" dirty="0" smtClean="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 </a:t>
            </a:r>
          </a:p>
          <a:p>
            <a:r>
              <a:rPr lang="en-US" sz="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Bowls, Knops, Flowers: A symbol of</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Alveolus, Bronchioles, Alveoli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Three bowls made like unto almonds, [with] a knop and a flower in one branch; and three bowls made like almonds in the other branch, [with] a knop and a flower: so in the six branches that come out of the candlestick. </a:t>
            </a:r>
            <a:r>
              <a:rPr lang="en-US" sz="2000" b="1" dirty="0" smtClean="0">
                <a:solidFill>
                  <a:schemeClr val="bg1"/>
                </a:solidFill>
                <a:latin typeface="Times New Roman" pitchFamily="18" charset="0"/>
                <a:cs typeface="Times New Roman" pitchFamily="18" charset="0"/>
              </a:rPr>
              <a:t>(Exodus 25:31, 33-36) </a:t>
            </a: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external image lungs.gif"/>
          <p:cNvPicPr>
            <a:picLocks noChangeAspect="1" noChangeArrowheads="1"/>
          </p:cNvPicPr>
          <p:nvPr/>
        </p:nvPicPr>
        <p:blipFill>
          <a:blip r:embed="rId2" cstate="print"/>
          <a:srcRect/>
          <a:stretch>
            <a:fillRect/>
          </a:stretch>
        </p:blipFill>
        <p:spPr bwMode="auto">
          <a:xfrm>
            <a:off x="5181600" y="0"/>
            <a:ext cx="3962400" cy="4191000"/>
          </a:xfrm>
          <a:prstGeom prst="rect">
            <a:avLst/>
          </a:prstGeom>
          <a:noFill/>
          <a:ln w="28575">
            <a:solidFill>
              <a:srgbClr val="0000FF"/>
            </a:solidFill>
          </a:ln>
        </p:spPr>
      </p:pic>
      <p:pic>
        <p:nvPicPr>
          <p:cNvPr id="4102" name="Picture 6" descr="https://sp1.yimg.com/ib/th?id=H.4738423895688373&amp;pid=15.1"/>
          <p:cNvPicPr>
            <a:picLocks noChangeAspect="1" noChangeArrowheads="1"/>
          </p:cNvPicPr>
          <p:nvPr/>
        </p:nvPicPr>
        <p:blipFill>
          <a:blip r:embed="rId3" cstate="print"/>
          <a:srcRect l="56949" t="21286" r="2373" b="2439"/>
          <a:stretch>
            <a:fillRect/>
          </a:stretch>
        </p:blipFill>
        <p:spPr bwMode="auto">
          <a:xfrm>
            <a:off x="5181600" y="4191000"/>
            <a:ext cx="3962400" cy="2667000"/>
          </a:xfrm>
          <a:prstGeom prst="rect">
            <a:avLst/>
          </a:prstGeom>
          <a:noFill/>
          <a:ln w="28575">
            <a:solidFill>
              <a:srgbClr val="0000FF"/>
            </a:solidFill>
          </a:ln>
        </p:spPr>
      </p:pic>
      <p:sp>
        <p:nvSpPr>
          <p:cNvPr id="5" name="Rectangle 4"/>
          <p:cNvSpPr/>
          <p:nvPr/>
        </p:nvSpPr>
        <p:spPr>
          <a:xfrm>
            <a:off x="8686800" y="0"/>
            <a:ext cx="457200" cy="369332"/>
          </a:xfrm>
          <a:prstGeom prst="rect">
            <a:avLst/>
          </a:prstGeom>
        </p:spPr>
        <p:txBody>
          <a:bodyPr wrap="squar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29</a:t>
            </a:fld>
            <a:endParaRPr lang="en-US" b="1" dirty="0">
              <a:solidFill>
                <a:schemeClr val="bg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0"/>
            <a:ext cx="457200" cy="365125"/>
          </a:xfrm>
        </p:spPr>
        <p:txBody>
          <a:bodyPr/>
          <a:lstStyle/>
          <a:p>
            <a:pPr algn="ctr"/>
            <a:fld id="{877F9B8C-32C4-43F2-99B4-FFD195B4A4EB}" type="slidenum">
              <a:rPr lang="en-US" sz="1800" b="1" smtClean="0">
                <a:solidFill>
                  <a:schemeClr val="tx1"/>
                </a:solidFill>
                <a:latin typeface="Times New Roman" pitchFamily="18" charset="0"/>
                <a:cs typeface="Times New Roman" pitchFamily="18" charset="0"/>
              </a:rPr>
              <a:pPr algn="ctr"/>
              <a:t>3</a:t>
            </a:fld>
            <a:endParaRPr lang="en-US" sz="1800" b="1" dirty="0">
              <a:solidFill>
                <a:schemeClr val="tx1"/>
              </a:solidFill>
              <a:latin typeface="Times New Roman" pitchFamily="18" charset="0"/>
              <a:cs typeface="Times New Roman" pitchFamily="18" charset="0"/>
            </a:endParaRPr>
          </a:p>
        </p:txBody>
      </p:sp>
      <p:sp>
        <p:nvSpPr>
          <p:cNvPr id="3" name="Rectangle 2"/>
          <p:cNvSpPr/>
          <p:nvPr/>
        </p:nvSpPr>
        <p:spPr>
          <a:xfrm>
            <a:off x="685800" y="457200"/>
            <a:ext cx="7924800" cy="5715000"/>
          </a:xfrm>
          <a:prstGeom prst="rect">
            <a:avLst/>
          </a:prstGeom>
          <a:solidFill>
            <a:schemeClr val="tx1"/>
          </a:solidFill>
          <a:ln>
            <a:solidFill>
              <a:srgbClr val="170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73" name="Rectangle 1"/>
          <p:cNvSpPr>
            <a:spLocks noChangeArrowheads="1"/>
          </p:cNvSpPr>
          <p:nvPr/>
        </p:nvSpPr>
        <p:spPr bwMode="auto">
          <a:xfrm>
            <a:off x="1219200" y="1066800"/>
            <a:ext cx="7010400" cy="452431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787900" algn="l"/>
              </a:tabLs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 may be thought strange by some that the name of a man who was famous only for murder and sin, should be inscribed on one of the gates of the Holy City of God, and that one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twelfth of the one hundred and forty-four thousand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will enter the city of God bearing the name of that man. But the fact that one has committed sin will never exclude him from the kingdom of God. All have sinned. </a:t>
            </a:r>
          </a:p>
          <a:p>
            <a:pPr lvl="0" algn="ctr" fontAlgn="base">
              <a:spcBef>
                <a:spcPct val="0"/>
              </a:spcBef>
              <a:spcAft>
                <a:spcPct val="0"/>
              </a:spcAft>
              <a:tabLst>
                <a:tab pos="4787900" algn="l"/>
              </a:tabLst>
            </a:pP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It is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unconfessed</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 sin that debars any one from receiving eternal life. </a:t>
            </a:r>
          </a:p>
          <a:p>
            <a:pPr lvl="0" algn="ctr" fontAlgn="base">
              <a:spcBef>
                <a:spcPct val="0"/>
              </a:spcBef>
              <a:spcAft>
                <a:spcPct val="0"/>
              </a:spcAft>
              <a:tabLst>
                <a:tab pos="4787900" algn="l"/>
              </a:tabLs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{1914 SNH, The Cross and Its Shadow 297.3} </a:t>
            </a:r>
          </a:p>
          <a:p>
            <a:pPr lvl="0" algn="ctr" fontAlgn="base">
              <a:spcBef>
                <a:spcPct val="0"/>
              </a:spcBef>
              <a:spcAft>
                <a:spcPct val="0"/>
              </a:spcAft>
              <a:tabLst>
                <a:tab pos="4787900" algn="l"/>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(also see 298.1)</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400" b="1" dirty="0" smtClean="0">
                <a:latin typeface="Times New Roman" pitchFamily="18" charset="0"/>
                <a:cs typeface="Times New Roman" pitchFamily="18" charset="0"/>
              </a:rPr>
              <a:t> </a:t>
            </a:r>
            <a:endParaRPr kumimoji="0" lang="en-US" sz="2400" b="1" i="0" u="none" strike="noStrike" cap="none" normalizeH="0" baseline="0" dirty="0" smtClean="0">
              <a:ln>
                <a:noFill/>
              </a:ln>
              <a:solidFill>
                <a:srgbClr val="8063C9"/>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0"/>
            <a:ext cx="457200" cy="365125"/>
          </a:xfrm>
        </p:spPr>
        <p:txBody>
          <a:bodyPr/>
          <a:lstStyle/>
          <a:p>
            <a:pPr algn="ctr"/>
            <a:fld id="{877F9B8C-32C4-43F2-99B4-FFD195B4A4EB}" type="slidenum">
              <a:rPr lang="en-US" sz="16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30</a:t>
            </a:fld>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457200" y="3505200"/>
            <a:ext cx="8077200" cy="28956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(The Tribe of Reuben )</a:t>
            </a:r>
          </a:p>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“The Heart:</a:t>
            </a:r>
            <a:r>
              <a:rPr lang="en-US" dirty="0" smtClean="0"/>
              <a:t>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Excellency of dignity, </a:t>
            </a:r>
          </a:p>
          <a:p>
            <a:r>
              <a:rPr lang="en-US" dirty="0" smtClean="0">
                <a:effectLst>
                  <a:outerShdw blurRad="38100" dist="38100" dir="2700000" algn="tl">
                    <a:srgbClr val="000000">
                      <a:alpha val="43137"/>
                    </a:srgbClr>
                  </a:outerShdw>
                </a:effectLst>
                <a:latin typeface="Times New Roman" pitchFamily="18" charset="0"/>
                <a:cs typeface="Times New Roman" pitchFamily="18" charset="0"/>
              </a:rPr>
              <a:t>and the Excellency of Power ”</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Table of Showbread </a:t>
            </a:r>
          </a:p>
          <a:p>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162800" y="5105400"/>
            <a:ext cx="1181100" cy="1123950"/>
          </a:xfrm>
          <a:prstGeom prst="rect">
            <a:avLst/>
          </a:prstGeom>
          <a:noFill/>
          <a:ln w="9525">
            <a:solidFill>
              <a:srgbClr val="6600FF"/>
            </a:solidFill>
            <a:miter lim="800000"/>
            <a:headEnd/>
            <a:tailEnd/>
          </a:ln>
        </p:spPr>
      </p:pic>
      <p:sp>
        <p:nvSpPr>
          <p:cNvPr id="9" name="Rectangle 8"/>
          <p:cNvSpPr/>
          <p:nvPr/>
        </p:nvSpPr>
        <p:spPr>
          <a:xfrm>
            <a:off x="381000" y="304800"/>
            <a:ext cx="8229600" cy="2985433"/>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The Third Temple</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Series 7</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Cardiovascular System </a:t>
            </a:r>
            <a:endParaRPr lang="en-US" sz="3600" i="1" dirty="0"/>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5181600"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The Respiratory System  </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5410200" y="152400"/>
            <a:ext cx="3505200" cy="6370975"/>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RESPIRATORY SYSTEM DEFINITION</a:t>
            </a:r>
          </a:p>
          <a:p>
            <a:pPr algn="ctr"/>
            <a:endParaRPr lang="en-US" sz="2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is an integrated network of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organs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and tubes that coordinates the exchange of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oxygen</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carbon</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dioxide</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between an organism and its environment.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organs that are involved in breathing, including the nose, throat, larynx, trachea, bronchi, and lungs. Also known as the respiratory tree.</a:t>
            </a:r>
            <a:endParaRPr lang="en-US" sz="8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152400" y="6400800"/>
            <a:ext cx="8763000" cy="369332"/>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latin typeface="Times New Roman" pitchFamily="18" charset="0"/>
                <a:cs typeface="Times New Roman" pitchFamily="18" charset="0"/>
              </a:rPr>
              <a:t>l http://www.medterms.com/script/main/art.asp?articlekey=5332</a:t>
            </a:r>
            <a:endParaRPr lang="en-US"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8915400" y="0"/>
            <a:ext cx="228600" cy="365125"/>
          </a:xfrm>
        </p:spPr>
        <p:txBody>
          <a:bodyPr/>
          <a:lstStyle/>
          <a:p>
            <a:pPr algn="ctr"/>
            <a:fld id="{877F9B8C-32C4-43F2-99B4-FFD195B4A4EB}" type="slidenum">
              <a:rPr lang="en-US" sz="20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descr="http://ts4.mm.bing.net/th?id=H.4939883346919871&amp;pid=15.1"/>
          <p:cNvPicPr/>
          <p:nvPr/>
        </p:nvPicPr>
        <p:blipFill>
          <a:blip r:embed="rId2" cstate="print">
            <a:lum bright="10000"/>
          </a:blip>
          <a:srcRect/>
          <a:stretch>
            <a:fillRect/>
          </a:stretch>
        </p:blipFill>
        <p:spPr bwMode="auto">
          <a:xfrm>
            <a:off x="152400" y="762000"/>
            <a:ext cx="5181600" cy="5562600"/>
          </a:xfrm>
          <a:prstGeom prst="rect">
            <a:avLst/>
          </a:prstGeom>
          <a:noFill/>
          <a:ln w="28575">
            <a:solidFill>
              <a:srgbClr val="0000FF"/>
            </a:solidFill>
          </a:ln>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46331"/>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Candlestick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685800"/>
            <a:ext cx="9144000" cy="6124754"/>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2400" dirty="0" smtClean="0">
              <a:solidFill>
                <a:schemeClr val="bg1"/>
              </a:solidFill>
              <a:latin typeface="Times New Roman" pitchFamily="18" charset="0"/>
              <a:cs typeface="Times New Roman"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lamps that were a shadow of the Holy Spirit emanating from God, which at some time in life shines into the heart of every one, inviting him to accept the Lord and His service, and which shines continually in the life of the individual who walks in the light, and is faithful to God. </a:t>
            </a:r>
          </a:p>
          <a:p>
            <a:pPr algn="ctr"/>
            <a:r>
              <a:rPr lang="en-US" sz="2000" b="1" dirty="0" smtClean="0">
                <a:solidFill>
                  <a:schemeClr val="bg1"/>
                </a:solidFill>
                <a:latin typeface="Times New Roman" pitchFamily="18" charset="0"/>
                <a:cs typeface="Times New Roman" pitchFamily="18" charset="0"/>
              </a:rPr>
              <a:t>{1914 SNH, The Cross and Its Shadow 182.1} </a:t>
            </a:r>
          </a:p>
          <a:p>
            <a:pPr algn="ctr"/>
            <a:endParaRPr lang="en-US" b="1" dirty="0" smtClean="0">
              <a:solidFill>
                <a:schemeClr val="tx1"/>
              </a:solidFill>
              <a:latin typeface="Times New Roman" pitchFamily="18" charset="0"/>
              <a:cs typeface="Times New Roman"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candlestick upheld seven lamps; these lamps in the earthly sanctuary, were a type of the “seven lamps of fire burning before the throne in heaven, </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which are the seven spirits of God.”</a:t>
            </a:r>
          </a:p>
          <a:p>
            <a:pPr algn="ctr"/>
            <a:r>
              <a:rPr lang="en-US" sz="2000" b="1" dirty="0" smtClean="0">
                <a:solidFill>
                  <a:schemeClr val="bg1"/>
                </a:solidFill>
                <a:latin typeface="Times New Roman" pitchFamily="18" charset="0"/>
                <a:cs typeface="Times New Roman" pitchFamily="18" charset="0"/>
              </a:rPr>
              <a:t>{1905 SNH, The Story of Seer of Patmos 367.1}</a:t>
            </a:r>
          </a:p>
          <a:p>
            <a:pPr algn="ctr"/>
            <a:endParaRPr lang="en-US" sz="2000" b="1" dirty="0" smtClean="0">
              <a:solidFill>
                <a:schemeClr val="bg1"/>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(Exodus 25:40, Hebrew 8:5)</a:t>
            </a:r>
          </a:p>
          <a:p>
            <a:pPr algn="ctr"/>
            <a:endParaRPr lang="en-US" dirty="0"/>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5</a:t>
            </a:fld>
            <a:endParaRPr lang="en-US" b="1" dirty="0">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365839453067_642" descr="http://sickleoftruth.com/sitebuilder/images/Candlestick-1_edited-1_copy_edited-2-425x520.jpg"/>
          <p:cNvPicPr/>
          <p:nvPr/>
        </p:nvPicPr>
        <p:blipFill>
          <a:blip r:embed="rId2" cstate="print"/>
          <a:srcRect/>
          <a:stretch>
            <a:fillRect/>
          </a:stretch>
        </p:blipFill>
        <p:spPr bwMode="auto">
          <a:xfrm>
            <a:off x="4495800" y="1143000"/>
            <a:ext cx="4648200" cy="5334000"/>
          </a:xfrm>
          <a:prstGeom prst="rect">
            <a:avLst/>
          </a:prstGeom>
          <a:noFill/>
          <a:ln w="28575">
            <a:solidFill>
              <a:srgbClr val="0000CC"/>
            </a:solidFill>
            <a:miter lim="800000"/>
            <a:headEnd/>
            <a:tailEnd/>
          </a:ln>
        </p:spPr>
      </p:pic>
      <p:sp>
        <p:nvSpPr>
          <p:cNvPr id="26" name="Rectangle 25"/>
          <p:cNvSpPr/>
          <p:nvPr/>
        </p:nvSpPr>
        <p:spPr>
          <a:xfrm>
            <a:off x="4495800" y="6477000"/>
            <a:ext cx="4648200" cy="381000"/>
          </a:xfrm>
          <a:prstGeom prst="rect">
            <a:avLst/>
          </a:prstGeom>
          <a:ln w="19050">
            <a:solidFill>
              <a:srgbClr val="8238B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i="1" dirty="0" smtClean="0">
                <a:solidFill>
                  <a:srgbClr val="8238BA"/>
                </a:solidFill>
                <a:latin typeface="Times New Roman" pitchFamily="18" charset="0"/>
                <a:cs typeface="Times New Roman" pitchFamily="18" charset="0"/>
              </a:rPr>
              <a:t>Golden Lamp </a:t>
            </a:r>
            <a:endParaRPr lang="en-US" sz="2000" b="1" i="1" dirty="0">
              <a:solidFill>
                <a:srgbClr val="8238BA"/>
              </a:solidFill>
              <a:latin typeface="Times New Roman" pitchFamily="18" charset="0"/>
              <a:cs typeface="Times New Roman" pitchFamily="18" charset="0"/>
            </a:endParaRPr>
          </a:p>
        </p:txBody>
      </p:sp>
      <p:pic>
        <p:nvPicPr>
          <p:cNvPr id="9217" name="Picture 1" descr="http://cache2.allpostersimages.com/p/LRG/38/3812/9CPIF00Z/posters/hutchings-ralph-resin-cast-of-lungs-bronchi-only-anterior-view.jpg"/>
          <p:cNvPicPr>
            <a:picLocks noChangeAspect="1" noChangeArrowheads="1"/>
          </p:cNvPicPr>
          <p:nvPr/>
        </p:nvPicPr>
        <p:blipFill>
          <a:blip r:embed="rId3" cstate="print"/>
          <a:srcRect/>
          <a:stretch>
            <a:fillRect/>
          </a:stretch>
        </p:blipFill>
        <p:spPr bwMode="auto">
          <a:xfrm>
            <a:off x="0" y="1143000"/>
            <a:ext cx="4495800" cy="5334000"/>
          </a:xfrm>
          <a:prstGeom prst="rect">
            <a:avLst/>
          </a:prstGeom>
          <a:noFill/>
          <a:ln w="28575">
            <a:solidFill>
              <a:srgbClr val="0000CC"/>
            </a:solidFill>
          </a:ln>
        </p:spPr>
      </p:pic>
      <p:sp>
        <p:nvSpPr>
          <p:cNvPr id="7" name="Rectangle 6"/>
          <p:cNvSpPr/>
          <p:nvPr/>
        </p:nvSpPr>
        <p:spPr>
          <a:xfrm>
            <a:off x="0" y="0"/>
            <a:ext cx="9144000" cy="1138773"/>
          </a:xfrm>
          <a:prstGeom prst="rect">
            <a:avLst/>
          </a:prstGeom>
          <a:ln w="19050">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Candlestick </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Tree Of Life </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6477000"/>
            <a:ext cx="4495800" cy="400110"/>
          </a:xfrm>
          <a:prstGeom prst="rect">
            <a:avLst/>
          </a:prstGeom>
          <a:solidFill>
            <a:schemeClr val="tx1"/>
          </a:solidFill>
          <a:ln>
            <a:solidFill>
              <a:srgbClr val="9148C8"/>
            </a:solidFill>
          </a:ln>
        </p:spPr>
        <p:txBody>
          <a:bodyPr wrap="square">
            <a:spAutoFit/>
          </a:bodyPr>
          <a:lstStyle/>
          <a:p>
            <a:pPr algn="ctr"/>
            <a:r>
              <a:rPr lang="en-US" sz="2000" b="1" i="1" dirty="0" smtClean="0">
                <a:solidFill>
                  <a:srgbClr val="8238BA"/>
                </a:solidFill>
                <a:latin typeface="Times New Roman" pitchFamily="18" charset="0"/>
                <a:cs typeface="Times New Roman" pitchFamily="18" charset="0"/>
              </a:rPr>
              <a:t>The Lungs or Respiratory System</a:t>
            </a:r>
            <a:endParaRPr lang="en-US" sz="2000" b="1" i="1" dirty="0">
              <a:solidFill>
                <a:srgbClr val="8238BA"/>
              </a:solidFill>
              <a:latin typeface="Times New Roman" pitchFamily="18" charset="0"/>
              <a:cs typeface="Times New Roman" pitchFamily="18" charset="0"/>
            </a:endParaRPr>
          </a:p>
        </p:txBody>
      </p:sp>
      <p:sp>
        <p:nvSpPr>
          <p:cNvPr id="9" name="Rectangle 8"/>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6</a:t>
            </a:fld>
            <a:endParaRPr lang="en-US" b="1" dirty="0">
              <a:latin typeface="Times New Roman" pitchFamily="18" charset="0"/>
              <a:cs typeface="Times New Roman" pitchFamily="18" charset="0"/>
            </a:endParaRPr>
          </a:p>
        </p:txBody>
      </p:sp>
    </p:spTree>
  </p:cSld>
  <p:clrMapOvr>
    <a:masterClrMapping/>
  </p:clrMapOvr>
  <p:transition spd="slow" advClick="0" advTm="11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19985"/>
            <a:ext cx="9144000" cy="7109639"/>
          </a:xfrm>
          <a:prstGeom prst="rect">
            <a:avLst/>
          </a:prstGeom>
          <a:ln w="19050">
            <a:solidFill>
              <a:srgbClr val="0000FF"/>
            </a:solidFill>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4787900" algn="l"/>
              </a:tabLst>
            </a:pP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en-US" sz="32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Lungs: an symbol of the </a:t>
            </a:r>
            <a:r>
              <a:rPr kumimoji="0" lang="en-US" sz="32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Candlestick</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(Exodus 25:6, 31; 30:1-8; 40:26)</a:t>
            </a:r>
          </a:p>
          <a:p>
            <a:pPr marL="0" marR="0" lvl="0" indent="0" algn="l" defTabSz="914400" rtl="0" eaLnBrk="1" fontAlgn="base" latinLnBrk="0" hangingPunct="1">
              <a:lnSpc>
                <a:spcPct val="100000"/>
              </a:lnSpc>
              <a:spcBef>
                <a:spcPct val="0"/>
              </a:spcBef>
              <a:spcAft>
                <a:spcPct val="0"/>
              </a:spcAft>
              <a:buClrTx/>
              <a:buSzTx/>
              <a:buFontTx/>
              <a:buNone/>
              <a:tabLst>
                <a:tab pos="4787900" algn="l"/>
              </a:tabLst>
            </a:pP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RESPIRATORY Operate Like THE TRIBE OF SIMEON</a:t>
            </a:r>
            <a:endPar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(Revelation 8:3-40) (Isaiah 64:6) (Zechariah 4:2-3)</a:t>
            </a:r>
          </a:p>
          <a:p>
            <a:pPr marL="0" marR="0" lvl="0" indent="0" algn="l" defTabSz="914400" rtl="0" eaLnBrk="0" fontAlgn="base" latinLnBrk="0" hangingPunct="0">
              <a:lnSpc>
                <a:spcPct val="100000"/>
              </a:lnSpc>
              <a:spcBef>
                <a:spcPct val="0"/>
              </a:spcBef>
              <a:spcAft>
                <a:spcPct val="0"/>
              </a:spcAft>
              <a:buClrTx/>
              <a:buSzTx/>
              <a:buFontTx/>
              <a:buNone/>
              <a:tabLst>
                <a:tab pos="4787900" algn="l"/>
              </a:tabLst>
            </a:pPr>
            <a:endParaRPr lang="en-US" sz="16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tabLst>
                <a:tab pos="4787900" algn="l"/>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Holy Spirit a Symbol</a:t>
            </a:r>
            <a:r>
              <a:rPr kumimoji="0" lang="en-US" sz="2800" b="1" i="0" u="none"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of the </a:t>
            </a:r>
            <a:r>
              <a:rPr lang="en-US" sz="28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Breath/Air</a:t>
            </a:r>
            <a:endPar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tabLst>
                <a:tab pos="4787900" algn="l"/>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provides the body with oxygen.</a:t>
            </a: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(Exodus 37:17-24)</a:t>
            </a:r>
            <a:r>
              <a:rPr lang="en-US" sz="2400" b="1" dirty="0" smtClean="0">
                <a:solidFill>
                  <a:schemeClr val="bg1"/>
                </a:solidFill>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87900" algn="l"/>
              </a:tabLst>
            </a:pPr>
            <a:endPar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tabLst>
                <a:tab pos="4787900" algn="l"/>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 LORD God formed man [of] the dust of the ground, and breathed into his nostrils the breath of life; </a:t>
            </a:r>
          </a:p>
          <a:p>
            <a:pPr lvl="0" algn="ctr" eaLnBrk="0" fontAlgn="base" hangingPunct="0">
              <a:spcBef>
                <a:spcPct val="0"/>
              </a:spcBef>
              <a:spcAft>
                <a:spcPct val="0"/>
              </a:spcAft>
              <a:tabLst>
                <a:tab pos="4787900" algn="l"/>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man became a living soul. </a:t>
            </a:r>
            <a:r>
              <a:rPr lang="en-US" sz="2000" b="1" dirty="0" smtClean="0">
                <a:solidFill>
                  <a:schemeClr val="bg1"/>
                </a:solidFill>
                <a:latin typeface="Times New Roman" pitchFamily="18" charset="0"/>
                <a:ea typeface="Calibri" pitchFamily="34" charset="0"/>
                <a:cs typeface="Times New Roman" pitchFamily="18" charset="0"/>
              </a:rPr>
              <a:t>(Genesis 2:7) </a:t>
            </a:r>
            <a:endPar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 Holy Spirit is the breath of spiritual life in the soul. The impartation of the Spirit is the impartation of the life of Christ. It imbues the receiver with the attributes of Christ. Only those who are thus taught of God, those who possess the inward working of the Spirit, and in whose life the Christ-life is manifested, are to stand as representative men, to minister in behalf of the church. </a:t>
            </a:r>
          </a:p>
          <a:p>
            <a:pPr marL="0" marR="0" lvl="0" indent="0" algn="ctr" defTabSz="914400" rtl="0" eaLnBrk="0" fontAlgn="base" latinLnBrk="0" hangingPunct="0">
              <a:lnSpc>
                <a:spcPct val="100000"/>
              </a:lnSpc>
              <a:spcBef>
                <a:spcPct val="0"/>
              </a:spcBef>
              <a:spcAft>
                <a:spcPct val="0"/>
              </a:spcAft>
              <a:buClrTx/>
              <a:buSzTx/>
              <a:buFontTx/>
              <a:buNone/>
              <a:tabLst>
                <a:tab pos="4787900" algn="l"/>
              </a:tabLst>
            </a:pPr>
            <a:r>
              <a:rPr kumimoji="0" lang="en-US" sz="2400" b="1" i="0" u="none" strike="noStrike" cap="none" normalizeH="0" baseline="0" dirty="0" smtClean="0">
                <a:ln>
                  <a:noFill/>
                </a:ln>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{DA- Desire of Ages 805.3}</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effectLst/>
              <a:latin typeface="Times New Roman" pitchFamily="18" charset="0"/>
              <a:cs typeface="Times New Roman" pitchFamily="18" charset="0"/>
            </a:endParaRPr>
          </a:p>
        </p:txBody>
      </p:sp>
      <p:sp>
        <p:nvSpPr>
          <p:cNvPr id="5" name="Rectangle 4"/>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7</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04808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1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When the high priest entered within the most holy, once a year,</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ministered before the ark in the awful presence of God,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he inquired, and God often answered him with an audible voice. When the Lord did not answer by a voice, He let the sacred beams of light and glory rest upon the cherubim upon the right of the ark, in approbation, or favor. If their requests were refused, a cloud rested upon the cherubim at the left.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Four heavenly angels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always accompanied the ark of God in all its journeyings, to guard it from all danger and to fulfill any mission required of them in connection with the ark.</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Jesus, the Son of God, followed by heavenly angels, went before the ark as it came to Jordan; and the waters were cut off before His presence. Christ and angels stood by the ark and the priests in the bed of the river until all Israel had passed over Jordan.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Christ and angels attended the circuit of the ark around Jericho and finally cast down the massive walls of the city and delivered Jericho into the hands of Israel. </a:t>
            </a:r>
          </a:p>
          <a:p>
            <a:pPr algn="ctr"/>
            <a:r>
              <a:rPr lang="en-US" sz="2000" b="1" dirty="0" smtClean="0">
                <a:solidFill>
                  <a:schemeClr val="bg1"/>
                </a:solidFill>
                <a:latin typeface="Times New Roman" pitchFamily="18" charset="0"/>
                <a:cs typeface="Times New Roman" pitchFamily="18" charset="0"/>
              </a:rPr>
              <a:t>{SR-The Story of Redemption- 184.1-2}</a:t>
            </a:r>
            <a:r>
              <a:rPr lang="en-US" sz="2000" dirty="0" smtClean="0">
                <a:solidFill>
                  <a:schemeClr val="bg1"/>
                </a:solidFill>
                <a:latin typeface="Times New Roman" pitchFamily="18" charset="0"/>
                <a:cs typeface="Times New Roman" pitchFamily="18" charset="0"/>
              </a:rPr>
              <a:t>  </a:t>
            </a:r>
            <a:endParaRPr lang="en-US" sz="2000" dirty="0">
              <a:solidFill>
                <a:schemeClr val="bg1"/>
              </a:solidFill>
              <a:latin typeface="Times New Roman" pitchFamily="18" charset="0"/>
              <a:cs typeface="Times New Roman" pitchFamily="18" charset="0"/>
            </a:endParaRPr>
          </a:p>
        </p:txBody>
      </p:sp>
      <p:sp>
        <p:nvSpPr>
          <p:cNvPr id="4" name="Rectangle 3"/>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8</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sp.yimg.com/ib/th?id=H.4611477568227424&amp;pid=15.1"/>
          <p:cNvPicPr>
            <a:picLocks noChangeAspect="1" noChangeArrowheads="1"/>
          </p:cNvPicPr>
          <p:nvPr/>
        </p:nvPicPr>
        <p:blipFill>
          <a:blip r:embed="rId2" cstate="print">
            <a:lum bright="10000" contrast="-10000"/>
          </a:blip>
          <a:srcRect/>
          <a:stretch>
            <a:fillRect/>
          </a:stretch>
        </p:blipFill>
        <p:spPr bwMode="auto">
          <a:xfrm>
            <a:off x="0" y="990600"/>
            <a:ext cx="9144000" cy="5867400"/>
          </a:xfrm>
          <a:prstGeom prst="rect">
            <a:avLst/>
          </a:prstGeom>
          <a:noFill/>
          <a:ln w="28575">
            <a:solidFill>
              <a:srgbClr val="0000FF"/>
            </a:solidFill>
          </a:ln>
        </p:spPr>
      </p:pic>
      <p:sp>
        <p:nvSpPr>
          <p:cNvPr id="4" name="TextBox 3"/>
          <p:cNvSpPr txBox="1"/>
          <p:nvPr/>
        </p:nvSpPr>
        <p:spPr>
          <a:xfrm>
            <a:off x="0" y="0"/>
            <a:ext cx="9144000" cy="954107"/>
          </a:xfrm>
          <a:prstGeom prst="rect">
            <a:avLst/>
          </a:prstGeom>
          <a:ln>
            <a:solidFill>
              <a:srgbClr val="0000FF"/>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Tribe of Levi and Simeon</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Working Together</a:t>
            </a:r>
            <a:endPar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0" y="1143000"/>
            <a:ext cx="1295400" cy="2031325"/>
          </a:xfrm>
          <a:prstGeom prst="rect">
            <a:avLst/>
          </a:prstGeom>
        </p:spPr>
        <p:txBody>
          <a:bodyPr wrap="square">
            <a:spAutoFit/>
          </a:bodyPr>
          <a:lstStyle/>
          <a:p>
            <a:pPr algn="ctr"/>
            <a:r>
              <a:rPr lang="en-US" sz="1400" b="1" dirty="0" smtClean="0">
                <a:solidFill>
                  <a:srgbClr val="0070C0"/>
                </a:solidFill>
                <a:latin typeface="Times New Roman" pitchFamily="18" charset="0"/>
                <a:cs typeface="Times New Roman" pitchFamily="18" charset="0"/>
              </a:rPr>
              <a:t>John 3:14</a:t>
            </a:r>
          </a:p>
          <a:p>
            <a:pPr algn="ctr"/>
            <a:r>
              <a:rPr lang="en-US" sz="1400" b="1" dirty="0" smtClean="0">
                <a:solidFill>
                  <a:srgbClr val="0070C0"/>
                </a:solidFill>
                <a:latin typeface="Times New Roman" pitchFamily="18" charset="0"/>
                <a:cs typeface="Times New Roman" pitchFamily="18" charset="0"/>
              </a:rPr>
              <a:t> And as </a:t>
            </a:r>
            <a:r>
              <a:rPr lang="en-US" sz="1400" b="1" u="sng" dirty="0" smtClean="0">
                <a:solidFill>
                  <a:srgbClr val="0070C0"/>
                </a:solidFill>
                <a:latin typeface="Times New Roman" pitchFamily="18" charset="0"/>
                <a:cs typeface="Times New Roman" pitchFamily="18" charset="0"/>
              </a:rPr>
              <a:t>Moses lifted up the serpent in the wilderness</a:t>
            </a:r>
            <a:r>
              <a:rPr lang="en-US" sz="1400" b="1" dirty="0" smtClean="0">
                <a:solidFill>
                  <a:srgbClr val="0070C0"/>
                </a:solidFill>
                <a:latin typeface="Times New Roman" pitchFamily="18" charset="0"/>
                <a:cs typeface="Times New Roman" pitchFamily="18" charset="0"/>
              </a:rPr>
              <a:t>, even so must </a:t>
            </a:r>
            <a:r>
              <a:rPr lang="en-US" sz="1400" b="1" u="sng" dirty="0" smtClean="0">
                <a:solidFill>
                  <a:srgbClr val="0070C0"/>
                </a:solidFill>
                <a:latin typeface="Times New Roman" pitchFamily="18" charset="0"/>
                <a:cs typeface="Times New Roman" pitchFamily="18" charset="0"/>
              </a:rPr>
              <a:t>the Son of man be lifted up: </a:t>
            </a:r>
            <a:endParaRPr lang="en-US" sz="1400" b="1" u="sng" dirty="0">
              <a:solidFill>
                <a:srgbClr val="0070C0"/>
              </a:solidFill>
              <a:latin typeface="Times New Roman" pitchFamily="18" charset="0"/>
              <a:cs typeface="Times New Roman" pitchFamily="18" charset="0"/>
            </a:endParaRPr>
          </a:p>
        </p:txBody>
      </p:sp>
      <p:cxnSp>
        <p:nvCxnSpPr>
          <p:cNvPr id="7" name="Straight Arrow Connector 6"/>
          <p:cNvCxnSpPr/>
          <p:nvPr/>
        </p:nvCxnSpPr>
        <p:spPr>
          <a:xfrm rot="5400000" flipH="1" flipV="1">
            <a:off x="990600" y="21336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6868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9</a:t>
            </a:fld>
            <a:endParaRPr lang="en-US" b="1" dirty="0">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26005</TotalTime>
  <Words>3957</Words>
  <Application>Microsoft Office PowerPoint</Application>
  <PresentationFormat>On-screen Show (4:3)</PresentationFormat>
  <Paragraphs>282</Paragraphs>
  <Slides>30</Slides>
  <Notes>0</Notes>
  <HiddenSlides>0</HiddenSlides>
  <MMClips>0</MMClips>
  <ScaleCrop>false</ScaleCrop>
  <HeadingPairs>
    <vt:vector size="6" baseType="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32"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 Covenant in our Body</dc:title>
  <dc:creator>Rosa E Charles</dc:creator>
  <cp:lastModifiedBy>Joel Shofar</cp:lastModifiedBy>
  <cp:revision>591</cp:revision>
  <dcterms:created xsi:type="dcterms:W3CDTF">2011-11-23T23:53:29Z</dcterms:created>
  <dcterms:modified xsi:type="dcterms:W3CDTF">2014-02-16T21:14:10Z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