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0"/>
  </p:notesMasterIdLst>
  <p:handoutMasterIdLst>
    <p:handoutMasterId r:id="rId51"/>
  </p:handoutMasterIdLst>
  <p:sldIdLst>
    <p:sldId id="393" r:id="rId2"/>
    <p:sldId id="378" r:id="rId3"/>
    <p:sldId id="392" r:id="rId4"/>
    <p:sldId id="376" r:id="rId5"/>
    <p:sldId id="350" r:id="rId6"/>
    <p:sldId id="379" r:id="rId7"/>
    <p:sldId id="381" r:id="rId8"/>
    <p:sldId id="380" r:id="rId9"/>
    <p:sldId id="359" r:id="rId10"/>
    <p:sldId id="360" r:id="rId11"/>
    <p:sldId id="349" r:id="rId12"/>
    <p:sldId id="368" r:id="rId13"/>
    <p:sldId id="371" r:id="rId14"/>
    <p:sldId id="346" r:id="rId15"/>
    <p:sldId id="373" r:id="rId16"/>
    <p:sldId id="372" r:id="rId17"/>
    <p:sldId id="370" r:id="rId18"/>
    <p:sldId id="367" r:id="rId19"/>
    <p:sldId id="377" r:id="rId20"/>
    <p:sldId id="384" r:id="rId21"/>
    <p:sldId id="369" r:id="rId22"/>
    <p:sldId id="334" r:id="rId23"/>
    <p:sldId id="385" r:id="rId24"/>
    <p:sldId id="292" r:id="rId25"/>
    <p:sldId id="343" r:id="rId26"/>
    <p:sldId id="386" r:id="rId27"/>
    <p:sldId id="348" r:id="rId28"/>
    <p:sldId id="293" r:id="rId29"/>
    <p:sldId id="366" r:id="rId30"/>
    <p:sldId id="391" r:id="rId31"/>
    <p:sldId id="388" r:id="rId32"/>
    <p:sldId id="389" r:id="rId33"/>
    <p:sldId id="387" r:id="rId34"/>
    <p:sldId id="364" r:id="rId35"/>
    <p:sldId id="361" r:id="rId36"/>
    <p:sldId id="358" r:id="rId37"/>
    <p:sldId id="383" r:id="rId38"/>
    <p:sldId id="382" r:id="rId39"/>
    <p:sldId id="354" r:id="rId40"/>
    <p:sldId id="356" r:id="rId41"/>
    <p:sldId id="355" r:id="rId42"/>
    <p:sldId id="352" r:id="rId43"/>
    <p:sldId id="362" r:id="rId44"/>
    <p:sldId id="353" r:id="rId45"/>
    <p:sldId id="357" r:id="rId46"/>
    <p:sldId id="363" r:id="rId47"/>
    <p:sldId id="390" r:id="rId48"/>
    <p:sldId id="375" r:id="rId49"/>
  </p:sldIdLst>
  <p:sldSz cx="9144000" cy="6858000" type="screen4x3"/>
  <p:notesSz cx="6858000" cy="9144000"/>
  <p:custShowLst>
    <p:custShow name="Custom Show 1" id="0">
      <p:sldLst>
        <p:sld r:id="rId25"/>
        <p:sld r:id="rId23"/>
        <p:sld r:id="rId29"/>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a E Charles" initials="RE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57"/>
    <p:penClr>
      <a:srgbClr val="FF0000"/>
    </p:penClr>
  </p:showPr>
  <p:clrMru>
    <a:srgbClr val="6600FF"/>
    <a:srgbClr val="170CF2"/>
    <a:srgbClr val="8063C9"/>
    <a:srgbClr val="B88C00"/>
    <a:srgbClr val="D09E00"/>
    <a:srgbClr val="FCFCF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1" autoAdjust="0"/>
    <p:restoredTop sz="94624" autoAdjust="0"/>
  </p:normalViewPr>
  <p:slideViewPr>
    <p:cSldViewPr>
      <p:cViewPr>
        <p:scale>
          <a:sx n="73" d="100"/>
          <a:sy n="73" d="100"/>
        </p:scale>
        <p:origin x="-106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2151FF-B14E-4AA3-BC8F-C8769698773F}" type="datetimeFigureOut">
              <a:rPr lang="en-US" smtClean="0"/>
              <a:pPr/>
              <a:t>2/11/2014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72CA94-9AA2-4841-A5B3-0FDA1F411C0B}"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6D19D5-D586-4FAD-8205-BE950DC74653}" type="datetimeFigureOut">
              <a:rPr lang="en-US" smtClean="0"/>
              <a:pPr/>
              <a:t>2/11/2014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EBA55-EF58-4A7E-9625-91A883C6D7DF}"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t>4/14/2013</a:t>
            </a:r>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877F9B8C-32C4-43F2-99B4-FFD195B4A4EB}"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4/14/2013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4/14/2013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4/14/2013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4/14/2013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877F9B8C-32C4-43F2-99B4-FFD195B4A4E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4/14/2013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4/14/2013</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4/14/2013</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4/14/2013</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4/14/2013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4/14/2013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7F9B8C-32C4-43F2-99B4-FFD195B4A4EB}" type="slidenum">
              <a:rPr lang="en-US" smtClean="0"/>
              <a:pPr/>
              <a:t>‹#›</a:t>
            </a:fld>
            <a:endParaRPr lang="en-US" dirty="0"/>
          </a:p>
        </p:txBody>
      </p:sp>
    </p:spTree>
  </p:cSld>
  <p:clrMapOvr>
    <a:masterClrMapping/>
  </p:clrMapOvr>
  <p:transition spd="slow">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smtClean="0"/>
              <a:t>4/14/2013</a:t>
            </a:r>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77F9B8C-32C4-43F2-99B4-FFD195B4A4E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split orient="vert"/>
  </p:transition>
  <p:timing>
    <p:tnLst>
      <p:par>
        <p:cTn id="1" dur="indefinite" restart="never" nodeType="tmRoot"/>
      </p:par>
    </p:tnLst>
  </p:timing>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exodushc.com/wp/?p=12"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exodushc.com/wordpress/wp-content/uploads/2010/04/bodybygod_clip_image001.gif" TargetMode="Externa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1.bp.blogspot.com/_BKoBKlXdlzU/TT40VbozuWI/AAAAAAAAA8M/xXKq6N1WLLo/s1600/dwa5+organ+systems2.gif"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1.bp.blogspot.com/_BKoBKlXdlzU/TT40X4Zr9XI/AAAAAAAAA8Q/DZYCPChUz5s/s1600/dwa5+organ+systems1.gif"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biology.about.com/od/anatomy/p/Hypothalamus.htm" TargetMode="External"/><Relationship Id="rId2" Type="http://schemas.openxmlformats.org/officeDocument/2006/relationships/hyperlink" Target="http://biology.about.com/od/humananatomybiology/ss/neurons.htm" TargetMode="External"/><Relationship Id="rId1" Type="http://schemas.openxmlformats.org/officeDocument/2006/relationships/slideLayout" Target="../slideLayouts/slideLayout7.xml"/><Relationship Id="rId5" Type="http://schemas.openxmlformats.org/officeDocument/2006/relationships/hyperlink" Target="http://biology.about.com/od/organsystems/a/aa031706a.htm" TargetMode="External"/><Relationship Id="rId4" Type="http://schemas.openxmlformats.org/officeDocument/2006/relationships/hyperlink" Target="http://biology.about.com/od/humananatomybiology/ss/blood_vessels.htm"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228600"/>
            <a:ext cx="8686800" cy="2895600"/>
          </a:xfrm>
          <a:prstGeom prst="rect">
            <a:avLst/>
          </a:prstGeom>
          <a:ln>
            <a:solidFill>
              <a:srgbClr val="6600FF"/>
            </a:solidFill>
          </a:ln>
        </p:spPr>
        <p:style>
          <a:lnRef idx="0">
            <a:scrgbClr r="0" g="0" b="0"/>
          </a:lnRef>
          <a:fillRef idx="1003">
            <a:schemeClr val="lt1"/>
          </a:fillRef>
          <a:effectRef idx="0">
            <a:scrgbClr r="0" g="0" b="0"/>
          </a:effectRef>
          <a:fontRef idx="major"/>
        </p:style>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700" b="0" i="1" u="none" strike="noStrike" kern="1200" cap="none" spc="0" normalizeH="0" noProof="0" dirty="0" smtClean="0">
                <a:ln>
                  <a:noFill/>
                </a:ln>
                <a:solidFill>
                  <a:srgbClr val="6600FF"/>
                </a:solidFill>
                <a:effectLst/>
                <a:uLnTx/>
                <a:uFillTx/>
                <a:latin typeface="Imprint MT Shadow" pitchFamily="82" charset="0"/>
                <a:ea typeface="+mj-ea"/>
                <a:cs typeface="+mj-cs"/>
              </a:rPr>
              <a:t> </a:t>
            </a:r>
            <a:r>
              <a:rPr kumimoji="0" lang="en-US" sz="3700" b="0" i="1" u="none" strike="noStrike" kern="1200" cap="none" spc="0" normalizeH="0" baseline="0" noProof="0" dirty="0" smtClean="0">
                <a:ln>
                  <a:noFill/>
                </a:ln>
                <a:solidFill>
                  <a:srgbClr val="6600FF"/>
                </a:solidFill>
                <a:effectLst/>
                <a:uLnTx/>
                <a:uFillTx/>
                <a:latin typeface="Imprint MT Shadow" pitchFamily="82" charset="0"/>
                <a:ea typeface="+mj-ea"/>
                <a:cs typeface="+mj-cs"/>
              </a:rPr>
              <a:t>The Nervous</a:t>
            </a:r>
            <a:r>
              <a:rPr kumimoji="0" lang="en-US" sz="3700" b="0" i="1" u="none" strike="noStrike" kern="1200" cap="none" spc="0" normalizeH="0" noProof="0" dirty="0" smtClean="0">
                <a:ln>
                  <a:noFill/>
                </a:ln>
                <a:solidFill>
                  <a:srgbClr val="6600FF"/>
                </a:solidFill>
                <a:effectLst/>
                <a:uLnTx/>
                <a:uFillTx/>
                <a:latin typeface="Imprint MT Shadow" pitchFamily="82" charset="0"/>
                <a:ea typeface="+mj-ea"/>
                <a:cs typeface="+mj-cs"/>
              </a:rPr>
              <a:t> System </a:t>
            </a:r>
            <a:r>
              <a:rPr kumimoji="0" lang="en-US" sz="3700" b="0" i="1" u="none" strike="noStrike" kern="1200" cap="none" spc="0" normalizeH="0" baseline="0" noProof="0" dirty="0" smtClean="0">
                <a:ln>
                  <a:noFill/>
                </a:ln>
                <a:solidFill>
                  <a:srgbClr val="6600FF"/>
                </a:solidFill>
                <a:effectLst/>
                <a:uLnTx/>
                <a:uFillTx/>
                <a:latin typeface="Imprint MT Shadow" pitchFamily="82" charset="0"/>
                <a:ea typeface="+mj-ea"/>
                <a:cs typeface="+mj-cs"/>
              </a:rPr>
              <a:t> </a:t>
            </a:r>
            <a:br>
              <a:rPr kumimoji="0" lang="en-US" sz="3700" b="0" i="1" u="none" strike="noStrike" kern="1200" cap="none" spc="0" normalizeH="0" baseline="0" noProof="0" dirty="0" smtClean="0">
                <a:ln>
                  <a:noFill/>
                </a:ln>
                <a:solidFill>
                  <a:srgbClr val="6600FF"/>
                </a:solidFill>
                <a:effectLst/>
                <a:uLnTx/>
                <a:uFillTx/>
                <a:latin typeface="Imprint MT Shadow" pitchFamily="82" charset="0"/>
                <a:ea typeface="+mj-ea"/>
                <a:cs typeface="+mj-cs"/>
              </a:rPr>
            </a:br>
            <a:r>
              <a:rPr lang="en-US" sz="3700" i="1" dirty="0" smtClean="0">
                <a:solidFill>
                  <a:srgbClr val="6600FF"/>
                </a:solidFill>
                <a:latin typeface="Imprint MT Shadow" pitchFamily="82" charset="0"/>
              </a:rPr>
              <a:t>of </a:t>
            </a:r>
            <a:r>
              <a:rPr kumimoji="0" lang="en-US" sz="3700" b="0" i="1" u="none" strike="noStrike" kern="1200" cap="none" spc="0" normalizeH="0" baseline="0" noProof="0" dirty="0" smtClean="0">
                <a:ln>
                  <a:noFill/>
                </a:ln>
                <a:solidFill>
                  <a:srgbClr val="6600FF"/>
                </a:solidFill>
                <a:effectLst/>
                <a:uLnTx/>
                <a:uFillTx/>
                <a:latin typeface="Imprint MT Shadow" pitchFamily="82" charset="0"/>
                <a:ea typeface="+mj-ea"/>
                <a:cs typeface="+mj-cs"/>
              </a:rPr>
              <a:t>our Study Series </a:t>
            </a:r>
            <a:br>
              <a:rPr kumimoji="0" lang="en-US" sz="3700" b="0" i="1" u="none" strike="noStrike" kern="1200" cap="none" spc="0" normalizeH="0" baseline="0" noProof="0" dirty="0" smtClean="0">
                <a:ln>
                  <a:noFill/>
                </a:ln>
                <a:solidFill>
                  <a:srgbClr val="6600FF"/>
                </a:solidFill>
                <a:effectLst/>
                <a:uLnTx/>
                <a:uFillTx/>
                <a:latin typeface="Imprint MT Shadow" pitchFamily="82" charset="0"/>
                <a:ea typeface="+mj-ea"/>
                <a:cs typeface="+mj-cs"/>
              </a:rPr>
            </a:br>
            <a:r>
              <a:rPr kumimoji="0" lang="en-US" sz="3700" b="0" i="1" u="none" strike="noStrike" kern="1200" cap="none" spc="0" normalizeH="0" baseline="0" noProof="0" dirty="0" smtClean="0">
                <a:ln>
                  <a:noFill/>
                </a:ln>
                <a:solidFill>
                  <a:srgbClr val="6600FF"/>
                </a:solidFill>
                <a:effectLst/>
                <a:uLnTx/>
                <a:uFillTx/>
                <a:latin typeface="Imprint MT Shadow" pitchFamily="82" charset="0"/>
                <a:ea typeface="+mj-ea"/>
                <a:cs typeface="+mj-cs"/>
              </a:rPr>
              <a:t> The Sanctuary of our Body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1" u="none" strike="noStrike" kern="1200" cap="none" spc="0" normalizeH="0" baseline="0" noProof="0" dirty="0" smtClean="0">
                <a:ln>
                  <a:noFill/>
                </a:ln>
                <a:solidFill>
                  <a:srgbClr val="6600FF"/>
                </a:solidFill>
                <a:effectLst/>
                <a:uLnTx/>
                <a:uFillTx/>
                <a:latin typeface="Imprint MT Shadow" pitchFamily="82" charset="0"/>
                <a:ea typeface="+mj-ea"/>
                <a:cs typeface="+mj-cs"/>
              </a:rPr>
              <a:t>THE THIRD TEMPLE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500" i="1" dirty="0" smtClean="0">
                <a:solidFill>
                  <a:srgbClr val="6600FF"/>
                </a:solidFill>
                <a:latin typeface="Imprint MT Shadow" pitchFamily="82" charset="0"/>
              </a:rPr>
              <a:t>By: Sister rose</a:t>
            </a:r>
            <a:endParaRPr kumimoji="0" lang="en-US" sz="4300" b="0" i="1" u="none" strike="noStrike" kern="1200" cap="none" spc="0" normalizeH="0" baseline="0" noProof="0" dirty="0" smtClean="0">
              <a:ln>
                <a:noFill/>
              </a:ln>
              <a:solidFill>
                <a:srgbClr val="6600FF"/>
              </a:solidFill>
              <a:effectLst/>
              <a:uLnTx/>
              <a:uFillTx/>
              <a:latin typeface="Imprint MT Shadow"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7300" b="0" i="1" u="none" strike="noStrike" kern="1200" cap="none" spc="0" normalizeH="0" baseline="0" noProof="0" dirty="0" smtClean="0">
              <a:ln>
                <a:noFill/>
              </a:ln>
              <a:solidFill>
                <a:srgbClr val="6600FF"/>
              </a:solidFill>
              <a:effectLst/>
              <a:uLnTx/>
              <a:uFillTx/>
              <a:latin typeface="Imprint MT Shadow"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7300" i="1" dirty="0" smtClean="0">
              <a:solidFill>
                <a:srgbClr val="6600FF"/>
              </a:solidFill>
              <a:latin typeface="Imprint MT Shadow" pitchFamily="8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7300" b="0" i="1" u="none" strike="noStrike" kern="1200" cap="none" spc="0" normalizeH="0" baseline="0" noProof="0" dirty="0" smtClean="0">
              <a:ln>
                <a:noFill/>
              </a:ln>
              <a:solidFill>
                <a:srgbClr val="6600FF"/>
              </a:solidFill>
              <a:effectLst/>
              <a:uLnTx/>
              <a:uFillTx/>
              <a:latin typeface="Imprint MT Shadow"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1" u="none" strike="noStrike" kern="1200" cap="none" spc="0" normalizeH="0" baseline="0" noProof="0" dirty="0">
              <a:ln>
                <a:noFill/>
              </a:ln>
              <a:solidFill>
                <a:srgbClr val="6600FF"/>
              </a:solidFill>
              <a:effectLst/>
              <a:uLnTx/>
              <a:uFillTx/>
              <a:latin typeface="Castellar" pitchFamily="18" charset="0"/>
              <a:ea typeface="+mj-ea"/>
              <a:cs typeface="+mj-cs"/>
            </a:endParaRPr>
          </a:p>
        </p:txBody>
      </p:sp>
      <p:pic>
        <p:nvPicPr>
          <p:cNvPr id="3" name="yui_3_5_1_5_1370386989488_541" descr="http://torahtothetribes.com/wordpress/wp-content/uploads/2011/02/temple-man.jpg"/>
          <p:cNvPicPr/>
          <p:nvPr/>
        </p:nvPicPr>
        <p:blipFill>
          <a:blip r:embed="rId2" cstate="print"/>
          <a:srcRect/>
          <a:stretch>
            <a:fillRect/>
          </a:stretch>
        </p:blipFill>
        <p:spPr bwMode="auto">
          <a:xfrm>
            <a:off x="228600" y="3200400"/>
            <a:ext cx="8686800" cy="3429000"/>
          </a:xfrm>
          <a:prstGeom prst="rect">
            <a:avLst/>
          </a:prstGeom>
          <a:noFill/>
          <a:ln w="38100">
            <a:solidFill>
              <a:srgbClr val="7030A0"/>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10</a:t>
            </a:fld>
            <a:endParaRPr lang="en-US" dirty="0"/>
          </a:p>
        </p:txBody>
      </p:sp>
      <p:sp>
        <p:nvSpPr>
          <p:cNvPr id="33793" name="Rectangle 1"/>
          <p:cNvSpPr>
            <a:spLocks noChangeArrowheads="1"/>
          </p:cNvSpPr>
          <p:nvPr/>
        </p:nvSpPr>
        <p:spPr bwMode="auto">
          <a:xfrm>
            <a:off x="228600" y="152400"/>
            <a:ext cx="8686800" cy="6494085"/>
          </a:xfrm>
          <a:prstGeom prst="rect">
            <a:avLst/>
          </a:prstGeom>
          <a:solidFill>
            <a:schemeClr val="tx1"/>
          </a:solidFill>
          <a:ln w="28575">
            <a:solidFill>
              <a:srgbClr val="6600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The Eyes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The light of the body is the eye: if therefore </a:t>
            </a:r>
            <a:r>
              <a:rPr kumimoji="0" lang="en-US" sz="2400" b="1"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thine</a:t>
            </a:r>
            <a:r>
              <a:rPr kumimoji="0" lang="en-US" sz="2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eye be single, thy whole body shall be full of light. But if </a:t>
            </a:r>
            <a:r>
              <a:rPr kumimoji="0" lang="en-US" sz="2400" b="1"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thine</a:t>
            </a:r>
            <a:r>
              <a:rPr kumimoji="0" lang="en-US" sz="2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eye be evil, thy whole body shall be full of darkness, If therefore the light that is in thee be darkness, how great is that darkness"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(Matthew 6:19-23). {1SAT 318.2} </a:t>
            </a:r>
            <a:r>
              <a:rPr lang="en-US" sz="2000" b="1" dirty="0" smtClean="0">
                <a:solidFill>
                  <a:schemeClr val="bg1"/>
                </a:solidFill>
                <a:latin typeface="Times New Roman" pitchFamily="18" charset="0"/>
                <a:ea typeface="Calibri" pitchFamily="34" charset="0"/>
                <a:cs typeface="Times New Roman" pitchFamily="18" charset="0"/>
              </a:rPr>
              <a:t>Sermons and Talks Volume One</a:t>
            </a:r>
            <a:endPar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800" b="1" dirty="0" smtClean="0">
              <a:solidFill>
                <a:srgbClr val="FF0000"/>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kumimoji="0" lang="en-US" sz="24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Correct Views for the Conscience.-- </a:t>
            </a:r>
            <a:r>
              <a:rPr kumimoji="0" lang="en-US" sz="2400" b="1" i="0" u="sng"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The eye</a:t>
            </a:r>
            <a:r>
              <a:rPr kumimoji="0" lang="en-US" sz="24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is the sensitive conscience, the inner light, of the mind. Upon its correct view of things the spiritual healthfulness of the whole soul and being depends. </a:t>
            </a:r>
            <a:r>
              <a:rPr kumimoji="0" lang="en-US" sz="2400" b="1"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The"eyesalve</a:t>
            </a:r>
            <a:r>
              <a:rPr kumimoji="0" lang="en-US" sz="2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the Word of God, makes the conscience smart under its application; for it convicts of sin. But the smarting is necessary that the healing may follow, and the eye be single to the glory of God. The sinner, beholding himself in God's great moral looking glass, sees himself as God views him, and exercises repentance toward God and faith toward our Lord Jesus Christ.. </a:t>
            </a: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{7 Bible Commentary 965.5} </a:t>
            </a:r>
            <a:r>
              <a:rPr lang="en-US" sz="2000" b="1" dirty="0" smtClean="0">
                <a:solidFill>
                  <a:schemeClr val="bg1"/>
                </a:solidFill>
                <a:latin typeface="Times New Roman" pitchFamily="18" charset="0"/>
                <a:ea typeface="Calibri" pitchFamily="34" charset="0"/>
                <a:cs typeface="Times New Roman" pitchFamily="18" charset="0"/>
              </a:rPr>
              <a:t>(Matthew 6:22; James 1:23-25.)</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 name="Slide Number Placeholder 1"/>
          <p:cNvSpPr txBox="1">
            <a:spLocks/>
          </p:cNvSpPr>
          <p:nvPr/>
        </p:nvSpPr>
        <p:spPr>
          <a:xfrm>
            <a:off x="8915400" y="1"/>
            <a:ext cx="228600" cy="3048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i="0" u="none" strike="noStrike" kern="1200" cap="none" spc="0" normalizeH="0" baseline="0" noProof="0" smtClean="0">
                <a:ln>
                  <a:noFill/>
                </a:ln>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i="0" u="none" strike="noStrike" kern="1200" cap="none" spc="0" normalizeH="0" baseline="0" noProof="0" dirty="0">
              <a:ln>
                <a:noFill/>
              </a:ln>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0" y="6400800"/>
            <a:ext cx="4572000" cy="457200"/>
          </a:xfrm>
          <a:prstGeom prst="rect">
            <a:avLst/>
          </a:prstGeom>
          <a:ln>
            <a:solidFill>
              <a:srgbClr val="6600FF"/>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solidFill>
                  <a:schemeClr val="bg2"/>
                </a:solidFill>
              </a:rPr>
              <a:t>Exodus 25:20  </a:t>
            </a:r>
            <a:endParaRPr lang="en-US" b="1" dirty="0">
              <a:solidFill>
                <a:schemeClr val="bg2"/>
              </a:solidFill>
            </a:endParaRPr>
          </a:p>
        </p:txBody>
      </p:sp>
      <p:sp>
        <p:nvSpPr>
          <p:cNvPr id="13" name="Rectangle 12"/>
          <p:cNvSpPr/>
          <p:nvPr/>
        </p:nvSpPr>
        <p:spPr>
          <a:xfrm>
            <a:off x="0" y="6400800"/>
            <a:ext cx="4572000" cy="457200"/>
          </a:xfrm>
          <a:prstGeom prst="rect">
            <a:avLst/>
          </a:prstGeom>
          <a:ln>
            <a:solidFill>
              <a:srgbClr val="6600FF"/>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solidFill>
                  <a:schemeClr val="bg2"/>
                </a:solidFill>
              </a:rPr>
              <a:t>Exodus 26:8-9, 34</a:t>
            </a:r>
            <a:endParaRPr lang="en-US" b="1" dirty="0">
              <a:solidFill>
                <a:schemeClr val="bg2"/>
              </a:solidFill>
            </a:endParaRPr>
          </a:p>
        </p:txBody>
      </p:sp>
      <p:sp>
        <p:nvSpPr>
          <p:cNvPr id="15" name="Title 4"/>
          <p:cNvSpPr>
            <a:spLocks noGrp="1"/>
          </p:cNvSpPr>
          <p:nvPr>
            <p:ph type="title"/>
          </p:nvPr>
        </p:nvSpPr>
        <p:spPr>
          <a:xfrm>
            <a:off x="0" y="0"/>
            <a:ext cx="9144000" cy="1143000"/>
          </a:xfrm>
          <a:ln>
            <a:solidFill>
              <a:srgbClr val="7030A0"/>
            </a:solidFill>
          </a:ln>
        </p:spPr>
        <p:style>
          <a:lnRef idx="2">
            <a:schemeClr val="accent5"/>
          </a:lnRef>
          <a:fillRef idx="1">
            <a:schemeClr val="lt1"/>
          </a:fillRef>
          <a:effectRef idx="0">
            <a:schemeClr val="accent5"/>
          </a:effectRef>
          <a:fontRef idx="minor">
            <a:schemeClr val="dk1"/>
          </a:fontRef>
        </p:style>
        <p:txBody>
          <a:bodyPr>
            <a:noAutofit/>
          </a:bodyPr>
          <a:lstStyle/>
          <a:p>
            <a:pPr algn="ctr">
              <a:spcBef>
                <a:spcPts val="0"/>
              </a:spcBef>
            </a:pPr>
            <a:r>
              <a:rPr lang="en-US" sz="3200" dirty="0" smtClean="0">
                <a:solidFill>
                  <a:srgbClr val="7030A0"/>
                </a:solidFill>
                <a:effectLst/>
                <a:latin typeface="Times New Roman" pitchFamily="18" charset="0"/>
                <a:cs typeface="Times New Roman" pitchFamily="18" charset="0"/>
              </a:rPr>
              <a:t>Here is a </a:t>
            </a:r>
            <a:r>
              <a:rPr lang="en-US" sz="3200" b="1" dirty="0" smtClean="0">
                <a:solidFill>
                  <a:srgbClr val="7030A0"/>
                </a:solidFill>
                <a:effectLst/>
                <a:latin typeface="Times New Roman" pitchFamily="18" charset="0"/>
                <a:cs typeface="Times New Roman" pitchFamily="18" charset="0"/>
              </a:rPr>
              <a:t>clearer Look! Can you see the Cherubims upon the mercy seat in our brain?</a:t>
            </a:r>
            <a:endParaRPr lang="en-US" sz="3200" b="1" dirty="0">
              <a:solidFill>
                <a:srgbClr val="7030A0"/>
              </a:solidFill>
              <a:effectLst/>
              <a:latin typeface="Times New Roman" pitchFamily="18" charset="0"/>
              <a:cs typeface="Times New Roman" pitchFamily="18" charset="0"/>
            </a:endParaRPr>
          </a:p>
        </p:txBody>
      </p:sp>
      <p:sp>
        <p:nvSpPr>
          <p:cNvPr id="28" name="Rectangle 27"/>
          <p:cNvSpPr/>
          <p:nvPr/>
        </p:nvSpPr>
        <p:spPr>
          <a:xfrm>
            <a:off x="0" y="1143000"/>
            <a:ext cx="4572000" cy="52578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descr="http://www.stockmedicalart.com/medicalartstudio/efolio/images/brain-anatomy.jpg"/>
          <p:cNvPicPr>
            <a:picLocks noChangeAspect="1" noChangeArrowheads="1"/>
          </p:cNvPicPr>
          <p:nvPr/>
        </p:nvPicPr>
        <p:blipFill>
          <a:blip r:embed="rId2" cstate="print"/>
          <a:srcRect/>
          <a:stretch>
            <a:fillRect/>
          </a:stretch>
        </p:blipFill>
        <p:spPr bwMode="auto">
          <a:xfrm>
            <a:off x="0" y="1143000"/>
            <a:ext cx="4572000" cy="5257800"/>
          </a:xfrm>
          <a:prstGeom prst="rect">
            <a:avLst/>
          </a:prstGeom>
          <a:noFill/>
          <a:ln w="19050">
            <a:solidFill>
              <a:srgbClr val="6600FF"/>
            </a:solidFill>
          </a:ln>
        </p:spPr>
      </p:pic>
      <p:sp>
        <p:nvSpPr>
          <p:cNvPr id="10" name="Slide Number Placeholder 21"/>
          <p:cNvSpPr>
            <a:spLocks noGrp="1"/>
          </p:cNvSpPr>
          <p:nvPr>
            <p:ph type="sldNum" sz="quarter" idx="12"/>
          </p:nvPr>
        </p:nvSpPr>
        <p:spPr>
          <a:xfrm>
            <a:off x="8915400" y="0"/>
            <a:ext cx="228600" cy="228600"/>
          </a:xfrm>
        </p:spPr>
        <p:txBody>
          <a:bodyPr/>
          <a:lstStyle/>
          <a:p>
            <a:fld id="{877F9B8C-32C4-43F2-99B4-FFD195B4A4EB}" type="slidenum">
              <a:rPr lang="en-US" sz="1000" b="1" smtClean="0">
                <a:solidFill>
                  <a:schemeClr val="bg1"/>
                </a:solidFill>
              </a:rPr>
              <a:pPr/>
              <a:t>11</a:t>
            </a:fld>
            <a:endParaRPr lang="en-US" sz="1000" b="1" dirty="0">
              <a:solidFill>
                <a:schemeClr val="bg1"/>
              </a:solidFill>
            </a:endParaRPr>
          </a:p>
        </p:txBody>
      </p:sp>
      <p:pic>
        <p:nvPicPr>
          <p:cNvPr id="11" name="Picture 2"/>
          <p:cNvPicPr>
            <a:picLocks noChangeAspect="1" noChangeArrowheads="1"/>
          </p:cNvPicPr>
          <p:nvPr/>
        </p:nvPicPr>
        <p:blipFill>
          <a:blip r:embed="rId3" cstate="print"/>
          <a:srcRect l="51653" t="17033" r="2066" b="8242"/>
          <a:stretch>
            <a:fillRect/>
          </a:stretch>
        </p:blipFill>
        <p:spPr bwMode="auto">
          <a:xfrm>
            <a:off x="4572000" y="1143000"/>
            <a:ext cx="4572000" cy="5257800"/>
          </a:xfrm>
          <a:prstGeom prst="rect">
            <a:avLst/>
          </a:prstGeom>
          <a:noFill/>
          <a:ln w="9525">
            <a:solidFill>
              <a:schemeClr val="accent6">
                <a:lumMod val="75000"/>
              </a:schemeClr>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12</a:t>
            </a:fld>
            <a:endParaRPr lang="en-US" dirty="0"/>
          </a:p>
        </p:txBody>
      </p:sp>
      <p:sp>
        <p:nvSpPr>
          <p:cNvPr id="33793" name="Rectangle 1"/>
          <p:cNvSpPr>
            <a:spLocks noChangeArrowheads="1"/>
          </p:cNvSpPr>
          <p:nvPr/>
        </p:nvSpPr>
        <p:spPr bwMode="auto">
          <a:xfrm>
            <a:off x="228600" y="228124"/>
            <a:ext cx="8686800" cy="6401753"/>
          </a:xfrm>
          <a:prstGeom prst="rect">
            <a:avLst/>
          </a:prstGeom>
          <a:solidFill>
            <a:schemeClr val="tx1"/>
          </a:solidFill>
          <a:ln w="38100">
            <a:solidFill>
              <a:srgbClr val="6600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The “Eye salve”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endParaRPr>
          </a:p>
          <a:p>
            <a:pPr algn="ctr" eaLnBrk="0" fontAlgn="base" hangingPunct="0">
              <a:spcBef>
                <a:spcPct val="0"/>
              </a:spcBef>
              <a:spcAft>
                <a:spcPct val="0"/>
              </a:spcAft>
            </a:pPr>
            <a:r>
              <a:rPr lang="en-US" sz="2000" b="1" dirty="0" smtClean="0">
                <a:solidFill>
                  <a:srgbClr val="C00000"/>
                </a:solidFill>
                <a:latin typeface="Times New Roman" pitchFamily="18" charset="0"/>
                <a:ea typeface="Calibri" pitchFamily="34" charset="0"/>
                <a:cs typeface="Times New Roman" pitchFamily="18" charset="0"/>
              </a:rPr>
              <a:t>I counsel thee to buy of me gold tried in the fire, that thou </a:t>
            </a:r>
            <a:r>
              <a:rPr lang="en-US" sz="2000" b="1" dirty="0" err="1" smtClean="0">
                <a:solidFill>
                  <a:srgbClr val="C00000"/>
                </a:solidFill>
                <a:latin typeface="Times New Roman" pitchFamily="18" charset="0"/>
                <a:ea typeface="Calibri" pitchFamily="34" charset="0"/>
                <a:cs typeface="Times New Roman" pitchFamily="18" charset="0"/>
              </a:rPr>
              <a:t>mayest</a:t>
            </a:r>
            <a:r>
              <a:rPr lang="en-US" sz="2000" b="1" dirty="0" smtClean="0">
                <a:solidFill>
                  <a:srgbClr val="C00000"/>
                </a:solidFill>
                <a:latin typeface="Times New Roman" pitchFamily="18" charset="0"/>
                <a:ea typeface="Calibri" pitchFamily="34" charset="0"/>
                <a:cs typeface="Times New Roman" pitchFamily="18" charset="0"/>
              </a:rPr>
              <a:t> be rich; and white raiment, that thou </a:t>
            </a:r>
            <a:r>
              <a:rPr lang="en-US" sz="2000" b="1" dirty="0" err="1" smtClean="0">
                <a:solidFill>
                  <a:srgbClr val="C00000"/>
                </a:solidFill>
                <a:latin typeface="Times New Roman" pitchFamily="18" charset="0"/>
                <a:ea typeface="Calibri" pitchFamily="34" charset="0"/>
                <a:cs typeface="Times New Roman" pitchFamily="18" charset="0"/>
              </a:rPr>
              <a:t>mayest</a:t>
            </a:r>
            <a:r>
              <a:rPr lang="en-US" sz="2000" b="1" dirty="0" smtClean="0">
                <a:solidFill>
                  <a:srgbClr val="C00000"/>
                </a:solidFill>
                <a:latin typeface="Times New Roman" pitchFamily="18" charset="0"/>
                <a:ea typeface="Calibri" pitchFamily="34" charset="0"/>
                <a:cs typeface="Times New Roman" pitchFamily="18" charset="0"/>
              </a:rPr>
              <a:t> be clothed, and [that] the shame of thy nakedness do not appear; and anoint </a:t>
            </a:r>
            <a:r>
              <a:rPr lang="en-US" sz="2000" b="1" dirty="0" err="1" smtClean="0">
                <a:solidFill>
                  <a:srgbClr val="C00000"/>
                </a:solidFill>
                <a:latin typeface="Times New Roman" pitchFamily="18" charset="0"/>
                <a:ea typeface="Calibri" pitchFamily="34" charset="0"/>
                <a:cs typeface="Times New Roman" pitchFamily="18" charset="0"/>
              </a:rPr>
              <a:t>thine</a:t>
            </a:r>
            <a:r>
              <a:rPr lang="en-US" sz="2000" b="1" dirty="0" smtClean="0">
                <a:solidFill>
                  <a:srgbClr val="C00000"/>
                </a:solidFill>
                <a:latin typeface="Times New Roman" pitchFamily="18" charset="0"/>
                <a:ea typeface="Calibri" pitchFamily="34" charset="0"/>
                <a:cs typeface="Times New Roman" pitchFamily="18" charset="0"/>
              </a:rPr>
              <a:t> eyes with </a:t>
            </a:r>
            <a:r>
              <a:rPr lang="en-US" sz="2000" b="1" dirty="0" err="1" smtClean="0">
                <a:solidFill>
                  <a:srgbClr val="C00000"/>
                </a:solidFill>
                <a:latin typeface="Times New Roman" pitchFamily="18" charset="0"/>
                <a:ea typeface="Calibri" pitchFamily="34" charset="0"/>
                <a:cs typeface="Times New Roman" pitchFamily="18" charset="0"/>
              </a:rPr>
              <a:t>eyesalve</a:t>
            </a:r>
            <a:r>
              <a:rPr lang="en-US" sz="2000" b="1" dirty="0" smtClean="0">
                <a:solidFill>
                  <a:srgbClr val="C00000"/>
                </a:solidFill>
                <a:latin typeface="Times New Roman" pitchFamily="18" charset="0"/>
                <a:ea typeface="Calibri" pitchFamily="34" charset="0"/>
                <a:cs typeface="Times New Roman" pitchFamily="18" charset="0"/>
              </a:rPr>
              <a:t>, that thou </a:t>
            </a:r>
            <a:r>
              <a:rPr lang="en-US" sz="2000" b="1" dirty="0" err="1" smtClean="0">
                <a:solidFill>
                  <a:srgbClr val="C00000"/>
                </a:solidFill>
                <a:latin typeface="Times New Roman" pitchFamily="18" charset="0"/>
                <a:ea typeface="Calibri" pitchFamily="34" charset="0"/>
                <a:cs typeface="Times New Roman" pitchFamily="18" charset="0"/>
              </a:rPr>
              <a:t>mayest</a:t>
            </a:r>
            <a:r>
              <a:rPr lang="en-US" sz="2000" b="1" dirty="0" smtClean="0">
                <a:solidFill>
                  <a:srgbClr val="C00000"/>
                </a:solidFill>
                <a:latin typeface="Times New Roman" pitchFamily="18" charset="0"/>
                <a:ea typeface="Calibri" pitchFamily="34" charset="0"/>
                <a:cs typeface="Times New Roman" pitchFamily="18" charset="0"/>
              </a:rPr>
              <a:t> see. (Revelation 3:8)</a:t>
            </a:r>
          </a:p>
          <a:p>
            <a:pPr lvl="0" algn="ctr" eaLnBrk="0" fontAlgn="base" hangingPunct="0">
              <a:spcBef>
                <a:spcPct val="0"/>
              </a:spcBef>
              <a:spcAft>
                <a:spcPct val="0"/>
              </a:spcAft>
            </a:pPr>
            <a:endParaRPr lang="en-US" sz="2000" b="1" dirty="0" smtClean="0">
              <a:solidFill>
                <a:srgbClr val="C00000"/>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kumimoji="0" lang="en-US" sz="32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The “Eye salve”</a:t>
            </a:r>
          </a:p>
          <a:p>
            <a:pPr lvl="0" algn="ctr" eaLnBrk="0" fontAlgn="base" hangingPunct="0">
              <a:spcBef>
                <a:spcPct val="0"/>
              </a:spcBef>
              <a:spcAft>
                <a:spcPct val="0"/>
              </a:spcAft>
            </a:pPr>
            <a:r>
              <a:rPr kumimoji="0" lang="en-US" sz="2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the Word of God, makes the conscience smart under its application; for it convicts of sin. </a:t>
            </a:r>
          </a:p>
          <a:p>
            <a:pPr lvl="0" eaLnBrk="0" fontAlgn="base" hangingPunct="0">
              <a:spcBef>
                <a:spcPct val="0"/>
              </a:spcBef>
              <a:spcAft>
                <a:spcPct val="0"/>
              </a:spcAft>
            </a:pPr>
            <a:endParaRPr lang="en-US" sz="2000" b="1" dirty="0" smtClean="0">
              <a:solidFill>
                <a:srgbClr val="7030A0"/>
              </a:solidFill>
              <a:latin typeface="Times New Roman" pitchFamily="18" charset="0"/>
              <a:cs typeface="Times New Roman" pitchFamily="18" charset="0"/>
            </a:endParaRPr>
          </a:p>
          <a:p>
            <a:pPr lvl="0" algn="ctr" eaLnBrk="0" fontAlgn="base" hangingPunct="0">
              <a:spcBef>
                <a:spcPct val="0"/>
              </a:spcBef>
              <a:spcAft>
                <a:spcPct val="0"/>
              </a:spcAft>
            </a:pPr>
            <a:r>
              <a:rPr lang="en-US" sz="2400" b="1" dirty="0" smtClean="0">
                <a:solidFill>
                  <a:srgbClr val="170CF2"/>
                </a:solidFill>
                <a:latin typeface="Times New Roman" pitchFamily="18" charset="0"/>
                <a:cs typeface="Times New Roman" pitchFamily="18" charset="0"/>
              </a:rPr>
              <a:t> </a:t>
            </a:r>
            <a:r>
              <a:rPr lang="en-US" sz="2000" b="1" dirty="0" smtClean="0">
                <a:solidFill>
                  <a:srgbClr val="170CF2"/>
                </a:solidFill>
                <a:latin typeface="Times New Roman" pitchFamily="18" charset="0"/>
                <a:cs typeface="Times New Roman" pitchFamily="18" charset="0"/>
              </a:rPr>
              <a:t>Virtues Wanting Among Us.--The gold that Jesus would have us buy of Him is </a:t>
            </a:r>
            <a:r>
              <a:rPr lang="en-US" sz="2000" b="1" u="sng" dirty="0" smtClean="0">
                <a:solidFill>
                  <a:srgbClr val="170CF2"/>
                </a:solidFill>
                <a:latin typeface="Times New Roman" pitchFamily="18" charset="0"/>
                <a:cs typeface="Times New Roman" pitchFamily="18" charset="0"/>
              </a:rPr>
              <a:t>gold tried in the fire</a:t>
            </a:r>
            <a:r>
              <a:rPr lang="en-US" sz="2000" b="1" dirty="0" smtClean="0">
                <a:solidFill>
                  <a:srgbClr val="170CF2"/>
                </a:solidFill>
                <a:latin typeface="Times New Roman" pitchFamily="18" charset="0"/>
                <a:cs typeface="Times New Roman" pitchFamily="18" charset="0"/>
              </a:rPr>
              <a:t>; it is the </a:t>
            </a:r>
            <a:r>
              <a:rPr lang="en-US" sz="2000" b="1" u="sng" dirty="0" smtClean="0">
                <a:solidFill>
                  <a:srgbClr val="170CF2"/>
                </a:solidFill>
                <a:latin typeface="Times New Roman" pitchFamily="18" charset="0"/>
                <a:cs typeface="Times New Roman" pitchFamily="18" charset="0"/>
              </a:rPr>
              <a:t>gold of faith and love</a:t>
            </a:r>
            <a:r>
              <a:rPr lang="en-US" sz="2000" b="1" dirty="0" smtClean="0">
                <a:solidFill>
                  <a:srgbClr val="170CF2"/>
                </a:solidFill>
                <a:latin typeface="Times New Roman" pitchFamily="18" charset="0"/>
                <a:cs typeface="Times New Roman" pitchFamily="18" charset="0"/>
              </a:rPr>
              <a:t>, that has no defiling substance mingled with it. The </a:t>
            </a:r>
            <a:r>
              <a:rPr lang="en-US" sz="2000" b="1" u="sng" dirty="0" smtClean="0">
                <a:solidFill>
                  <a:srgbClr val="170CF2"/>
                </a:solidFill>
                <a:latin typeface="Times New Roman" pitchFamily="18" charset="0"/>
                <a:cs typeface="Times New Roman" pitchFamily="18" charset="0"/>
              </a:rPr>
              <a:t>white raiment is the righteousness of Christ, the wedding garment which Christ alone can give. </a:t>
            </a:r>
            <a:r>
              <a:rPr lang="en-US" sz="2000" b="1" dirty="0" smtClean="0">
                <a:solidFill>
                  <a:srgbClr val="7030A0"/>
                </a:solidFill>
                <a:latin typeface="Times New Roman" pitchFamily="18" charset="0"/>
                <a:cs typeface="Times New Roman" pitchFamily="18" charset="0"/>
              </a:rPr>
              <a:t>The </a:t>
            </a:r>
            <a:r>
              <a:rPr lang="en-US" sz="2000" b="1" u="sng" dirty="0" err="1" smtClean="0">
                <a:solidFill>
                  <a:srgbClr val="7030A0"/>
                </a:solidFill>
                <a:latin typeface="Times New Roman" pitchFamily="18" charset="0"/>
                <a:cs typeface="Times New Roman" pitchFamily="18" charset="0"/>
              </a:rPr>
              <a:t>eyesalve</a:t>
            </a:r>
            <a:r>
              <a:rPr lang="en-US" sz="2000" b="1" u="sng" dirty="0" smtClean="0">
                <a:solidFill>
                  <a:srgbClr val="7030A0"/>
                </a:solidFill>
                <a:latin typeface="Times New Roman" pitchFamily="18" charset="0"/>
                <a:cs typeface="Times New Roman" pitchFamily="18" charset="0"/>
              </a:rPr>
              <a:t> is the true spiritual discernment that is so wanting among us, for spiritual things must be spiritually discerned</a:t>
            </a:r>
            <a:r>
              <a:rPr lang="en-US" sz="2000" b="1" dirty="0" smtClean="0">
                <a:solidFill>
                  <a:srgbClr val="7030A0"/>
                </a:solidFill>
                <a:latin typeface="Times New Roman" pitchFamily="18" charset="0"/>
                <a:cs typeface="Times New Roman" pitchFamily="18" charset="0"/>
              </a:rPr>
              <a:t> </a:t>
            </a:r>
          </a:p>
          <a:p>
            <a:pPr lvl="0" algn="ctr" eaLnBrk="0" fontAlgn="base" hangingPunct="0">
              <a:spcBef>
                <a:spcPct val="0"/>
              </a:spcBef>
              <a:spcAft>
                <a:spcPct val="0"/>
              </a:spcAft>
            </a:pPr>
            <a:r>
              <a:rPr lang="en-US" sz="2000" b="1" dirty="0" smtClean="0">
                <a:solidFill>
                  <a:srgbClr val="170CF2"/>
                </a:solidFill>
                <a:latin typeface="Times New Roman" pitchFamily="18" charset="0"/>
                <a:cs typeface="Times New Roman" pitchFamily="18" charset="0"/>
              </a:rPr>
              <a:t>(Review and Herald April 1, 1890).  {7BC -</a:t>
            </a:r>
            <a:r>
              <a:rPr lang="en-US" sz="2000" b="1" dirty="0" smtClean="0">
                <a:solidFill>
                  <a:srgbClr val="7030A0"/>
                </a:solidFill>
                <a:latin typeface="Times New Roman" pitchFamily="18" charset="0"/>
                <a:ea typeface="Calibri" pitchFamily="34" charset="0"/>
                <a:cs typeface="Times New Roman" pitchFamily="18" charset="0"/>
              </a:rPr>
              <a:t>Bible Commentary </a:t>
            </a:r>
            <a:r>
              <a:rPr lang="en-US" sz="2000" b="1" dirty="0" smtClean="0">
                <a:solidFill>
                  <a:srgbClr val="170CF2"/>
                </a:solidFill>
                <a:latin typeface="Times New Roman" pitchFamily="18" charset="0"/>
                <a:cs typeface="Times New Roman" pitchFamily="18" charset="0"/>
              </a:rPr>
              <a:t>965.1}</a:t>
            </a:r>
            <a:r>
              <a:rPr lang="en-US" sz="2400" b="1" dirty="0" smtClean="0">
                <a:solidFill>
                  <a:srgbClr val="170CF2"/>
                </a:solidFill>
                <a:latin typeface="Times New Roman" pitchFamily="18" charset="0"/>
                <a:cs typeface="Times New Roman" pitchFamily="18" charset="0"/>
              </a:rPr>
              <a:t> </a:t>
            </a:r>
            <a:endParaRPr kumimoji="0" lang="en-US" sz="1000" b="1" i="0" u="none" strike="noStrike" cap="none" normalizeH="0" baseline="0" dirty="0" smtClean="0">
              <a:ln>
                <a:noFill/>
              </a:ln>
              <a:solidFill>
                <a:srgbClr val="170CF2"/>
              </a:solidFill>
              <a:effectLst/>
              <a:latin typeface="Times New Roman" pitchFamily="18" charset="0"/>
              <a:cs typeface="Times New Roman" pitchFamily="18" charset="0"/>
            </a:endParaRPr>
          </a:p>
        </p:txBody>
      </p:sp>
      <p:sp>
        <p:nvSpPr>
          <p:cNvPr id="4" name="Slide Number Placeholder 21"/>
          <p:cNvSpPr txBox="1">
            <a:spLocks/>
          </p:cNvSpPr>
          <p:nvPr/>
        </p:nvSpPr>
        <p:spPr>
          <a:xfrm>
            <a:off x="8915400" y="0"/>
            <a:ext cx="228600" cy="2286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b="1" i="0" u="none" strike="noStrike" kern="1200" cap="none" spc="0" normalizeH="0" baseline="0" noProof="0" smtClean="0">
                <a:ln>
                  <a:noFill/>
                </a:ln>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0"/>
            <a:ext cx="762000" cy="365125"/>
          </a:xfrm>
        </p:spPr>
        <p:txBody>
          <a:bodyPr/>
          <a:lstStyle/>
          <a:p>
            <a:fld id="{877F9B8C-32C4-43F2-99B4-FFD195B4A4EB}" type="slidenum">
              <a:rPr lang="en-US" smtClean="0"/>
              <a:pPr/>
              <a:t>13</a:t>
            </a:fld>
            <a:endParaRPr lang="en-US" dirty="0"/>
          </a:p>
        </p:txBody>
      </p:sp>
      <p:sp>
        <p:nvSpPr>
          <p:cNvPr id="3" name="Rectangle 2"/>
          <p:cNvSpPr/>
          <p:nvPr/>
        </p:nvSpPr>
        <p:spPr>
          <a:xfrm>
            <a:off x="0" y="1"/>
            <a:ext cx="9144000" cy="3657600"/>
          </a:xfrm>
          <a:prstGeom prst="rect">
            <a:avLst/>
          </a:prstGeom>
          <a:solidFill>
            <a:schemeClr val="tx1"/>
          </a:solidFill>
          <a:ln>
            <a:solidFill>
              <a:srgbClr val="C00000"/>
            </a:solidFill>
          </a:ln>
        </p:spPr>
        <p:txBody>
          <a:bodyPr wrap="square">
            <a:spAutoFit/>
          </a:bodyPr>
          <a:lstStyle/>
          <a:p>
            <a:endParaRPr lang="en-US" dirty="0" smtClean="0"/>
          </a:p>
          <a:p>
            <a:pPr algn="ctr"/>
            <a:r>
              <a:rPr lang="en-US" dirty="0" smtClean="0">
                <a:solidFill>
                  <a:srgbClr val="C00000"/>
                </a:solidFill>
              </a:rPr>
              <a:t>     </a:t>
            </a:r>
            <a:r>
              <a:rPr lang="en-US" b="1" dirty="0" smtClean="0">
                <a:solidFill>
                  <a:srgbClr val="C00000"/>
                </a:solidFill>
              </a:rPr>
              <a:t>The Cross Planted Between Earth and Heaven.--</a:t>
            </a:r>
            <a:r>
              <a:rPr lang="en-US" dirty="0" smtClean="0">
                <a:solidFill>
                  <a:srgbClr val="C00000"/>
                </a:solidFill>
              </a:rPr>
              <a:t>When Christ came to this world, He found that Satan had everything as he wanted it. The adversary of God and man thought that he was indeed the prince of the earth, but Jesus laid hold of the world to take it out of the power of Satan. He came to redeem it from the curse of sin and the penalty of transgression, that the transgressor might be forgiven. He planted the cross between earth and heaven, and between divinity and humanity; and as the Father beheld the cross, He was satisfied. He said, "It is enough, the offering is complete." God and man may be reconciled. Those who have lived in rebellion against God, may become reconciled, if as they see the cross, they become repentant, and accept the great propitiation that Christ has made for their sins. In the cross they see that "mercy and truth have met together; righteousness and peace have kissed each other”</a:t>
            </a:r>
          </a:p>
          <a:p>
            <a:pPr algn="ctr"/>
            <a:r>
              <a:rPr lang="en-US" b="1" dirty="0" smtClean="0">
                <a:solidFill>
                  <a:srgbClr val="C00000"/>
                </a:solidFill>
              </a:rPr>
              <a:t>{5BC 1137.9} (ST The Signs of the Times Sept. 30, 1889).  </a:t>
            </a:r>
            <a:endParaRPr lang="en-US" b="1" dirty="0">
              <a:solidFill>
                <a:srgbClr val="C00000"/>
              </a:solidFill>
            </a:endParaRPr>
          </a:p>
        </p:txBody>
      </p:sp>
      <p:sp>
        <p:nvSpPr>
          <p:cNvPr id="8" name="Slide Number Placeholder 21"/>
          <p:cNvSpPr txBox="1">
            <a:spLocks/>
          </p:cNvSpPr>
          <p:nvPr/>
        </p:nvSpPr>
        <p:spPr>
          <a:xfrm>
            <a:off x="8915400" y="0"/>
            <a:ext cx="228600" cy="3048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pic>
        <p:nvPicPr>
          <p:cNvPr id="9" name="Picture 2"/>
          <p:cNvPicPr>
            <a:picLocks noChangeAspect="1" noChangeArrowheads="1"/>
          </p:cNvPicPr>
          <p:nvPr/>
        </p:nvPicPr>
        <p:blipFill>
          <a:blip r:embed="rId2" cstate="print"/>
          <a:srcRect t="54396" r="51055"/>
          <a:stretch>
            <a:fillRect/>
          </a:stretch>
        </p:blipFill>
        <p:spPr bwMode="auto">
          <a:xfrm>
            <a:off x="0" y="3657600"/>
            <a:ext cx="4648200" cy="3200400"/>
          </a:xfrm>
          <a:prstGeom prst="rect">
            <a:avLst/>
          </a:prstGeom>
          <a:noFill/>
          <a:ln w="28575">
            <a:solidFill>
              <a:srgbClr val="C00000"/>
            </a:solidFill>
            <a:miter lim="800000"/>
            <a:headEnd/>
            <a:tailEnd/>
          </a:ln>
        </p:spPr>
      </p:pic>
      <p:pic>
        <p:nvPicPr>
          <p:cNvPr id="10" name="Picture 2"/>
          <p:cNvPicPr>
            <a:picLocks noChangeAspect="1" noChangeArrowheads="1"/>
          </p:cNvPicPr>
          <p:nvPr/>
        </p:nvPicPr>
        <p:blipFill>
          <a:blip r:embed="rId2" cstate="print"/>
          <a:srcRect l="52743" t="54396" r="1688" b="1648"/>
          <a:stretch>
            <a:fillRect/>
          </a:stretch>
        </p:blipFill>
        <p:spPr bwMode="auto">
          <a:xfrm>
            <a:off x="4648200" y="3657600"/>
            <a:ext cx="4495800" cy="3200400"/>
          </a:xfrm>
          <a:prstGeom prst="rect">
            <a:avLst/>
          </a:prstGeom>
          <a:noFill/>
          <a:ln w="28575">
            <a:solidFill>
              <a:srgbClr val="C00000"/>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www.thetippingpointsblog.com/wp-content/uploads/2010/03/Jesus_cross.jpg"/>
          <p:cNvPicPr>
            <a:picLocks noChangeAspect="1" noChangeArrowheads="1"/>
          </p:cNvPicPr>
          <p:nvPr/>
        </p:nvPicPr>
        <p:blipFill>
          <a:blip r:embed="rId2" cstate="print"/>
          <a:srcRect/>
          <a:stretch>
            <a:fillRect/>
          </a:stretch>
        </p:blipFill>
        <p:spPr bwMode="auto">
          <a:xfrm>
            <a:off x="4648200" y="1828800"/>
            <a:ext cx="4495800" cy="5029200"/>
          </a:xfrm>
          <a:prstGeom prst="rect">
            <a:avLst/>
          </a:prstGeom>
          <a:noFill/>
          <a:ln w="12700">
            <a:solidFill>
              <a:schemeClr val="bg1"/>
            </a:solidFill>
          </a:ln>
        </p:spPr>
      </p:pic>
      <p:sp>
        <p:nvSpPr>
          <p:cNvPr id="8" name="Rectangle 7"/>
          <p:cNvSpPr/>
          <p:nvPr/>
        </p:nvSpPr>
        <p:spPr>
          <a:xfrm>
            <a:off x="0" y="0"/>
            <a:ext cx="9144000" cy="1828800"/>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rgbClr val="C00000"/>
                </a:solidFill>
              </a:rPr>
              <a:t>I am Alpha and Omega, the beginning and the ending, </a:t>
            </a:r>
            <a:r>
              <a:rPr lang="en-US" sz="2000" b="1" dirty="0" err="1" smtClean="0">
                <a:solidFill>
                  <a:srgbClr val="C00000"/>
                </a:solidFill>
              </a:rPr>
              <a:t>saith</a:t>
            </a:r>
            <a:r>
              <a:rPr lang="en-US" sz="2000" b="1" dirty="0" smtClean="0">
                <a:solidFill>
                  <a:srgbClr val="C00000"/>
                </a:solidFill>
              </a:rPr>
              <a:t> the Lord, which is, and which was, and which is to come, the Almighty. </a:t>
            </a:r>
            <a:r>
              <a:rPr lang="en-US" sz="2000" b="1" dirty="0" smtClean="0">
                <a:solidFill>
                  <a:schemeClr val="bg1"/>
                </a:solidFill>
              </a:rPr>
              <a:t>Revelation 1:8 </a:t>
            </a:r>
          </a:p>
          <a:p>
            <a:pPr algn="ctr"/>
            <a:r>
              <a:rPr lang="en-US" sz="2000" dirty="0" smtClean="0">
                <a:solidFill>
                  <a:srgbClr val="C00000"/>
                </a:solidFill>
              </a:rPr>
              <a:t>And all that dwell upon the earth shall worship him, whose names are not written in the book of life of the </a:t>
            </a:r>
            <a:r>
              <a:rPr lang="en-US" sz="2000" b="1" dirty="0" smtClean="0">
                <a:solidFill>
                  <a:srgbClr val="C00000"/>
                </a:solidFill>
              </a:rPr>
              <a:t>Lamb slain from the foundation of the world</a:t>
            </a:r>
            <a:r>
              <a:rPr lang="en-US" sz="2000" dirty="0" smtClean="0">
                <a:solidFill>
                  <a:srgbClr val="C00000"/>
                </a:solidFill>
              </a:rPr>
              <a:t>. </a:t>
            </a:r>
            <a:r>
              <a:rPr lang="en-US" b="1" dirty="0" smtClean="0">
                <a:solidFill>
                  <a:schemeClr val="bg1"/>
                </a:solidFill>
              </a:rPr>
              <a:t>(Revelation  13:8) </a:t>
            </a:r>
            <a:endParaRPr lang="en-US" b="1" dirty="0">
              <a:solidFill>
                <a:schemeClr val="bg1"/>
              </a:solidFill>
            </a:endParaRPr>
          </a:p>
        </p:txBody>
      </p:sp>
      <p:sp>
        <p:nvSpPr>
          <p:cNvPr id="11" name="Rectangle 10"/>
          <p:cNvSpPr/>
          <p:nvPr/>
        </p:nvSpPr>
        <p:spPr>
          <a:xfrm>
            <a:off x="0" y="1143000"/>
            <a:ext cx="4572000" cy="369332"/>
          </a:xfrm>
          <a:prstGeom prst="rect">
            <a:avLst/>
          </a:prstGeom>
        </p:spPr>
        <p:txBody>
          <a:bodyPr>
            <a:spAutoFit/>
          </a:bodyPr>
          <a:lstStyle/>
          <a:p>
            <a:r>
              <a:rPr lang="en-US" dirty="0" smtClean="0"/>
              <a:t> </a:t>
            </a:r>
            <a:endParaRPr lang="en-US" dirty="0"/>
          </a:p>
        </p:txBody>
      </p:sp>
      <p:pic>
        <p:nvPicPr>
          <p:cNvPr id="13" name="Picture 2" descr="http://ts2.mm.bing.net/th?id=H.4740257707657073&amp;pid=15.1"/>
          <p:cNvPicPr>
            <a:picLocks noChangeAspect="1" noChangeArrowheads="1"/>
          </p:cNvPicPr>
          <p:nvPr/>
        </p:nvPicPr>
        <p:blipFill>
          <a:blip r:embed="rId3" cstate="print"/>
          <a:srcRect/>
          <a:stretch>
            <a:fillRect/>
          </a:stretch>
        </p:blipFill>
        <p:spPr bwMode="auto">
          <a:xfrm>
            <a:off x="0" y="1828800"/>
            <a:ext cx="4648200" cy="5029200"/>
          </a:xfrm>
          <a:prstGeom prst="rect">
            <a:avLst/>
          </a:prstGeom>
          <a:noFill/>
          <a:ln>
            <a:solidFill>
              <a:schemeClr val="bg1"/>
            </a:solidFill>
          </a:ln>
        </p:spPr>
      </p:pic>
      <p:sp>
        <p:nvSpPr>
          <p:cNvPr id="9" name="Slide Number Placeholder 1"/>
          <p:cNvSpPr>
            <a:spLocks noGrp="1"/>
          </p:cNvSpPr>
          <p:nvPr>
            <p:ph type="sldNum" sz="quarter" idx="12"/>
          </p:nvPr>
        </p:nvSpPr>
        <p:spPr>
          <a:xfrm>
            <a:off x="8991600" y="0"/>
            <a:ext cx="152400" cy="228600"/>
          </a:xfrm>
        </p:spPr>
        <p:txBody>
          <a:bodyPr/>
          <a:lstStyle/>
          <a:p>
            <a:fld id="{877F9B8C-32C4-43F2-99B4-FFD195B4A4EB}" type="slidenum">
              <a:rPr lang="en-US" b="1" smtClean="0">
                <a:solidFill>
                  <a:schemeClr val="bg1"/>
                </a:solidFill>
              </a:rPr>
              <a:pPr/>
              <a:t>14</a:t>
            </a:fld>
            <a:endParaRPr lang="en-US" b="1" dirty="0">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15</a:t>
            </a:fld>
            <a:endParaRPr lang="en-US" dirty="0"/>
          </a:p>
        </p:txBody>
      </p:sp>
      <p:sp>
        <p:nvSpPr>
          <p:cNvPr id="3" name="TextBox 2"/>
          <p:cNvSpPr txBox="1"/>
          <p:nvPr/>
        </p:nvSpPr>
        <p:spPr>
          <a:xfrm>
            <a:off x="152400" y="0"/>
            <a:ext cx="184731" cy="276999"/>
          </a:xfrm>
          <a:prstGeom prst="rect">
            <a:avLst/>
          </a:prstGeom>
          <a:noFill/>
        </p:spPr>
        <p:txBody>
          <a:bodyPr wrap="none" rtlCol="0">
            <a:spAutoFit/>
          </a:bodyPr>
          <a:lstStyle/>
          <a:p>
            <a:endParaRPr lang="en-US" sz="1200" b="1" dirty="0"/>
          </a:p>
        </p:txBody>
      </p:sp>
      <p:sp>
        <p:nvSpPr>
          <p:cNvPr id="5" name="Rectangle 4"/>
          <p:cNvSpPr/>
          <p:nvPr/>
        </p:nvSpPr>
        <p:spPr>
          <a:xfrm>
            <a:off x="0" y="0"/>
            <a:ext cx="9144000" cy="6858000"/>
          </a:xfrm>
          <a:prstGeom prst="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smtClean="0">
                <a:solidFill>
                  <a:srgbClr val="C00000"/>
                </a:solidFill>
              </a:rPr>
              <a:t>The Efficacy of the Cross.</a:t>
            </a:r>
          </a:p>
          <a:p>
            <a:pPr algn="ctr"/>
            <a:r>
              <a:rPr lang="en-US" sz="1600" b="1" dirty="0" smtClean="0">
                <a:solidFill>
                  <a:srgbClr val="C00000"/>
                </a:solidFill>
              </a:rPr>
              <a:t>—</a:t>
            </a:r>
            <a:r>
              <a:rPr lang="en-US" sz="1600" dirty="0" smtClean="0">
                <a:solidFill>
                  <a:srgbClr val="C00000"/>
                </a:solidFill>
              </a:rPr>
              <a:t>The death of Christ upon the cross made sure the destruction of him who has the power of death, who was the originator of sin. When Satan is destroyed, there will be none to tempt to evil; the atonement will never need to be repeated; and there will be no danger of another rebellion in the universe of God. That which alone can effectually restrain from sin in this world of darkness, will prevent sin in heaven. The significance of the death of Christ will be seen by saints and angels. Fallen men could not have a home in the paradise of God without the Lamb slain from the foundation of the world. Shall we not then exalt the cross of Christ? The angels ascribe honor and glory to Christ, for even they are not secure except by looking to the sufferings of the Son of God. It is through the efficacy of the cross that the angels of heaven are guarded from apostasy. Without the cross they would be no more secure against evil than were the angels before the fall of Satan. Angelic perfection failed in heaven. Human perfection failed in Eden, the paradise of bliss. All who wish for security in earth or heaven must look to the Lamb of God.  </a:t>
            </a:r>
            <a:r>
              <a:rPr lang="en-US" sz="1600" b="1" dirty="0" smtClean="0">
                <a:solidFill>
                  <a:schemeClr val="bg1"/>
                </a:solidFill>
              </a:rPr>
              <a:t>{5BC 1132.8} </a:t>
            </a:r>
          </a:p>
          <a:p>
            <a:pPr algn="ctr"/>
            <a:endParaRPr lang="en-US" sz="1600" b="1" dirty="0" smtClean="0">
              <a:solidFill>
                <a:srgbClr val="C00000"/>
              </a:solidFill>
            </a:endParaRPr>
          </a:p>
          <a:p>
            <a:pPr algn="ctr"/>
            <a:r>
              <a:rPr lang="en-US" sz="1600" dirty="0" smtClean="0">
                <a:solidFill>
                  <a:srgbClr val="C00000"/>
                </a:solidFill>
              </a:rPr>
              <a:t>     The plan of salvation, making manifest the justice and love of God, provides an eternal safeguard against defection in </a:t>
            </a:r>
            <a:r>
              <a:rPr lang="en-US" sz="1600" dirty="0" err="1" smtClean="0">
                <a:solidFill>
                  <a:srgbClr val="C00000"/>
                </a:solidFill>
              </a:rPr>
              <a:t>unfallen</a:t>
            </a:r>
            <a:r>
              <a:rPr lang="en-US" sz="1600" dirty="0" smtClean="0">
                <a:solidFill>
                  <a:srgbClr val="C00000"/>
                </a:solidFill>
              </a:rPr>
              <a:t> worlds, as well as among those who shall be redeemed by the blood of the Lamb. Our only hope is perfect trust in the blood of Him who can save to the uttermost all that come unto God by Him. The death of Christ on the cross of Calvary is our only hope in this world, and it will be our theme in the world to come. Oh, we do not comprehend the value of the atonement! If we did, we would talk more about it. The gift of God in His beloved Son was the expression of an incomprehensible love. It was the utmost that God could do to preserve the honor of His law, and still save the transgressor. Why should man not study the theme of redemption? It is the greatest subject that can engage the human mind. If men would contemplate the love of Christ, displayed in the cross, their faith would be strengthened to appropriate the merits of His shed blood, and they would be cleansed and saved from sin </a:t>
            </a:r>
          </a:p>
          <a:p>
            <a:pPr algn="ctr"/>
            <a:r>
              <a:rPr lang="en-US" sz="1600" b="1" dirty="0" smtClean="0">
                <a:solidFill>
                  <a:schemeClr val="bg1"/>
                </a:solidFill>
              </a:rPr>
              <a:t>(ST  Dec. 30, 1889).  {5BC 1132.9}</a:t>
            </a:r>
            <a:endParaRPr lang="en-US" sz="1600" b="1" dirty="0">
              <a:solidFill>
                <a:schemeClr val="bg1"/>
              </a:solidFill>
            </a:endParaRPr>
          </a:p>
        </p:txBody>
      </p:sp>
      <p:sp>
        <p:nvSpPr>
          <p:cNvPr id="6" name="Slide Number Placeholder 1"/>
          <p:cNvSpPr txBox="1">
            <a:spLocks/>
          </p:cNvSpPr>
          <p:nvPr/>
        </p:nvSpPr>
        <p:spPr>
          <a:xfrm>
            <a:off x="8915400" y="0"/>
            <a:ext cx="228600" cy="3048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16</a:t>
            </a:fld>
            <a:endParaRPr lang="en-US" dirty="0"/>
          </a:p>
        </p:txBody>
      </p:sp>
      <p:pic>
        <p:nvPicPr>
          <p:cNvPr id="41985" name="Picture 1" descr="http://trialimagestore.com/imagesDW3/illustrations/circle_of_willis/circle_of_willis.jpg"/>
          <p:cNvPicPr>
            <a:picLocks noChangeAspect="1" noChangeArrowheads="1"/>
          </p:cNvPicPr>
          <p:nvPr/>
        </p:nvPicPr>
        <p:blipFill>
          <a:blip r:embed="rId2" cstate="print"/>
          <a:srcRect/>
          <a:stretch>
            <a:fillRect/>
          </a:stretch>
        </p:blipFill>
        <p:spPr bwMode="auto">
          <a:xfrm>
            <a:off x="0" y="3048000"/>
            <a:ext cx="9144000" cy="3810000"/>
          </a:xfrm>
          <a:prstGeom prst="rect">
            <a:avLst/>
          </a:prstGeom>
          <a:noFill/>
          <a:ln w="28575">
            <a:solidFill>
              <a:srgbClr val="C00000"/>
            </a:solidFill>
          </a:ln>
        </p:spPr>
      </p:pic>
      <p:sp>
        <p:nvSpPr>
          <p:cNvPr id="7" name="TextBox 6"/>
          <p:cNvSpPr txBox="1"/>
          <p:nvPr/>
        </p:nvSpPr>
        <p:spPr>
          <a:xfrm>
            <a:off x="0" y="0"/>
            <a:ext cx="9144000" cy="2985433"/>
          </a:xfrm>
          <a:prstGeom prst="rect">
            <a:avLst/>
          </a:prstGeom>
          <a:solidFill>
            <a:schemeClr val="tx1"/>
          </a:solidFill>
          <a:ln w="28575">
            <a:solidFill>
              <a:srgbClr val="C00000"/>
            </a:solidFill>
          </a:ln>
        </p:spPr>
        <p:txBody>
          <a:bodyPr wrap="square" rtlCol="0">
            <a:spAutoFit/>
          </a:bodyPr>
          <a:lstStyle/>
          <a:p>
            <a:pPr algn="ctr"/>
            <a:r>
              <a:rPr lang="en-US" sz="3200" b="1" dirty="0" smtClean="0">
                <a:solidFill>
                  <a:srgbClr val="C00000"/>
                </a:solidFill>
                <a:latin typeface="Times New Roman" pitchFamily="18" charset="0"/>
                <a:cs typeface="Times New Roman" pitchFamily="18" charset="0"/>
              </a:rPr>
              <a:t>The Cross a Center in the World.</a:t>
            </a:r>
          </a:p>
          <a:p>
            <a:pPr algn="ctr"/>
            <a:endParaRPr lang="en-US" sz="1600" b="1" dirty="0" smtClean="0">
              <a:solidFill>
                <a:srgbClr val="C00000"/>
              </a:solidFill>
              <a:latin typeface="Times New Roman" pitchFamily="18" charset="0"/>
              <a:cs typeface="Times New Roman" pitchFamily="18" charset="0"/>
            </a:endParaRPr>
          </a:p>
          <a:p>
            <a:pPr algn="ctr"/>
            <a:r>
              <a:rPr lang="en-US" sz="2000" dirty="0" smtClean="0">
                <a:solidFill>
                  <a:srgbClr val="C00000"/>
                </a:solidFill>
              </a:rPr>
              <a:t>--The cross stands alone, a great center in the world. It does not find friends, but it makes them. It creates its own agencies. Christ proposes that men shall become laborers together with God. He makes human beings His instrumentalities for drawing all men unto Himself. A divine agency is sufficient only through its operation on human hearts with its transforming power, making men </a:t>
            </a:r>
            <a:r>
              <a:rPr lang="en-US" sz="2000" dirty="0" err="1" smtClean="0">
                <a:solidFill>
                  <a:srgbClr val="C00000"/>
                </a:solidFill>
              </a:rPr>
              <a:t>colaborers</a:t>
            </a:r>
            <a:r>
              <a:rPr lang="en-US" sz="2000" dirty="0" smtClean="0">
                <a:solidFill>
                  <a:srgbClr val="C00000"/>
                </a:solidFill>
              </a:rPr>
              <a:t> with God.</a:t>
            </a:r>
          </a:p>
          <a:p>
            <a:pPr algn="ctr"/>
            <a:r>
              <a:rPr lang="en-US" b="1" dirty="0" smtClean="0">
                <a:solidFill>
                  <a:schemeClr val="bg1"/>
                </a:solidFill>
              </a:rPr>
              <a:t> (Review &amp; Herald Sept. 29, 1891).  {vol.5 Bible Commentary  1138.1} (Galatians 6:14.) </a:t>
            </a:r>
            <a:endParaRPr lang="en-US" b="1" dirty="0">
              <a:solidFill>
                <a:schemeClr val="bg1"/>
              </a:solidFill>
            </a:endParaRPr>
          </a:p>
        </p:txBody>
      </p:sp>
      <p:sp>
        <p:nvSpPr>
          <p:cNvPr id="5" name="Slide Number Placeholder 1"/>
          <p:cNvSpPr txBox="1">
            <a:spLocks/>
          </p:cNvSpPr>
          <p:nvPr/>
        </p:nvSpPr>
        <p:spPr>
          <a:xfrm>
            <a:off x="8915400" y="0"/>
            <a:ext cx="228600" cy="3048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17</a:t>
            </a:fld>
            <a:endParaRPr lang="en-US" dirty="0"/>
          </a:p>
        </p:txBody>
      </p:sp>
      <p:sp>
        <p:nvSpPr>
          <p:cNvPr id="3" name="Rectangle 2"/>
          <p:cNvSpPr/>
          <p:nvPr/>
        </p:nvSpPr>
        <p:spPr>
          <a:xfrm>
            <a:off x="0" y="1"/>
            <a:ext cx="9144000" cy="6857999"/>
          </a:xfrm>
          <a:prstGeom prst="rect">
            <a:avLst/>
          </a:prstGeom>
          <a:solidFill>
            <a:schemeClr val="tx1"/>
          </a:solidFill>
          <a:ln>
            <a:solidFill>
              <a:srgbClr val="C00000"/>
            </a:solidFill>
          </a:ln>
        </p:spPr>
        <p:txBody>
          <a:bodyPr wrap="square">
            <a:spAutoFit/>
          </a:bodyPr>
          <a:lstStyle/>
          <a:p>
            <a:endParaRPr lang="en-US" dirty="0" smtClean="0">
              <a:solidFill>
                <a:srgbClr val="C00000"/>
              </a:solidFill>
            </a:endParaRPr>
          </a:p>
          <a:p>
            <a:r>
              <a:rPr lang="en-US" sz="2400" b="1" dirty="0" smtClean="0">
                <a:solidFill>
                  <a:srgbClr val="C00000"/>
                </a:solidFill>
              </a:rPr>
              <a:t>No Rest for Some.--</a:t>
            </a:r>
            <a:r>
              <a:rPr lang="en-US" dirty="0" smtClean="0">
                <a:solidFill>
                  <a:srgbClr val="C00000"/>
                </a:solidFill>
              </a:rPr>
              <a:t>Never before was there such a general knowledge of Jesus as when He hung upon the cross. He was lifted up from the earth, to draw all to Him. Into the hearts of many who beheld that crucifixion scene, and who heard Christ's words, was the light of truth to shine. With John they would proclaim, "Behold the Lamb of God, which </a:t>
            </a:r>
            <a:r>
              <a:rPr lang="en-US" dirty="0" err="1" smtClean="0">
                <a:solidFill>
                  <a:srgbClr val="C00000"/>
                </a:solidFill>
              </a:rPr>
              <a:t>taketh</a:t>
            </a:r>
            <a:r>
              <a:rPr lang="en-US" dirty="0" smtClean="0">
                <a:solidFill>
                  <a:srgbClr val="C00000"/>
                </a:solidFill>
              </a:rPr>
              <a:t> away the sin of the world." There were those who never rested until, searching the Scriptures and comparing passage with passage, they saw the meaning of Christ's mission. They saw that free forgiveness was provided by Him whose tender mercy embraced the whole world. They read the prophecies regarding Christ, and the promises so free and full, pointing to a fountain opened for Judah and Jerusalem.</a:t>
            </a:r>
          </a:p>
          <a:p>
            <a:pPr algn="ctr"/>
            <a:r>
              <a:rPr lang="en-US" b="1" dirty="0" smtClean="0">
                <a:solidFill>
                  <a:schemeClr val="bg1"/>
                </a:solidFill>
              </a:rPr>
              <a:t>(Manuscript Releases  MS 45, 1897). see EGW on Galatians 6:14).</a:t>
            </a:r>
          </a:p>
          <a:p>
            <a:endParaRPr lang="en-US" sz="800" b="1" dirty="0" smtClean="0">
              <a:solidFill>
                <a:srgbClr val="C00000"/>
              </a:solidFill>
            </a:endParaRPr>
          </a:p>
          <a:p>
            <a:r>
              <a:rPr lang="en-US" sz="2400" b="1" dirty="0" smtClean="0">
                <a:solidFill>
                  <a:srgbClr val="C00000"/>
                </a:solidFill>
              </a:rPr>
              <a:t>     Study All in Light From Cross.</a:t>
            </a:r>
            <a:r>
              <a:rPr lang="en-US" sz="2000" b="1" dirty="0" smtClean="0">
                <a:solidFill>
                  <a:srgbClr val="C00000"/>
                </a:solidFill>
              </a:rPr>
              <a:t>--</a:t>
            </a:r>
            <a:r>
              <a:rPr lang="en-US" dirty="0" smtClean="0">
                <a:solidFill>
                  <a:srgbClr val="C00000"/>
                </a:solidFill>
              </a:rPr>
              <a:t>The sacrifice of Christ as an atonement for sin is the great truth around which all other truths cluster. In order to be rightly understood and appreciated, every truth in the Word of God, from Genesis to Revelation, must be studied in the light which streams from the cross of Calvary, and in connection with the wondrous, central truth of the </a:t>
            </a:r>
            <a:r>
              <a:rPr lang="en-US" dirty="0" err="1" smtClean="0">
                <a:solidFill>
                  <a:srgbClr val="C00000"/>
                </a:solidFill>
              </a:rPr>
              <a:t>Saviour's</a:t>
            </a:r>
            <a:r>
              <a:rPr lang="en-US" dirty="0" smtClean="0">
                <a:solidFill>
                  <a:srgbClr val="C00000"/>
                </a:solidFill>
              </a:rPr>
              <a:t> atonement. Those who study the Redeemer's wonderful sacrifice grow in grace and knowledge.  </a:t>
            </a:r>
            <a:r>
              <a:rPr lang="en-US" b="1" dirty="0" smtClean="0">
                <a:solidFill>
                  <a:schemeClr val="bg1"/>
                </a:solidFill>
              </a:rPr>
              <a:t> </a:t>
            </a:r>
          </a:p>
          <a:p>
            <a:endParaRPr lang="en-US" dirty="0" smtClean="0">
              <a:solidFill>
                <a:srgbClr val="C00000"/>
              </a:solidFill>
            </a:endParaRPr>
          </a:p>
          <a:p>
            <a:pPr algn="ctr"/>
            <a:r>
              <a:rPr lang="en-US" dirty="0" smtClean="0">
                <a:solidFill>
                  <a:srgbClr val="C00000"/>
                </a:solidFill>
              </a:rPr>
              <a:t>     I present before you the great, grand monument of mercy and regeneration, salvation and redemption--the Son of God uplifted on the cross of Calvary. This is to be the theme of every discourse. Christ declares, "And I, if I be lifted up from the earth, </a:t>
            </a:r>
          </a:p>
          <a:p>
            <a:pPr algn="ctr"/>
            <a:r>
              <a:rPr lang="en-US" dirty="0" smtClean="0">
                <a:solidFill>
                  <a:srgbClr val="C00000"/>
                </a:solidFill>
              </a:rPr>
              <a:t>will draw all men unto me“ </a:t>
            </a:r>
          </a:p>
          <a:p>
            <a:r>
              <a:rPr lang="en-US" b="1" dirty="0" smtClean="0">
                <a:solidFill>
                  <a:schemeClr val="bg1"/>
                </a:solidFill>
              </a:rPr>
              <a:t>(Manuscript Releases  MS 70, 1901) {vol. 5 Bible Commentary  1137.6-8 paragraph }</a:t>
            </a:r>
            <a:endParaRPr lang="en-US" dirty="0">
              <a:solidFill>
                <a:srgbClr val="C00000"/>
              </a:solidFill>
            </a:endParaRPr>
          </a:p>
        </p:txBody>
      </p:sp>
      <p:sp>
        <p:nvSpPr>
          <p:cNvPr id="4" name="Slide Number Placeholder 1"/>
          <p:cNvSpPr txBox="1">
            <a:spLocks/>
          </p:cNvSpPr>
          <p:nvPr/>
        </p:nvSpPr>
        <p:spPr>
          <a:xfrm>
            <a:off x="8915400" y="0"/>
            <a:ext cx="228600" cy="3048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18</a:t>
            </a:fld>
            <a:endParaRPr lang="en-US" dirty="0"/>
          </a:p>
        </p:txBody>
      </p:sp>
      <p:pic>
        <p:nvPicPr>
          <p:cNvPr id="4" name="Picture 1" descr="http://3.bp.blogspot.com/-wHTUxYxilG8/TbBgZIvGMJI/AAAAAAAAAAo/lrSKIQg-4l4/s1600/circle_of_willis.jpg"/>
          <p:cNvPicPr>
            <a:picLocks noChangeAspect="1" noChangeArrowheads="1"/>
          </p:cNvPicPr>
          <p:nvPr/>
        </p:nvPicPr>
        <p:blipFill>
          <a:blip r:embed="rId2" cstate="print"/>
          <a:srcRect/>
          <a:stretch>
            <a:fillRect/>
          </a:stretch>
        </p:blipFill>
        <p:spPr bwMode="auto">
          <a:xfrm>
            <a:off x="2895600" y="762000"/>
            <a:ext cx="3352800" cy="6096000"/>
          </a:xfrm>
          <a:prstGeom prst="rect">
            <a:avLst/>
          </a:prstGeom>
          <a:noFill/>
          <a:ln>
            <a:solidFill>
              <a:srgbClr val="C00000"/>
            </a:solidFill>
          </a:ln>
        </p:spPr>
      </p:pic>
      <p:pic>
        <p:nvPicPr>
          <p:cNvPr id="41986" name="Picture 2" descr="http://1.bp.blogspot.com/-CnTYRiz4Qpw/TaczEn74w7I/AAAAAAAAAB0/NBpAiFVOQ1k/s1600/circle+of+willis.gif"/>
          <p:cNvPicPr>
            <a:picLocks noChangeAspect="1" noChangeArrowheads="1"/>
          </p:cNvPicPr>
          <p:nvPr/>
        </p:nvPicPr>
        <p:blipFill>
          <a:blip r:embed="rId3" cstate="print"/>
          <a:srcRect b="2500"/>
          <a:stretch>
            <a:fillRect/>
          </a:stretch>
        </p:blipFill>
        <p:spPr bwMode="auto">
          <a:xfrm>
            <a:off x="6248400" y="762000"/>
            <a:ext cx="2895600" cy="6096000"/>
          </a:xfrm>
          <a:prstGeom prst="rect">
            <a:avLst/>
          </a:prstGeom>
          <a:noFill/>
          <a:ln>
            <a:solidFill>
              <a:srgbClr val="C00000"/>
            </a:solidFill>
          </a:ln>
        </p:spPr>
      </p:pic>
      <p:pic>
        <p:nvPicPr>
          <p:cNvPr id="6" name="Picture 1" descr="http://vascularultrasound.net/wp-content/uploads/2010/08/Circle_of_Willis.jpg"/>
          <p:cNvPicPr>
            <a:picLocks noChangeAspect="1" noChangeArrowheads="1"/>
          </p:cNvPicPr>
          <p:nvPr/>
        </p:nvPicPr>
        <p:blipFill>
          <a:blip r:embed="rId4" cstate="print"/>
          <a:srcRect/>
          <a:stretch>
            <a:fillRect/>
          </a:stretch>
        </p:blipFill>
        <p:spPr bwMode="auto">
          <a:xfrm>
            <a:off x="0" y="762000"/>
            <a:ext cx="2895600" cy="6096000"/>
          </a:xfrm>
          <a:prstGeom prst="rect">
            <a:avLst/>
          </a:prstGeom>
          <a:noFill/>
          <a:ln>
            <a:solidFill>
              <a:srgbClr val="C00000"/>
            </a:solidFill>
          </a:ln>
        </p:spPr>
      </p:pic>
      <p:sp>
        <p:nvSpPr>
          <p:cNvPr id="7" name="TextBox 6"/>
          <p:cNvSpPr txBox="1"/>
          <p:nvPr/>
        </p:nvSpPr>
        <p:spPr>
          <a:xfrm>
            <a:off x="0" y="0"/>
            <a:ext cx="9144000" cy="738664"/>
          </a:xfrm>
          <a:prstGeom prst="rect">
            <a:avLst/>
          </a:prstGeom>
          <a:solidFill>
            <a:schemeClr val="tx1"/>
          </a:solidFill>
          <a:ln>
            <a:solidFill>
              <a:srgbClr val="C00000"/>
            </a:solidFill>
          </a:ln>
        </p:spPr>
        <p:txBody>
          <a:bodyPr wrap="square" rtlCol="0">
            <a:spAutoFit/>
          </a:bodyPr>
          <a:lstStyle/>
          <a:p>
            <a:pPr algn="ctr"/>
            <a:r>
              <a:rPr lang="en-US" sz="2800" b="1" dirty="0" smtClean="0">
                <a:solidFill>
                  <a:srgbClr val="C00000"/>
                </a:solidFill>
              </a:rPr>
              <a:t>The Circle Will-is</a:t>
            </a:r>
          </a:p>
          <a:p>
            <a:pPr algn="ctr"/>
            <a:endParaRPr lang="en-US" sz="1400" b="1" dirty="0">
              <a:solidFill>
                <a:srgbClr val="C00000"/>
              </a:solidFill>
            </a:endParaRPr>
          </a:p>
        </p:txBody>
      </p:sp>
      <p:sp>
        <p:nvSpPr>
          <p:cNvPr id="8" name="Slide Number Placeholder 1"/>
          <p:cNvSpPr txBox="1">
            <a:spLocks/>
          </p:cNvSpPr>
          <p:nvPr/>
        </p:nvSpPr>
        <p:spPr>
          <a:xfrm>
            <a:off x="8915400" y="0"/>
            <a:ext cx="228600" cy="3048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19</a:t>
            </a:fld>
            <a:endParaRPr lang="en-US" dirty="0"/>
          </a:p>
        </p:txBody>
      </p:sp>
      <p:sp>
        <p:nvSpPr>
          <p:cNvPr id="1025" name="Rectangle 1"/>
          <p:cNvSpPr>
            <a:spLocks noChangeArrowheads="1"/>
          </p:cNvSpPr>
          <p:nvPr/>
        </p:nvSpPr>
        <p:spPr bwMode="auto">
          <a:xfrm>
            <a:off x="152400" y="195310"/>
            <a:ext cx="8839200" cy="6555641"/>
          </a:xfrm>
          <a:prstGeom prst="rect">
            <a:avLst/>
          </a:prstGeom>
          <a:solidFill>
            <a:schemeClr val="tx1"/>
          </a:solidFill>
          <a:ln w="38100">
            <a:solidFill>
              <a:srgbClr val="170CF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6600FF"/>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6600FF"/>
                </a:solidFill>
                <a:latin typeface="Times New Roman" pitchFamily="18" charset="0"/>
                <a:ea typeface="Calibri" pitchFamily="34" charset="0"/>
                <a:cs typeface="Times New Roman" pitchFamily="18" charset="0"/>
              </a:rPr>
              <a:t>The Will Is The Deciding Power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6600FF"/>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6600FF"/>
                </a:solidFill>
                <a:latin typeface="Times New Roman" pitchFamily="18" charset="0"/>
                <a:ea typeface="Calibri" pitchFamily="34" charset="0"/>
                <a:cs typeface="Times New Roman" pitchFamily="18" charset="0"/>
              </a:rPr>
              <a:t>Be not conformed to this world: but be ye transformed by the renewing of your mind, that ye may prove what is that good, and acceptable,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6600FF"/>
                </a:solidFill>
                <a:latin typeface="Times New Roman" pitchFamily="18" charset="0"/>
                <a:ea typeface="Calibri" pitchFamily="34" charset="0"/>
                <a:cs typeface="Times New Roman" pitchFamily="18" charset="0"/>
              </a:rPr>
              <a:t>and perfect, will of God. </a:t>
            </a:r>
            <a:r>
              <a:rPr kumimoji="0" lang="en-US"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Romans 12:2.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Our</a:t>
            </a:r>
            <a:r>
              <a:rPr kumimoji="0" lang="en-US" sz="2400" b="1" i="0" u="none" strike="noStrike" cap="none" normalizeH="0" dirty="0" smtClean="0">
                <a:ln>
                  <a:noFill/>
                </a:ln>
                <a:solidFill>
                  <a:schemeClr val="bg1"/>
                </a:solidFill>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Fathers Cares</a:t>
            </a:r>
            <a:r>
              <a:rPr kumimoji="0" lang="en-US"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{60.1-60.6} </a:t>
            </a:r>
          </a:p>
          <a:p>
            <a:pPr marL="0" marR="0" lvl="0" indent="0" algn="ctr" defTabSz="914400" rtl="0" eaLnBrk="0" fontAlgn="base" latinLnBrk="0" hangingPunct="0">
              <a:lnSpc>
                <a:spcPct val="100000"/>
              </a:lnSpc>
              <a:spcBef>
                <a:spcPct val="0"/>
              </a:spcBef>
              <a:spcAft>
                <a:spcPct val="0"/>
              </a:spcAft>
              <a:buClrTx/>
              <a:buSzTx/>
              <a:buFontTx/>
              <a:buNone/>
              <a:tabLst/>
            </a:pPr>
            <a:endParaRPr lang="en-US" sz="800" b="1" dirty="0" smtClean="0">
              <a:solidFill>
                <a:srgbClr val="6600FF"/>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7030A0"/>
                </a:solidFill>
                <a:latin typeface="Times New Roman" pitchFamily="18" charset="0"/>
                <a:ea typeface="Calibri" pitchFamily="34" charset="0"/>
                <a:cs typeface="Times New Roman" pitchFamily="18" charset="0"/>
              </a:rPr>
              <a:t>There is nothing that can keep you away from God but a rebellious will.  </a:t>
            </a:r>
            <a:endParaRPr kumimoji="0" lang="en-US" sz="2000" i="0" u="none" strike="noStrike" cap="none" normalizeH="0" baseline="0" dirty="0" smtClean="0">
              <a:ln>
                <a:noFill/>
              </a:ln>
              <a:solidFill>
                <a:srgbClr val="7030A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7030A0"/>
                </a:solidFill>
                <a:latin typeface="Times New Roman" pitchFamily="18" charset="0"/>
                <a:ea typeface="Calibri" pitchFamily="34" charset="0"/>
                <a:cs typeface="Times New Roman" pitchFamily="18" charset="0"/>
              </a:rPr>
              <a:t>The will is the governing power in the nature of man</a:t>
            </a:r>
            <a:r>
              <a:rPr kumimoji="0" lang="en-US" sz="2400" i="0" u="none" strike="noStrike" cap="none" normalizeH="0" baseline="0" dirty="0" smtClean="0">
                <a:ln>
                  <a:noFill/>
                </a:ln>
                <a:solidFill>
                  <a:srgbClr val="7030A0"/>
                </a:solidFill>
                <a:latin typeface="Times New Roman" pitchFamily="18" charset="0"/>
                <a:ea typeface="Calibri" pitchFamily="34" charset="0"/>
                <a:cs typeface="Times New Roman" pitchFamily="18" charset="0"/>
              </a:rPr>
              <a:t>. If the will is set right, all the rest of the being will come under its sway. The will is not the taste or the inclination, but it is the choice, the deciding power, the kingly power, which works in the children of men unto obedience to God or to disobedience.  </a:t>
            </a:r>
            <a:endParaRPr kumimoji="0" lang="en-US" sz="2400" i="0" u="none" strike="noStrike" cap="none" normalizeH="0" baseline="0" dirty="0" smtClean="0">
              <a:ln>
                <a:noFill/>
              </a:ln>
              <a:solidFill>
                <a:srgbClr val="7030A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7030A0"/>
                </a:solidFill>
                <a:latin typeface="Times New Roman" pitchFamily="18" charset="0"/>
                <a:ea typeface="Calibri" pitchFamily="34" charset="0"/>
                <a:cs typeface="Times New Roman" pitchFamily="18" charset="0"/>
              </a:rPr>
              <a:t>You will be in constant peril until you understand the true force of the will. You may believe and promise all things, but your promises and your faith are of no account until you put your will on the right side. If you will fight the fight of faith with your will power,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7030A0"/>
                </a:solidFill>
                <a:latin typeface="Times New Roman" pitchFamily="18" charset="0"/>
                <a:ea typeface="Calibri" pitchFamily="34" charset="0"/>
                <a:cs typeface="Times New Roman" pitchFamily="18" charset="0"/>
              </a:rPr>
              <a:t>there is no doubt that you will conquer.  </a:t>
            </a:r>
            <a:endParaRPr kumimoji="0" lang="en-US" sz="2400" i="0" u="none" strike="noStrike" cap="none" normalizeH="0" baseline="0" dirty="0" smtClean="0">
              <a:ln>
                <a:noFill/>
              </a:ln>
              <a:solidFill>
                <a:srgbClr val="7030A0"/>
              </a:solidFill>
              <a:latin typeface="Times New Roman" pitchFamily="18" charset="0"/>
              <a:cs typeface="Times New Roman" pitchFamily="18" charset="0"/>
            </a:endParaRPr>
          </a:p>
        </p:txBody>
      </p:sp>
      <p:sp>
        <p:nvSpPr>
          <p:cNvPr id="4" name="Slide Number Placeholder 1"/>
          <p:cNvSpPr txBox="1">
            <a:spLocks/>
          </p:cNvSpPr>
          <p:nvPr/>
        </p:nvSpPr>
        <p:spPr>
          <a:xfrm>
            <a:off x="8915400" y="0"/>
            <a:ext cx="228600" cy="3048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b="1" i="0" u="none" strike="noStrike" kern="1200" cap="none" spc="0" normalizeH="0" baseline="0" noProof="0" smtClean="0">
                <a:ln>
                  <a:noFill/>
                </a:ln>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0"/>
            <a:ext cx="762000" cy="365125"/>
          </a:xfrm>
        </p:spPr>
        <p:txBody>
          <a:bodyPr/>
          <a:lstStyle/>
          <a:p>
            <a:fld id="{877F9B8C-32C4-43F2-99B4-FFD195B4A4EB}" type="slidenum">
              <a:rPr lang="en-US" b="1" smtClean="0">
                <a:solidFill>
                  <a:schemeClr val="tx1"/>
                </a:solidFill>
              </a:rPr>
              <a:pPr/>
              <a:t>2</a:t>
            </a:fld>
            <a:endParaRPr lang="en-US" b="1" dirty="0">
              <a:solidFill>
                <a:schemeClr val="tx1"/>
              </a:solidFill>
            </a:endParaRPr>
          </a:p>
        </p:txBody>
      </p:sp>
      <p:sp>
        <p:nvSpPr>
          <p:cNvPr id="5" name="Rectangle 4"/>
          <p:cNvSpPr/>
          <p:nvPr/>
        </p:nvSpPr>
        <p:spPr>
          <a:xfrm>
            <a:off x="304800" y="228600"/>
            <a:ext cx="8458200" cy="6400800"/>
          </a:xfrm>
          <a:prstGeom prst="rect">
            <a:avLst/>
          </a:prstGeom>
          <a:solidFill>
            <a:schemeClr val="tx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609600"/>
            <a:ext cx="8001000" cy="2923877"/>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wrap="square" rtlCol="0">
            <a:spAutoFit/>
          </a:bodyPr>
          <a:lstStyle/>
          <a:p>
            <a:pPr algn="ctr"/>
            <a:endParaRPr lang="en-US" sz="2800" b="1" dirty="0" smtClean="0">
              <a:effectLst>
                <a:outerShdw blurRad="38100" dist="38100" dir="2700000" algn="tl">
                  <a:srgbClr val="000000">
                    <a:alpha val="43137"/>
                  </a:srgbClr>
                </a:outerShdw>
              </a:effectLst>
            </a:endParaRPr>
          </a:p>
          <a:p>
            <a:pPr algn="ctr"/>
            <a:r>
              <a:rPr lang="en-US" sz="3200" b="1" dirty="0" smtClean="0">
                <a:effectLst>
                  <a:outerShdw blurRad="38100" dist="38100" dir="2700000" algn="tl">
                    <a:srgbClr val="000000">
                      <a:alpha val="43137"/>
                    </a:srgbClr>
                  </a:outerShdw>
                </a:effectLst>
              </a:rPr>
              <a:t>The Nervous System </a:t>
            </a:r>
          </a:p>
          <a:p>
            <a:pPr algn="ctr"/>
            <a:r>
              <a:rPr lang="en-US" sz="3200" b="1" dirty="0" smtClean="0">
                <a:effectLst>
                  <a:outerShdw blurRad="38100" dist="38100" dir="2700000" algn="tl">
                    <a:srgbClr val="000000">
                      <a:alpha val="43137"/>
                    </a:srgbClr>
                  </a:outerShdw>
                </a:effectLst>
              </a:rPr>
              <a:t>Operates and Functions like </a:t>
            </a:r>
          </a:p>
          <a:p>
            <a:pPr algn="ctr"/>
            <a:r>
              <a:rPr lang="en-US" sz="3200" b="1" dirty="0" smtClean="0">
                <a:effectLst>
                  <a:outerShdw blurRad="38100" dist="38100" dir="2700000" algn="tl">
                    <a:srgbClr val="000000">
                      <a:alpha val="43137"/>
                    </a:srgbClr>
                  </a:outerShdw>
                </a:effectLst>
              </a:rPr>
              <a:t>The Tribe of Judah</a:t>
            </a:r>
          </a:p>
          <a:p>
            <a:pPr algn="ctr"/>
            <a:r>
              <a:rPr lang="en-US" sz="3200" b="1" dirty="0" smtClean="0">
                <a:effectLst>
                  <a:outerShdw blurRad="38100" dist="38100" dir="2700000" algn="tl">
                    <a:srgbClr val="000000">
                      <a:alpha val="43137"/>
                    </a:srgbClr>
                  </a:outerShdw>
                </a:effectLst>
              </a:rPr>
              <a:t>“Kingly Power”</a:t>
            </a:r>
          </a:p>
          <a:p>
            <a:pPr algn="ctr"/>
            <a:endParaRPr lang="en-US" sz="2800" b="1" dirty="0">
              <a:effectLst>
                <a:outerShdw blurRad="38100" dist="38100" dir="2700000" algn="tl">
                  <a:srgbClr val="000000">
                    <a:alpha val="43137"/>
                  </a:srgbClr>
                </a:outerShdw>
              </a:effectLst>
            </a:endParaRPr>
          </a:p>
        </p:txBody>
      </p:sp>
      <p:sp>
        <p:nvSpPr>
          <p:cNvPr id="7" name="Rectangle 6"/>
          <p:cNvSpPr/>
          <p:nvPr/>
        </p:nvSpPr>
        <p:spPr>
          <a:xfrm>
            <a:off x="1143000" y="3733800"/>
            <a:ext cx="6629400" cy="2369880"/>
          </a:xfrm>
          <a:prstGeom prst="rect">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2800" b="1" dirty="0" smtClean="0">
                <a:effectLst>
                  <a:outerShdw blurRad="38100" dist="38100" dir="2700000" algn="tl">
                    <a:srgbClr val="000000">
                      <a:alpha val="43137"/>
                    </a:srgbClr>
                  </a:outerShdw>
                </a:effectLst>
              </a:rPr>
              <a:t>Genesis 49:10</a:t>
            </a:r>
          </a:p>
          <a:p>
            <a:pPr algn="ctr"/>
            <a:endParaRPr lang="en-US" sz="2400" b="1" dirty="0" smtClean="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The sceptre shall not depart from Judah, nor a </a:t>
            </a:r>
            <a:r>
              <a:rPr lang="en-US" sz="2400" b="1" u="sng" dirty="0" smtClean="0">
                <a:effectLst>
                  <a:outerShdw blurRad="38100" dist="38100" dir="2700000" algn="tl">
                    <a:srgbClr val="000000">
                      <a:alpha val="43137"/>
                    </a:srgbClr>
                  </a:outerShdw>
                </a:effectLst>
              </a:rPr>
              <a:t>lawgiver</a:t>
            </a:r>
            <a:r>
              <a:rPr lang="en-US" sz="2400" b="1" dirty="0" smtClean="0">
                <a:effectLst>
                  <a:outerShdw blurRad="38100" dist="38100" dir="2700000" algn="tl">
                    <a:srgbClr val="000000">
                      <a:alpha val="43137"/>
                    </a:srgbClr>
                  </a:outerShdw>
                </a:effectLst>
              </a:rPr>
              <a:t> from between his feet, until Shiloh come; and unto him [shall] the gathering of the people [be]. </a:t>
            </a:r>
            <a:endParaRPr lang="en-US" sz="2400" b="1" dirty="0">
              <a:effectLst>
                <a:outerShdw blurRad="38100" dist="38100" dir="2700000" algn="tl">
                  <a:srgbClr val="000000">
                    <a:alpha val="43137"/>
                  </a:srgbClr>
                </a:outerShdw>
              </a:effectLst>
            </a:endParaRP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196334"/>
            <a:ext cx="8839200" cy="6370975"/>
          </a:xfrm>
          <a:prstGeom prst="rect">
            <a:avLst/>
          </a:prstGeom>
          <a:solidFill>
            <a:schemeClr val="tx1"/>
          </a:solidFill>
          <a:ln w="2857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7030A0"/>
                </a:solidFill>
                <a:latin typeface="Times New Roman" pitchFamily="18" charset="0"/>
                <a:ea typeface="Calibri" pitchFamily="34" charset="0"/>
                <a:cs typeface="Times New Roman" pitchFamily="18" charset="0"/>
              </a:rPr>
              <a:t>Your part is to put your will on the side of Christ. When you yield your will to His, He immediately takes possession of you, and works in you to will and to do of His good pleasure. Your nature is brought under the control of His Spirit. Even your thoughts are subject to Him. If you cannot control your impulses, your emotions, as you may desire, you can control the will, and thus an entire change will be wrought in your life. When you yield up your will to Christ, your life is hid with Christ in God. It is allied to the power which is above all principalities and powers. You have a strength from God that holds you fast to His strength; and a new life, even the life of faith, is possible to you.  You can never be successful in elevating yourself, unless your will is on the side of Christ, cooperating with the Spirit of God. Do not feel that you cannot; but say, “I can, I will.” And God has pledged His Holy Spirit to help you in every decided effort.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i="0" u="none" strike="noStrike" cap="none" normalizeH="0" baseline="0" dirty="0" smtClean="0">
              <a:ln>
                <a:noFill/>
              </a:ln>
              <a:solidFill>
                <a:srgbClr val="7030A0"/>
              </a:solidFill>
              <a:latin typeface="Times New Roman" pitchFamily="18" charset="0"/>
              <a:ea typeface="Calibri" pitchFamily="34" charset="0"/>
              <a:cs typeface="Times New Roman" pitchFamily="18" charset="0"/>
            </a:endParaRPr>
          </a:p>
          <a:p>
            <a:pPr algn="ctr"/>
            <a:r>
              <a:rPr lang="en-US" sz="2000" dirty="0" smtClean="0">
                <a:solidFill>
                  <a:srgbClr val="170CF2"/>
                </a:solidFill>
              </a:rPr>
              <a:t>The Lord Jesus Christ, the divine Son of God, existed from eternity, a distinct person</a:t>
            </a:r>
            <a:r>
              <a:rPr lang="en-US" sz="2000" b="1" u="sng" dirty="0" smtClean="0">
                <a:solidFill>
                  <a:srgbClr val="170CF2"/>
                </a:solidFill>
              </a:rPr>
              <a:t>, yet one with the Father</a:t>
            </a:r>
            <a:r>
              <a:rPr lang="en-US" sz="2000" dirty="0" smtClean="0">
                <a:solidFill>
                  <a:srgbClr val="170CF2"/>
                </a:solidFill>
              </a:rPr>
              <a:t>. He was the surpassing glory of heaven.</a:t>
            </a:r>
          </a:p>
          <a:p>
            <a:pPr algn="ctr"/>
            <a:r>
              <a:rPr lang="en-US" sz="2000" dirty="0" smtClean="0">
                <a:solidFill>
                  <a:srgbClr val="170CF2"/>
                </a:solidFill>
              </a:rPr>
              <a:t> </a:t>
            </a:r>
            <a:r>
              <a:rPr lang="en-US" sz="2000" b="1" u="sng" dirty="0" smtClean="0">
                <a:solidFill>
                  <a:srgbClr val="170CF2"/>
                </a:solidFill>
              </a:rPr>
              <a:t>He was the commander of the heavenly intelligences, and the adoring homage of the angels was received by Him as His right.</a:t>
            </a:r>
            <a:r>
              <a:rPr lang="en-US" sz="2000" dirty="0" smtClean="0">
                <a:solidFill>
                  <a:srgbClr val="170CF2"/>
                </a:solidFill>
              </a:rPr>
              <a:t>—</a:t>
            </a:r>
          </a:p>
          <a:p>
            <a:r>
              <a:rPr lang="en-US" sz="2000" b="1" u="sng" dirty="0" smtClean="0">
                <a:solidFill>
                  <a:srgbClr val="170CF2"/>
                </a:solidFill>
              </a:rPr>
              <a:t>Christ the Word, the Only Begotten of God, was one with the eternal Father—one in nature, in character, and in purpose</a:t>
            </a:r>
            <a:r>
              <a:rPr lang="en-US" sz="2000" dirty="0" smtClean="0">
                <a:solidFill>
                  <a:srgbClr val="170CF2"/>
                </a:solidFill>
              </a:rPr>
              <a:t>—the only being in all the universe that could enter into all the counsels and purposes of God.—</a:t>
            </a:r>
          </a:p>
          <a:p>
            <a:pPr algn="ctr"/>
            <a:r>
              <a:rPr lang="en-US" sz="2000" b="1" dirty="0" smtClean="0">
                <a:solidFill>
                  <a:schemeClr val="bg1"/>
                </a:solidFill>
              </a:rPr>
              <a:t>RH April 5, 1906. {The Truth about Angel 23.3, 24.3} GC 493</a:t>
            </a:r>
            <a:endParaRPr kumimoji="0" lang="en-US" sz="2000" i="0" u="none" strike="noStrike" cap="none" normalizeH="0" baseline="0" dirty="0" smtClean="0">
              <a:ln>
                <a:noFill/>
              </a:ln>
              <a:solidFill>
                <a:srgbClr val="170CF2"/>
              </a:solidFill>
              <a:latin typeface="Times New Roman" pitchFamily="18" charset="0"/>
              <a:cs typeface="Times New Roman" pitchFamily="18" charset="0"/>
            </a:endParaRPr>
          </a:p>
        </p:txBody>
      </p:sp>
      <p:sp>
        <p:nvSpPr>
          <p:cNvPr id="4" name="Slide Number Placeholder 1"/>
          <p:cNvSpPr txBox="1">
            <a:spLocks/>
          </p:cNvSpPr>
          <p:nvPr/>
        </p:nvSpPr>
        <p:spPr>
          <a:xfrm>
            <a:off x="8839200" y="0"/>
            <a:ext cx="304800" cy="2286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b="1" i="0" u="none" strike="noStrike" kern="1200" cap="none" spc="0" normalizeH="0" baseline="0" noProof="0" smtClean="0">
                <a:ln>
                  <a:noFill/>
                </a:ln>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839200" y="0"/>
            <a:ext cx="304800" cy="228600"/>
          </a:xfrm>
        </p:spPr>
        <p:txBody>
          <a:bodyPr/>
          <a:lstStyle/>
          <a:p>
            <a:fld id="{877F9B8C-32C4-43F2-99B4-FFD195B4A4EB}" type="slidenum">
              <a:rPr lang="en-US" b="1" smtClean="0">
                <a:solidFill>
                  <a:schemeClr val="tx1"/>
                </a:solidFill>
              </a:rPr>
              <a:pPr/>
              <a:t>21</a:t>
            </a:fld>
            <a:endParaRPr lang="en-US" b="1" dirty="0">
              <a:solidFill>
                <a:schemeClr val="tx1"/>
              </a:solidFill>
            </a:endParaRPr>
          </a:p>
        </p:txBody>
      </p:sp>
      <p:sp>
        <p:nvSpPr>
          <p:cNvPr id="3" name="Rectangle 2"/>
          <p:cNvSpPr/>
          <p:nvPr/>
        </p:nvSpPr>
        <p:spPr>
          <a:xfrm>
            <a:off x="228600" y="228601"/>
            <a:ext cx="8686800" cy="6517169"/>
          </a:xfrm>
          <a:prstGeom prst="rect">
            <a:avLst/>
          </a:prstGeom>
          <a:solidFill>
            <a:schemeClr val="tx1"/>
          </a:solidFill>
          <a:ln w="38100">
            <a:solidFill>
              <a:srgbClr val="6600FF"/>
            </a:solidFill>
          </a:ln>
        </p:spPr>
        <p:txBody>
          <a:bodyPr wrap="square">
            <a:spAutoFit/>
          </a:bodyPr>
          <a:lstStyle/>
          <a:p>
            <a:endParaRPr lang="en-US" dirty="0" smtClean="0">
              <a:solidFill>
                <a:srgbClr val="7030A0"/>
              </a:solidFill>
            </a:endParaRPr>
          </a:p>
          <a:p>
            <a:r>
              <a:rPr lang="en-US" b="1" dirty="0" smtClean="0">
                <a:solidFill>
                  <a:srgbClr val="7030A0"/>
                </a:solidFill>
                <a:effectLst>
                  <a:outerShdw blurRad="38100" dist="38100" dir="2700000" algn="tl">
                    <a:srgbClr val="000000">
                      <a:alpha val="43137"/>
                    </a:srgbClr>
                  </a:outerShdw>
                </a:effectLst>
              </a:rPr>
              <a:t>A Merchantman Laden With Riches.--</a:t>
            </a:r>
            <a:r>
              <a:rPr lang="en-US" dirty="0" smtClean="0">
                <a:solidFill>
                  <a:srgbClr val="7030A0"/>
                </a:solidFill>
              </a:rPr>
              <a:t>The great Redeemer represents Himself as a heavenly merchantman, laden with riches, calling from house to house, presenting His priceless goods </a:t>
            </a:r>
            <a:r>
              <a:rPr lang="en-US" dirty="0" smtClean="0">
                <a:solidFill>
                  <a:schemeClr val="bg1"/>
                </a:solidFill>
              </a:rPr>
              <a:t>[</a:t>
            </a:r>
            <a:r>
              <a:rPr lang="en-US" b="1" dirty="0" smtClean="0">
                <a:solidFill>
                  <a:schemeClr val="bg1"/>
                </a:solidFill>
              </a:rPr>
              <a:t>Revelation 3:18-20   {7Bible Commentary  965.7-9 paragraph} </a:t>
            </a:r>
          </a:p>
          <a:p>
            <a:endParaRPr lang="en-US" sz="1100" dirty="0" smtClean="0">
              <a:solidFill>
                <a:srgbClr val="7030A0"/>
              </a:solidFill>
            </a:endParaRPr>
          </a:p>
          <a:p>
            <a:r>
              <a:rPr lang="en-US" b="1" dirty="0" smtClean="0">
                <a:solidFill>
                  <a:srgbClr val="7030A0"/>
                </a:solidFill>
                <a:effectLst>
                  <a:outerShdw blurRad="38100" dist="38100" dir="2700000" algn="tl">
                    <a:srgbClr val="000000">
                      <a:alpha val="43137"/>
                    </a:srgbClr>
                  </a:outerShdw>
                </a:effectLst>
              </a:rPr>
              <a:t>Knocking at the Heart's Door.--</a:t>
            </a:r>
            <a:r>
              <a:rPr lang="en-US" dirty="0" smtClean="0">
                <a:solidFill>
                  <a:srgbClr val="7030A0"/>
                </a:solidFill>
              </a:rPr>
              <a:t>The Lord knocks at the door of your heart, desiring to enter, that He may impart spiritual riches to your soul. He would anoint the blind eyes, that they may discover the holy character of God in His law, and understand the love of Christ, which is indeed gold tried in the fire </a:t>
            </a:r>
          </a:p>
          <a:p>
            <a:pPr algn="ctr"/>
            <a:r>
              <a:rPr lang="en-US" b="1" dirty="0" smtClean="0">
                <a:solidFill>
                  <a:schemeClr val="bg1"/>
                </a:solidFill>
              </a:rPr>
              <a:t> (Job 22:21-25</a:t>
            </a:r>
            <a:r>
              <a:rPr lang="en-US" b="1" dirty="0" smtClean="0">
                <a:solidFill>
                  <a:schemeClr val="bg1"/>
                </a:solidFill>
                <a:effectLst>
                  <a:outerShdw blurRad="38100" dist="38100" dir="2700000" algn="tl">
                    <a:srgbClr val="000000">
                      <a:alpha val="43137"/>
                    </a:srgbClr>
                  </a:outerShdw>
                </a:effectLst>
              </a:rPr>
              <a:t>.) </a:t>
            </a:r>
            <a:endParaRPr lang="en-US" b="1" dirty="0" smtClean="0">
              <a:solidFill>
                <a:schemeClr val="bg1"/>
              </a:solidFill>
            </a:endParaRPr>
          </a:p>
          <a:p>
            <a:endParaRPr lang="en-US" sz="800" dirty="0" smtClean="0">
              <a:solidFill>
                <a:srgbClr val="7030A0"/>
              </a:solidFill>
            </a:endParaRPr>
          </a:p>
          <a:p>
            <a:pPr algn="ctr"/>
            <a:r>
              <a:rPr lang="en-US" b="1" dirty="0" smtClean="0">
                <a:solidFill>
                  <a:srgbClr val="7030A0"/>
                </a:solidFill>
              </a:rPr>
              <a:t>Spiritual Riches for the Soul</a:t>
            </a:r>
            <a:r>
              <a:rPr lang="en-US" dirty="0" smtClean="0">
                <a:solidFill>
                  <a:srgbClr val="7030A0"/>
                </a:solidFill>
              </a:rPr>
              <a:t>.--</a:t>
            </a:r>
            <a:r>
              <a:rPr lang="en-US" b="1" dirty="0" smtClean="0">
                <a:solidFill>
                  <a:srgbClr val="7030A0"/>
                </a:solidFill>
              </a:rPr>
              <a:t>Jesus is going from door to door, standing in front of every soul temple, proclaiming, "I stand at the door, and knock."</a:t>
            </a:r>
            <a:r>
              <a:rPr lang="en-US" dirty="0" smtClean="0">
                <a:solidFill>
                  <a:srgbClr val="7030A0"/>
                </a:solidFill>
              </a:rPr>
              <a:t> As a heavenly merchantman, He opens His treasures and cries, "Buy of me gold tried in the fire, that thou </a:t>
            </a:r>
            <a:r>
              <a:rPr lang="en-US" dirty="0" err="1" smtClean="0">
                <a:solidFill>
                  <a:srgbClr val="7030A0"/>
                </a:solidFill>
              </a:rPr>
              <a:t>mayest</a:t>
            </a:r>
            <a:r>
              <a:rPr lang="en-US" dirty="0" smtClean="0">
                <a:solidFill>
                  <a:srgbClr val="7030A0"/>
                </a:solidFill>
              </a:rPr>
              <a:t> be rich; and white raiment, that thou </a:t>
            </a:r>
            <a:r>
              <a:rPr lang="en-US" dirty="0" err="1" smtClean="0">
                <a:solidFill>
                  <a:srgbClr val="7030A0"/>
                </a:solidFill>
              </a:rPr>
              <a:t>mayest</a:t>
            </a:r>
            <a:r>
              <a:rPr lang="en-US" dirty="0" smtClean="0">
                <a:solidFill>
                  <a:srgbClr val="7030A0"/>
                </a:solidFill>
              </a:rPr>
              <a:t> be clothed, and that the shame of thy nakedness do not appear." The gold that He offers is without alloy, more precious than that of </a:t>
            </a:r>
            <a:r>
              <a:rPr lang="en-US" dirty="0" err="1" smtClean="0">
                <a:solidFill>
                  <a:srgbClr val="7030A0"/>
                </a:solidFill>
              </a:rPr>
              <a:t>Ophir</a:t>
            </a:r>
            <a:r>
              <a:rPr lang="en-US" dirty="0" smtClean="0">
                <a:solidFill>
                  <a:srgbClr val="7030A0"/>
                </a:solidFill>
              </a:rPr>
              <a:t>; for it is faith and love.  The white raiment He invites the soul to wear is His own robe of righteousness; and the oil for anointing is the oil of His grace, which will give spiritual eyesight to the soul in blindness and darkness, that he may distinguish between the workings of the Spirit of God and the spirit of the enemy. "Open your doors," says the great Merchantman, the possessor of spiritual riches, "and transact your business with Me. It is I, your Redeemer, who counsels you to buy of Me“</a:t>
            </a:r>
          </a:p>
          <a:p>
            <a:pPr algn="ctr"/>
            <a:r>
              <a:rPr lang="en-US" b="1" dirty="0" smtClean="0">
                <a:solidFill>
                  <a:schemeClr val="bg1"/>
                </a:solidFill>
              </a:rPr>
              <a:t> (Isaiah 13:12; Matthew 13:45, 46.) </a:t>
            </a:r>
            <a:endParaRPr lang="en-US" b="1" dirty="0">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6463308"/>
          </a:xfrm>
          <a:prstGeom prst="rect">
            <a:avLst/>
          </a:prstGeom>
          <a:solidFill>
            <a:schemeClr val="tx1"/>
          </a:solidFill>
          <a:ln w="38100">
            <a:solidFill>
              <a:srgbClr val="6600FF"/>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800" b="1" dirty="0" smtClean="0">
                <a:solidFill>
                  <a:schemeClr val="bg2">
                    <a:lumMod val="75000"/>
                  </a:schemeClr>
                </a:solidFill>
              </a:rPr>
              <a:t> </a:t>
            </a:r>
          </a:p>
          <a:p>
            <a:pPr algn="ctr"/>
            <a:r>
              <a:rPr lang="en-US" sz="4000" b="1" i="1" dirty="0" smtClean="0">
                <a:solidFill>
                  <a:srgbClr val="6600FF"/>
                </a:solidFill>
                <a:latin typeface="Imprint MT Shadow" pitchFamily="82" charset="0"/>
              </a:rPr>
              <a:t>The Brain and the Nervous System.</a:t>
            </a:r>
          </a:p>
          <a:p>
            <a:pPr algn="ctr"/>
            <a:endParaRPr lang="en-US" sz="800" b="1" i="1" dirty="0" smtClean="0">
              <a:solidFill>
                <a:schemeClr val="tx1">
                  <a:lumMod val="50000"/>
                </a:schemeClr>
              </a:solidFill>
              <a:latin typeface="Imprint MT Shadow" pitchFamily="82" charset="0"/>
            </a:endParaRPr>
          </a:p>
          <a:p>
            <a:pPr lvl="0" algn="ctr" fontAlgn="base">
              <a:spcBef>
                <a:spcPct val="0"/>
              </a:spcBef>
              <a:spcAft>
                <a:spcPct val="0"/>
              </a:spcAft>
            </a:pPr>
            <a:r>
              <a:rPr lang="en-US" sz="2400" b="1" dirty="0" smtClean="0">
                <a:solidFill>
                  <a:srgbClr val="8063C9"/>
                </a:solidFill>
                <a:latin typeface="Times New Roman" pitchFamily="18" charset="0"/>
                <a:ea typeface="Calibri" pitchFamily="34" charset="0"/>
                <a:cs typeface="Times New Roman" pitchFamily="18" charset="0"/>
              </a:rPr>
              <a:t>White Matter: </a:t>
            </a:r>
            <a:r>
              <a:rPr lang="en-US" sz="2400" b="1" u="sng" dirty="0" smtClean="0">
                <a:solidFill>
                  <a:srgbClr val="8063C9"/>
                </a:solidFill>
                <a:latin typeface="Times New Roman" pitchFamily="18" charset="0"/>
                <a:ea typeface="Calibri" pitchFamily="34" charset="0"/>
                <a:cs typeface="Times New Roman" pitchFamily="18" charset="0"/>
              </a:rPr>
              <a:t>The Righteousness of Law </a:t>
            </a:r>
          </a:p>
          <a:p>
            <a:pPr lvl="0" algn="ctr" fontAlgn="base">
              <a:spcBef>
                <a:spcPct val="0"/>
              </a:spcBef>
              <a:spcAft>
                <a:spcPct val="0"/>
              </a:spcAft>
            </a:pPr>
            <a:r>
              <a:rPr lang="en-US" sz="2400" b="1" dirty="0" smtClean="0">
                <a:solidFill>
                  <a:schemeClr val="bg1"/>
                </a:solidFill>
                <a:latin typeface="Times New Roman" pitchFamily="18" charset="0"/>
                <a:cs typeface="Times New Roman" pitchFamily="18" charset="0"/>
              </a:rPr>
              <a:t>(Exodus 26:1-10) </a:t>
            </a:r>
          </a:p>
          <a:p>
            <a:pPr lvl="0" algn="ctr" fontAlgn="base">
              <a:spcBef>
                <a:spcPct val="0"/>
              </a:spcBef>
              <a:spcAft>
                <a:spcPct val="0"/>
              </a:spcAft>
            </a:pPr>
            <a:endParaRPr lang="en-US" sz="800" b="1" dirty="0" smtClean="0">
              <a:solidFill>
                <a:schemeClr val="bg1"/>
              </a:solidFill>
              <a:latin typeface="Times New Roman" pitchFamily="18" charset="0"/>
              <a:cs typeface="Times New Roman" pitchFamily="18" charset="0"/>
            </a:endParaRPr>
          </a:p>
          <a:p>
            <a:pPr lvl="0" fontAlgn="base">
              <a:spcBef>
                <a:spcPct val="0"/>
              </a:spcBef>
              <a:spcAft>
                <a:spcPct val="0"/>
              </a:spcAft>
            </a:pPr>
            <a:r>
              <a:rPr lang="en-US" sz="2400" dirty="0" smtClean="0">
                <a:solidFill>
                  <a:schemeClr val="bg1"/>
                </a:solidFill>
                <a:latin typeface="Times New Roman" pitchFamily="18" charset="0"/>
                <a:ea typeface="Calibri" pitchFamily="34" charset="0"/>
                <a:cs typeface="Times New Roman" pitchFamily="18" charset="0"/>
              </a:rPr>
              <a:t>Moreover thou shalt make the tabernacle [with] </a:t>
            </a:r>
            <a:r>
              <a:rPr lang="en-US" sz="2400" b="1" u="sng" dirty="0" smtClean="0">
                <a:solidFill>
                  <a:srgbClr val="6600FF"/>
                </a:solidFill>
                <a:latin typeface="Times New Roman" pitchFamily="18" charset="0"/>
                <a:ea typeface="Calibri" pitchFamily="34" charset="0"/>
                <a:cs typeface="Times New Roman" pitchFamily="18" charset="0"/>
              </a:rPr>
              <a:t>ten curtains </a:t>
            </a:r>
            <a:r>
              <a:rPr lang="en-US" sz="2400" dirty="0" smtClean="0">
                <a:solidFill>
                  <a:srgbClr val="6600FF"/>
                </a:solidFill>
                <a:latin typeface="Times New Roman" pitchFamily="18" charset="0"/>
                <a:ea typeface="Calibri" pitchFamily="34" charset="0"/>
                <a:cs typeface="Times New Roman" pitchFamily="18" charset="0"/>
              </a:rPr>
              <a:t>[of] </a:t>
            </a:r>
            <a:r>
              <a:rPr lang="en-US" sz="2400" u="sng" dirty="0" smtClean="0">
                <a:solidFill>
                  <a:srgbClr val="6600FF"/>
                </a:solidFill>
                <a:latin typeface="Times New Roman" pitchFamily="18" charset="0"/>
                <a:ea typeface="Calibri" pitchFamily="34" charset="0"/>
                <a:cs typeface="Times New Roman" pitchFamily="18" charset="0"/>
              </a:rPr>
              <a:t>fine twined linen</a:t>
            </a:r>
            <a:r>
              <a:rPr lang="en-US" sz="2400" dirty="0" smtClean="0">
                <a:solidFill>
                  <a:srgbClr val="6600FF"/>
                </a:solidFill>
                <a:latin typeface="Times New Roman" pitchFamily="18" charset="0"/>
                <a:ea typeface="Calibri" pitchFamily="34" charset="0"/>
                <a:cs typeface="Times New Roman" pitchFamily="18" charset="0"/>
              </a:rPr>
              <a:t>, and </a:t>
            </a:r>
            <a:r>
              <a:rPr lang="en-US" sz="2400" b="1" dirty="0" smtClean="0">
                <a:solidFill>
                  <a:srgbClr val="0070C0"/>
                </a:solidFill>
                <a:latin typeface="Times New Roman" pitchFamily="18" charset="0"/>
                <a:ea typeface="Calibri" pitchFamily="34" charset="0"/>
                <a:cs typeface="Times New Roman" pitchFamily="18" charset="0"/>
              </a:rPr>
              <a:t>blue</a:t>
            </a:r>
            <a:r>
              <a:rPr lang="en-US" sz="2400" b="1" dirty="0" smtClean="0">
                <a:solidFill>
                  <a:srgbClr val="6600FF"/>
                </a:solidFill>
                <a:latin typeface="Times New Roman" pitchFamily="18" charset="0"/>
                <a:ea typeface="Calibri" pitchFamily="34" charset="0"/>
                <a:cs typeface="Times New Roman" pitchFamily="18" charset="0"/>
              </a:rPr>
              <a:t>, and </a:t>
            </a:r>
            <a:r>
              <a:rPr lang="en-US" sz="2400" b="1" dirty="0" smtClean="0">
                <a:solidFill>
                  <a:srgbClr val="8063C9"/>
                </a:solidFill>
                <a:latin typeface="Times New Roman" pitchFamily="18" charset="0"/>
                <a:ea typeface="Calibri" pitchFamily="34" charset="0"/>
                <a:cs typeface="Times New Roman" pitchFamily="18" charset="0"/>
              </a:rPr>
              <a:t>purple</a:t>
            </a:r>
            <a:r>
              <a:rPr lang="en-US" sz="2400" b="1" dirty="0" smtClean="0">
                <a:solidFill>
                  <a:srgbClr val="6600FF"/>
                </a:solidFill>
                <a:latin typeface="Times New Roman" pitchFamily="18" charset="0"/>
                <a:ea typeface="Calibri" pitchFamily="34" charset="0"/>
                <a:cs typeface="Times New Roman" pitchFamily="18" charset="0"/>
              </a:rPr>
              <a:t>, and </a:t>
            </a:r>
            <a:r>
              <a:rPr lang="en-US" sz="2400" b="1" dirty="0" smtClean="0">
                <a:solidFill>
                  <a:srgbClr val="C00000"/>
                </a:solidFill>
                <a:latin typeface="Times New Roman" pitchFamily="18" charset="0"/>
                <a:ea typeface="Calibri" pitchFamily="34" charset="0"/>
                <a:cs typeface="Times New Roman" pitchFamily="18" charset="0"/>
              </a:rPr>
              <a:t>scarlet</a:t>
            </a:r>
            <a:r>
              <a:rPr lang="en-US" sz="2400" dirty="0" smtClean="0">
                <a:solidFill>
                  <a:srgbClr val="6600FF"/>
                </a:solidFill>
                <a:latin typeface="Times New Roman" pitchFamily="18" charset="0"/>
                <a:ea typeface="Calibri" pitchFamily="34" charset="0"/>
                <a:cs typeface="Times New Roman" pitchFamily="18" charset="0"/>
              </a:rPr>
              <a:t>: [with] </a:t>
            </a:r>
            <a:r>
              <a:rPr lang="en-US" sz="2400" b="1" dirty="0" err="1" smtClean="0">
                <a:solidFill>
                  <a:srgbClr val="6600FF"/>
                </a:solidFill>
                <a:latin typeface="Times New Roman" pitchFamily="18" charset="0"/>
                <a:ea typeface="Calibri" pitchFamily="34" charset="0"/>
                <a:cs typeface="Times New Roman" pitchFamily="18" charset="0"/>
              </a:rPr>
              <a:t>cherubims</a:t>
            </a:r>
            <a:r>
              <a:rPr lang="en-US" sz="2400" b="1" dirty="0" smtClean="0">
                <a:solidFill>
                  <a:srgbClr val="6600FF"/>
                </a:solidFill>
                <a:latin typeface="Times New Roman" pitchFamily="18" charset="0"/>
                <a:ea typeface="Calibri" pitchFamily="34" charset="0"/>
                <a:cs typeface="Times New Roman" pitchFamily="18" charset="0"/>
              </a:rPr>
              <a:t> of cunning</a:t>
            </a:r>
            <a:r>
              <a:rPr lang="en-US" sz="2400" dirty="0" smtClean="0">
                <a:solidFill>
                  <a:srgbClr val="6600FF"/>
                </a:solidFill>
                <a:latin typeface="Times New Roman" pitchFamily="18" charset="0"/>
                <a:ea typeface="Calibri" pitchFamily="34" charset="0"/>
                <a:cs typeface="Times New Roman" pitchFamily="18" charset="0"/>
              </a:rPr>
              <a:t> </a:t>
            </a:r>
            <a:r>
              <a:rPr lang="en-US" sz="2400" b="1" dirty="0" smtClean="0">
                <a:solidFill>
                  <a:srgbClr val="6600FF"/>
                </a:solidFill>
                <a:latin typeface="Times New Roman" pitchFamily="18" charset="0"/>
                <a:ea typeface="Calibri" pitchFamily="34" charset="0"/>
                <a:cs typeface="Times New Roman" pitchFamily="18" charset="0"/>
              </a:rPr>
              <a:t>work shalt thou make them.</a:t>
            </a:r>
            <a:endParaRPr lang="en-US" sz="2400" b="1" i="1" dirty="0" smtClean="0">
              <a:solidFill>
                <a:srgbClr val="6600FF"/>
              </a:solidFill>
              <a:latin typeface="Times New Roman" pitchFamily="18" charset="0"/>
              <a:ea typeface="Calibri" pitchFamily="34" charset="0"/>
              <a:cs typeface="Times New Roman" pitchFamily="18" charset="0"/>
            </a:endParaRPr>
          </a:p>
          <a:p>
            <a:pPr algn="ctr"/>
            <a:endParaRPr lang="en-US" sz="800" dirty="0" smtClean="0">
              <a:solidFill>
                <a:schemeClr val="bg2">
                  <a:lumMod val="75000"/>
                </a:schemeClr>
              </a:solidFill>
              <a:latin typeface="Times New Roman" pitchFamily="18" charset="0"/>
              <a:cs typeface="Times New Roman" pitchFamily="18" charset="0"/>
            </a:endParaRPr>
          </a:p>
          <a:p>
            <a:r>
              <a:rPr lang="en-US" sz="2400" dirty="0" smtClean="0">
                <a:solidFill>
                  <a:schemeClr val="bg2">
                    <a:lumMod val="75000"/>
                  </a:schemeClr>
                </a:solidFill>
                <a:latin typeface="Times New Roman" pitchFamily="18" charset="0"/>
                <a:cs typeface="Times New Roman" pitchFamily="18" charset="0"/>
              </a:rPr>
              <a:t>The length of one curtain [shall be] </a:t>
            </a:r>
            <a:r>
              <a:rPr lang="en-US" sz="2400" b="1" dirty="0" smtClean="0">
                <a:solidFill>
                  <a:schemeClr val="bg1"/>
                </a:solidFill>
                <a:latin typeface="Times New Roman" pitchFamily="18" charset="0"/>
                <a:cs typeface="Times New Roman" pitchFamily="18" charset="0"/>
              </a:rPr>
              <a:t>eight and twenty cubits</a:t>
            </a:r>
            <a:r>
              <a:rPr lang="en-US" sz="2400" dirty="0" smtClean="0">
                <a:solidFill>
                  <a:schemeClr val="bg2">
                    <a:lumMod val="75000"/>
                  </a:schemeClr>
                </a:solidFill>
                <a:latin typeface="Times New Roman" pitchFamily="18" charset="0"/>
                <a:cs typeface="Times New Roman" pitchFamily="18" charset="0"/>
              </a:rPr>
              <a:t>, and the breadth </a:t>
            </a:r>
            <a:r>
              <a:rPr lang="en-US" sz="2400" b="1" dirty="0" smtClean="0">
                <a:solidFill>
                  <a:schemeClr val="bg1"/>
                </a:solidFill>
                <a:latin typeface="Times New Roman" pitchFamily="18" charset="0"/>
                <a:cs typeface="Times New Roman" pitchFamily="18" charset="0"/>
              </a:rPr>
              <a:t>of one </a:t>
            </a:r>
            <a:r>
              <a:rPr lang="en-US" sz="2400" b="1" u="sng" dirty="0" smtClean="0">
                <a:solidFill>
                  <a:schemeClr val="bg1"/>
                </a:solidFill>
                <a:latin typeface="Times New Roman" pitchFamily="18" charset="0"/>
                <a:cs typeface="Times New Roman" pitchFamily="18" charset="0"/>
              </a:rPr>
              <a:t>curtain four cubits</a:t>
            </a:r>
            <a:r>
              <a:rPr lang="en-US" sz="2400" dirty="0" smtClean="0">
                <a:solidFill>
                  <a:schemeClr val="bg1"/>
                </a:solidFill>
                <a:latin typeface="Times New Roman" pitchFamily="18" charset="0"/>
                <a:cs typeface="Times New Roman" pitchFamily="18" charset="0"/>
              </a:rPr>
              <a:t>:</a:t>
            </a:r>
          </a:p>
          <a:p>
            <a:pPr algn="ctr"/>
            <a:r>
              <a:rPr lang="en-US" sz="800" b="1" dirty="0" smtClean="0">
                <a:solidFill>
                  <a:schemeClr val="bg1"/>
                </a:solidFill>
                <a:latin typeface="Times New Roman" pitchFamily="18" charset="0"/>
                <a:cs typeface="Times New Roman" pitchFamily="18" charset="0"/>
              </a:rPr>
              <a:t> </a:t>
            </a:r>
          </a:p>
          <a:p>
            <a:pPr algn="ctr"/>
            <a:endParaRPr lang="en-US" sz="800" b="1" dirty="0" smtClean="0">
              <a:solidFill>
                <a:schemeClr val="bg1"/>
              </a:solidFill>
              <a:latin typeface="Times New Roman" pitchFamily="18" charset="0"/>
              <a:cs typeface="Times New Roman" pitchFamily="18" charset="0"/>
            </a:endParaRPr>
          </a:p>
          <a:p>
            <a:pPr algn="ctr"/>
            <a:r>
              <a:rPr lang="en-US" sz="2400" dirty="0" smtClean="0">
                <a:solidFill>
                  <a:schemeClr val="bg1"/>
                </a:solidFill>
                <a:latin typeface="Times New Roman" pitchFamily="18" charset="0"/>
                <a:cs typeface="Times New Roman" pitchFamily="18" charset="0"/>
              </a:rPr>
              <a:t>(</a:t>
            </a:r>
            <a:r>
              <a:rPr lang="en-US" sz="2400" b="1" dirty="0" smtClean="0">
                <a:solidFill>
                  <a:schemeClr val="bg1"/>
                </a:solidFill>
                <a:latin typeface="Times New Roman" pitchFamily="18" charset="0"/>
                <a:cs typeface="Times New Roman" pitchFamily="18" charset="0"/>
              </a:rPr>
              <a:t>The human </a:t>
            </a:r>
            <a:r>
              <a:rPr lang="en-US" sz="2400" b="1" dirty="0" smtClean="0">
                <a:solidFill>
                  <a:srgbClr val="7030A0"/>
                </a:solidFill>
                <a:latin typeface="Times New Roman" pitchFamily="18" charset="0"/>
                <a:cs typeface="Times New Roman" pitchFamily="18" charset="0"/>
              </a:rPr>
              <a:t>Brain</a:t>
            </a:r>
            <a:r>
              <a:rPr lang="en-US" sz="2400" b="1" dirty="0" smtClean="0">
                <a:solidFill>
                  <a:schemeClr val="bg1"/>
                </a:solidFill>
                <a:latin typeface="Times New Roman" pitchFamily="18" charset="0"/>
                <a:cs typeface="Times New Roman" pitchFamily="18" charset="0"/>
              </a:rPr>
              <a:t> can be described as having</a:t>
            </a:r>
            <a:r>
              <a:rPr lang="en-US" sz="2400" dirty="0" smtClean="0">
                <a:solidFill>
                  <a:schemeClr val="bg1"/>
                </a:solidFill>
                <a:latin typeface="Times New Roman" pitchFamily="18" charset="0"/>
                <a:cs typeface="Times New Roman" pitchFamily="18" charset="0"/>
              </a:rPr>
              <a:t>)</a:t>
            </a:r>
          </a:p>
          <a:p>
            <a:pPr algn="ctr"/>
            <a:r>
              <a:rPr lang="en-US" sz="2400" b="1" u="sng" dirty="0" smtClean="0">
                <a:solidFill>
                  <a:schemeClr val="bg1"/>
                </a:solidFill>
                <a:latin typeface="Times New Roman" pitchFamily="18" charset="0"/>
                <a:cs typeface="Times New Roman" pitchFamily="18" charset="0"/>
              </a:rPr>
              <a:t>Four main parts call Lobes:</a:t>
            </a:r>
            <a:r>
              <a:rPr lang="en-US" sz="2400" b="1" dirty="0" smtClean="0">
                <a:solidFill>
                  <a:schemeClr val="bg1"/>
                </a:solidFill>
                <a:latin typeface="Times New Roman" pitchFamily="18" charset="0"/>
                <a:cs typeface="Times New Roman" pitchFamily="18" charset="0"/>
              </a:rPr>
              <a:t> </a:t>
            </a:r>
          </a:p>
          <a:p>
            <a:pPr algn="ctr"/>
            <a:endParaRPr lang="en-US" sz="1400" b="1" dirty="0" smtClean="0">
              <a:solidFill>
                <a:schemeClr val="bg1"/>
              </a:solidFill>
              <a:latin typeface="Times New Roman" pitchFamily="18" charset="0"/>
              <a:cs typeface="Times New Roman" pitchFamily="18" charset="0"/>
            </a:endParaRPr>
          </a:p>
          <a:p>
            <a:pPr algn="ctr"/>
            <a:r>
              <a:rPr lang="en-US" sz="2400" b="1" dirty="0" smtClean="0">
                <a:solidFill>
                  <a:srgbClr val="C00000"/>
                </a:solidFill>
                <a:latin typeface="Times New Roman" pitchFamily="18" charset="0"/>
                <a:cs typeface="Times New Roman" pitchFamily="18" charset="0"/>
              </a:rPr>
              <a:t>1.</a:t>
            </a:r>
            <a:r>
              <a:rPr lang="en-US" sz="2400" b="1" u="sng" dirty="0" smtClean="0">
                <a:solidFill>
                  <a:srgbClr val="C00000"/>
                </a:solidFill>
                <a:latin typeface="Times New Roman" pitchFamily="18" charset="0"/>
                <a:cs typeface="Times New Roman" pitchFamily="18" charset="0"/>
              </a:rPr>
              <a:t>Frontal lobe </a:t>
            </a:r>
            <a:r>
              <a:rPr lang="en-US" sz="2400" b="1" dirty="0" smtClean="0">
                <a:solidFill>
                  <a:srgbClr val="C00000"/>
                </a:solidFill>
                <a:latin typeface="Times New Roman" pitchFamily="18" charset="0"/>
                <a:cs typeface="Times New Roman" pitchFamily="18" charset="0"/>
              </a:rPr>
              <a:t>(Lion)   </a:t>
            </a:r>
            <a:r>
              <a:rPr lang="en-US" sz="2400" b="1" dirty="0" smtClean="0">
                <a:solidFill>
                  <a:schemeClr val="accent6">
                    <a:lumMod val="75000"/>
                  </a:schemeClr>
                </a:solidFill>
                <a:latin typeface="Times New Roman" pitchFamily="18" charset="0"/>
                <a:cs typeface="Times New Roman" pitchFamily="18" charset="0"/>
              </a:rPr>
              <a:t>2.</a:t>
            </a:r>
            <a:r>
              <a:rPr lang="en-US" sz="2400" b="1" u="sng" dirty="0" smtClean="0">
                <a:solidFill>
                  <a:schemeClr val="accent6">
                    <a:lumMod val="75000"/>
                  </a:schemeClr>
                </a:solidFill>
                <a:latin typeface="Times New Roman" pitchFamily="18" charset="0"/>
                <a:cs typeface="Times New Roman" pitchFamily="18" charset="0"/>
              </a:rPr>
              <a:t>P</a:t>
            </a:r>
            <a:r>
              <a:rPr lang="en-US" sz="2400" b="1" u="sng" dirty="0" smtClean="0">
                <a:solidFill>
                  <a:srgbClr val="7030A0"/>
                </a:solidFill>
                <a:latin typeface="Times New Roman" pitchFamily="18" charset="0"/>
                <a:cs typeface="Times New Roman" pitchFamily="18" charset="0"/>
              </a:rPr>
              <a:t>arietal Lobe </a:t>
            </a:r>
            <a:r>
              <a:rPr lang="en-US" sz="2400" b="1" dirty="0" smtClean="0">
                <a:solidFill>
                  <a:srgbClr val="7030A0"/>
                </a:solidFill>
                <a:latin typeface="Times New Roman" pitchFamily="18" charset="0"/>
                <a:cs typeface="Times New Roman" pitchFamily="18" charset="0"/>
              </a:rPr>
              <a:t>(Ox or Calf)</a:t>
            </a:r>
            <a:r>
              <a:rPr lang="en-US" sz="2400" b="1" dirty="0" smtClean="0">
                <a:solidFill>
                  <a:srgbClr val="00B050"/>
                </a:solidFill>
                <a:latin typeface="Times New Roman" pitchFamily="18" charset="0"/>
                <a:cs typeface="Times New Roman" pitchFamily="18" charset="0"/>
              </a:rPr>
              <a:t> </a:t>
            </a:r>
          </a:p>
          <a:p>
            <a:pPr algn="ctr"/>
            <a:r>
              <a:rPr lang="en-US" sz="2400" b="1" dirty="0" smtClean="0">
                <a:solidFill>
                  <a:srgbClr val="00B050"/>
                </a:solidFill>
                <a:latin typeface="Times New Roman" pitchFamily="18" charset="0"/>
                <a:cs typeface="Times New Roman" pitchFamily="18" charset="0"/>
              </a:rPr>
              <a:t>3.</a:t>
            </a:r>
            <a:r>
              <a:rPr lang="en-US" sz="2400" b="1" u="sng" dirty="0" smtClean="0">
                <a:solidFill>
                  <a:srgbClr val="00B050"/>
                </a:solidFill>
                <a:latin typeface="Times New Roman" pitchFamily="18" charset="0"/>
                <a:cs typeface="Times New Roman" pitchFamily="18" charset="0"/>
              </a:rPr>
              <a:t>Temporal Lobe </a:t>
            </a:r>
            <a:r>
              <a:rPr lang="en-US" sz="2400" b="1" dirty="0" smtClean="0">
                <a:solidFill>
                  <a:srgbClr val="00B050"/>
                </a:solidFill>
                <a:latin typeface="Times New Roman" pitchFamily="18" charset="0"/>
                <a:cs typeface="Times New Roman" pitchFamily="18" charset="0"/>
              </a:rPr>
              <a:t>(Eagle)    </a:t>
            </a:r>
            <a:r>
              <a:rPr lang="en-US" sz="2400" b="1" dirty="0" smtClean="0">
                <a:solidFill>
                  <a:srgbClr val="0070C0"/>
                </a:solidFill>
                <a:latin typeface="Times New Roman" pitchFamily="18" charset="0"/>
                <a:cs typeface="Times New Roman" pitchFamily="18" charset="0"/>
              </a:rPr>
              <a:t>4.</a:t>
            </a:r>
            <a:r>
              <a:rPr lang="en-US" sz="2400" b="1" u="sng" dirty="0" smtClean="0">
                <a:solidFill>
                  <a:srgbClr val="0070C0"/>
                </a:solidFill>
                <a:latin typeface="Times New Roman" pitchFamily="18" charset="0"/>
                <a:cs typeface="Times New Roman" pitchFamily="18" charset="0"/>
              </a:rPr>
              <a:t>Occipital Lobe </a:t>
            </a:r>
            <a:r>
              <a:rPr lang="en-US" sz="2400" b="1" dirty="0" smtClean="0">
                <a:solidFill>
                  <a:srgbClr val="0070C0"/>
                </a:solidFill>
                <a:latin typeface="Times New Roman" pitchFamily="18" charset="0"/>
                <a:cs typeface="Times New Roman" pitchFamily="18" charset="0"/>
              </a:rPr>
              <a:t>(Like a Man)</a:t>
            </a:r>
            <a:r>
              <a:rPr lang="en-US" sz="2400" dirty="0" smtClean="0">
                <a:solidFill>
                  <a:srgbClr val="0070C0"/>
                </a:solidFill>
                <a:latin typeface="Times New Roman" pitchFamily="18" charset="0"/>
                <a:cs typeface="Times New Roman" pitchFamily="18" charset="0"/>
              </a:rPr>
              <a:t> </a:t>
            </a:r>
          </a:p>
          <a:p>
            <a:pPr algn="ctr"/>
            <a:r>
              <a:rPr lang="en-US" sz="2400" dirty="0" smtClean="0">
                <a:solidFill>
                  <a:schemeClr val="tx1">
                    <a:lumMod val="50000"/>
                  </a:schemeClr>
                </a:solidFill>
                <a:latin typeface="Times New Roman" pitchFamily="18" charset="0"/>
                <a:cs typeface="Times New Roman" pitchFamily="18" charset="0"/>
              </a:rPr>
              <a:t>and every </a:t>
            </a:r>
            <a:r>
              <a:rPr lang="en-US" sz="2400" dirty="0" smtClean="0">
                <a:solidFill>
                  <a:schemeClr val="bg2"/>
                </a:solidFill>
                <a:latin typeface="Times New Roman" pitchFamily="18" charset="0"/>
                <a:cs typeface="Times New Roman" pitchFamily="18" charset="0"/>
              </a:rPr>
              <a:t>one of the curtains shall have one measure.</a:t>
            </a:r>
          </a:p>
          <a:p>
            <a:pPr algn="ctr"/>
            <a:r>
              <a:rPr lang="en-US" sz="2400" b="1" dirty="0" smtClean="0">
                <a:solidFill>
                  <a:schemeClr val="bg1"/>
                </a:solidFill>
                <a:latin typeface="Times New Roman" pitchFamily="18" charset="0"/>
                <a:cs typeface="Times New Roman" pitchFamily="18" charset="0"/>
              </a:rPr>
              <a:t>(Ezekiel 1:1-12; 10: 3, 4)</a:t>
            </a:r>
            <a:endParaRPr lang="en-US" sz="2000" dirty="0" smtClean="0">
              <a:solidFill>
                <a:schemeClr val="bg2"/>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8839200" y="1"/>
            <a:ext cx="304800" cy="228600"/>
          </a:xfrm>
        </p:spPr>
        <p:txBody>
          <a:bodyPr/>
          <a:lstStyle/>
          <a:p>
            <a:fld id="{877F9B8C-32C4-43F2-99B4-FFD195B4A4EB}" type="slidenum">
              <a:rPr lang="en-US" b="1" smtClean="0">
                <a:solidFill>
                  <a:schemeClr val="tx1"/>
                </a:solidFill>
                <a:effectLst>
                  <a:outerShdw blurRad="38100" dist="38100" dir="2700000" algn="tl">
                    <a:srgbClr val="000000">
                      <a:alpha val="43137"/>
                    </a:srgbClr>
                  </a:outerShdw>
                </a:effectLst>
              </a:rPr>
              <a:pPr/>
              <a:t>22</a:t>
            </a:fld>
            <a:endParaRPr lang="en-US" b="1" dirty="0">
              <a:solidFill>
                <a:schemeClr val="tx1"/>
              </a:solidFill>
              <a:effectLst>
                <a:outerShdw blurRad="38100" dist="38100" dir="2700000" algn="tl">
                  <a:srgbClr val="000000">
                    <a:alpha val="43137"/>
                  </a:srgbClr>
                </a:outerShdw>
              </a:effectLst>
            </a:endParaRPr>
          </a:p>
        </p:txBody>
      </p:sp>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915400" y="0"/>
            <a:ext cx="228600" cy="304800"/>
          </a:xfrm>
        </p:spPr>
        <p:txBody>
          <a:bodyPr/>
          <a:lstStyle/>
          <a:p>
            <a:fld id="{877F9B8C-32C4-43F2-99B4-FFD195B4A4EB}" type="slidenum">
              <a:rPr lang="en-US" b="1" smtClean="0">
                <a:solidFill>
                  <a:schemeClr val="tx1"/>
                </a:solidFill>
              </a:rPr>
              <a:pPr/>
              <a:t>23</a:t>
            </a:fld>
            <a:endParaRPr lang="en-US" b="1" dirty="0">
              <a:solidFill>
                <a:schemeClr val="tx1"/>
              </a:solidFill>
            </a:endParaRPr>
          </a:p>
        </p:txBody>
      </p:sp>
      <p:sp>
        <p:nvSpPr>
          <p:cNvPr id="1025" name="Rectangle 1"/>
          <p:cNvSpPr>
            <a:spLocks noChangeArrowheads="1"/>
          </p:cNvSpPr>
          <p:nvPr/>
        </p:nvSpPr>
        <p:spPr bwMode="auto">
          <a:xfrm>
            <a:off x="152400" y="228600"/>
            <a:ext cx="8763000" cy="6447919"/>
          </a:xfrm>
          <a:prstGeom prst="rect">
            <a:avLst/>
          </a:prstGeom>
          <a:solidFill>
            <a:schemeClr val="tx1"/>
          </a:solidFill>
          <a:ln w="28575">
            <a:solidFill>
              <a:srgbClr val="6600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Continuing verse 3-6:  </a:t>
            </a:r>
            <a:r>
              <a:rPr kumimoji="0" lang="en-US"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five curtains</a:t>
            </a:r>
            <a:r>
              <a:rPr kumimoji="0" lang="en-US"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shall be </a:t>
            </a:r>
            <a:r>
              <a:rPr kumimoji="0" lang="en-US" b="1" i="0" u="sng"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coupled together</a:t>
            </a:r>
            <a:r>
              <a:rPr kumimoji="0" lang="en-US"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one to another; and [other] </a:t>
            </a:r>
            <a:r>
              <a:rPr kumimoji="0" lang="en-US"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five curtains [shall be] </a:t>
            </a:r>
            <a:r>
              <a:rPr kumimoji="0" lang="en-US" b="1" i="0" u="sng"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coupled one to another</a:t>
            </a:r>
            <a:r>
              <a:rPr kumimoji="0" lang="en-US"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And thou shalt make </a:t>
            </a:r>
            <a:r>
              <a:rPr kumimoji="0" lang="en-US"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loops of blue upon the edge of the one curtain from the selvedge in the coupling</a:t>
            </a:r>
            <a:r>
              <a:rPr kumimoji="0" lang="en-US"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and likewise shalt thou </a:t>
            </a:r>
            <a:r>
              <a:rPr kumimoji="0" lang="en-US"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make in the uttermost edge of [another] curtain, in the coupling of the second.  </a:t>
            </a:r>
            <a:r>
              <a:rPr kumimoji="0" lang="en-US" b="1"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Fifty loops</a:t>
            </a:r>
            <a:r>
              <a:rPr kumimoji="0" lang="en-US"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shalt thou make in </a:t>
            </a:r>
            <a:r>
              <a:rPr kumimoji="0" lang="en-US"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the one curtain</a:t>
            </a:r>
            <a:r>
              <a:rPr kumimoji="0" lang="en-US"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and </a:t>
            </a:r>
            <a:r>
              <a:rPr kumimoji="0" lang="en-US" b="1" i="0" u="sng"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fifty loops</a:t>
            </a:r>
            <a:r>
              <a:rPr kumimoji="0" lang="en-US"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shalt thou make in </a:t>
            </a:r>
            <a:r>
              <a:rPr kumimoji="0" lang="en-US"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the edge of the curtain that [is] in the coupling of the second</a:t>
            </a:r>
            <a:r>
              <a:rPr kumimoji="0" lang="en-US"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that </a:t>
            </a:r>
            <a:r>
              <a:rPr kumimoji="0" lang="en-US"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the loops may take hold one of another</a:t>
            </a:r>
            <a:r>
              <a:rPr kumimoji="0" lang="en-US"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And thou shalt make </a:t>
            </a:r>
            <a:r>
              <a:rPr kumimoji="0" lang="en-US"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fifty </a:t>
            </a:r>
            <a:r>
              <a:rPr kumimoji="0" lang="en-US" b="1"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taches</a:t>
            </a:r>
            <a:r>
              <a:rPr kumimoji="0" lang="en-US"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of gold, </a:t>
            </a:r>
            <a:r>
              <a:rPr kumimoji="0" lang="en-US"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and couple the curtains together </a:t>
            </a:r>
            <a:r>
              <a:rPr kumimoji="0" lang="en-US"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with the </a:t>
            </a:r>
            <a:r>
              <a:rPr kumimoji="0" lang="en-US" b="0"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taches</a:t>
            </a:r>
            <a:r>
              <a:rPr kumimoji="0" lang="en-US"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and it shall be one tabernacle.</a:t>
            </a:r>
            <a:r>
              <a:rPr kumimoji="0" lang="en-US"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a:t>
            </a:r>
          </a:p>
          <a:p>
            <a:pPr algn="ctr" fontAlgn="base">
              <a:spcBef>
                <a:spcPct val="0"/>
              </a:spcBef>
              <a:spcAft>
                <a:spcPct val="0"/>
              </a:spcAft>
            </a:pPr>
            <a:r>
              <a:rPr lang="en-US" b="1" i="1" dirty="0" smtClean="0">
                <a:solidFill>
                  <a:srgbClr val="170CF2"/>
                </a:solidFill>
                <a:latin typeface="Times New Roman" pitchFamily="18" charset="0"/>
                <a:cs typeface="Times New Roman" pitchFamily="18" charset="0"/>
              </a:rPr>
              <a:t>Verse 7:</a:t>
            </a:r>
            <a:r>
              <a:rPr lang="en-US" dirty="0" smtClean="0">
                <a:solidFill>
                  <a:srgbClr val="170CF2"/>
                </a:solidFill>
                <a:latin typeface="Times New Roman" pitchFamily="18" charset="0"/>
                <a:cs typeface="Times New Roman" pitchFamily="18" charset="0"/>
              </a:rPr>
              <a:t> </a:t>
            </a:r>
            <a:r>
              <a:rPr lang="en-US" dirty="0" smtClean="0">
                <a:solidFill>
                  <a:schemeClr val="bg2"/>
                </a:solidFill>
                <a:latin typeface="Times New Roman" pitchFamily="18" charset="0"/>
                <a:cs typeface="Times New Roman" pitchFamily="18" charset="0"/>
              </a:rPr>
              <a:t>And</a:t>
            </a:r>
            <a:r>
              <a:rPr lang="en-US" dirty="0" smtClean="0">
                <a:solidFill>
                  <a:schemeClr val="tx1">
                    <a:lumMod val="50000"/>
                  </a:schemeClr>
                </a:solidFill>
                <a:latin typeface="Times New Roman" pitchFamily="18" charset="0"/>
                <a:cs typeface="Times New Roman" pitchFamily="18" charset="0"/>
              </a:rPr>
              <a:t> </a:t>
            </a:r>
            <a:r>
              <a:rPr lang="en-US" b="1" u="sng" dirty="0" smtClean="0">
                <a:solidFill>
                  <a:schemeClr val="bg1">
                    <a:lumMod val="65000"/>
                    <a:lumOff val="35000"/>
                  </a:schemeClr>
                </a:solidFill>
                <a:latin typeface="Times New Roman" pitchFamily="18" charset="0"/>
                <a:cs typeface="Times New Roman" pitchFamily="18" charset="0"/>
              </a:rPr>
              <a:t>the eleven curtains</a:t>
            </a:r>
            <a:r>
              <a:rPr lang="en-US" b="1" dirty="0" smtClean="0">
                <a:solidFill>
                  <a:schemeClr val="bg1">
                    <a:lumMod val="65000"/>
                    <a:lumOff val="35000"/>
                  </a:schemeClr>
                </a:solidFill>
                <a:latin typeface="Times New Roman" pitchFamily="18" charset="0"/>
                <a:cs typeface="Times New Roman" pitchFamily="18" charset="0"/>
              </a:rPr>
              <a:t> shalt thou make. Cerebral Cortex/Gray Matter </a:t>
            </a:r>
          </a:p>
          <a:p>
            <a:pPr algn="ctr" fontAlgn="base">
              <a:spcBef>
                <a:spcPct val="0"/>
              </a:spcBef>
              <a:spcAft>
                <a:spcPct val="0"/>
              </a:spcAft>
            </a:pPr>
            <a:r>
              <a:rPr lang="en-US" b="1" dirty="0" smtClean="0">
                <a:solidFill>
                  <a:schemeClr val="bg1">
                    <a:lumMod val="65000"/>
                    <a:lumOff val="35000"/>
                  </a:schemeClr>
                </a:solidFill>
                <a:latin typeface="Times New Roman" pitchFamily="18" charset="0"/>
                <a:cs typeface="Times New Roman" pitchFamily="18" charset="0"/>
              </a:rPr>
              <a:t>11 functions see slide #33 for detail . </a:t>
            </a:r>
            <a:r>
              <a:rPr lang="en-US" b="1" dirty="0" smtClean="0">
                <a:solidFill>
                  <a:schemeClr val="tx1">
                    <a:lumMod val="50000"/>
                  </a:schemeClr>
                </a:solidFill>
                <a:latin typeface="Times New Roman" pitchFamily="18" charset="0"/>
                <a:cs typeface="Times New Roman" pitchFamily="18" charset="0"/>
              </a:rPr>
              <a:t>(Exodus 26: 7</a:t>
            </a:r>
            <a:r>
              <a:rPr lang="en-US" b="1" dirty="0" smtClean="0">
                <a:solidFill>
                  <a:schemeClr val="bg1"/>
                </a:solidFill>
                <a:latin typeface="Times New Roman" pitchFamily="18" charset="0"/>
                <a:cs typeface="Times New Roman" pitchFamily="18" charset="0"/>
              </a:rPr>
              <a:t>-</a:t>
            </a:r>
            <a:r>
              <a:rPr lang="en-US" b="1" dirty="0" smtClean="0">
                <a:solidFill>
                  <a:schemeClr val="tx1">
                    <a:lumMod val="50000"/>
                  </a:schemeClr>
                </a:solidFill>
                <a:latin typeface="Times New Roman" pitchFamily="18" charset="0"/>
                <a:cs typeface="Times New Roman" pitchFamily="18" charset="0"/>
              </a:rPr>
              <a:t>8) margin.. </a:t>
            </a:r>
            <a:r>
              <a:rPr lang="en-US" dirty="0" smtClean="0">
                <a:solidFill>
                  <a:srgbClr val="6600FF"/>
                </a:solidFill>
                <a:latin typeface="Times New Roman" pitchFamily="18" charset="0"/>
                <a:ea typeface="Calibri" pitchFamily="34" charset="0"/>
                <a:cs typeface="Times New Roman" pitchFamily="18" charset="0"/>
              </a:rPr>
              <a:t> </a:t>
            </a:r>
          </a:p>
          <a:p>
            <a:pPr algn="ctr" fontAlgn="base">
              <a:spcBef>
                <a:spcPct val="0"/>
              </a:spcBef>
              <a:spcAft>
                <a:spcPct val="0"/>
              </a:spcAft>
            </a:pPr>
            <a:endParaRPr lang="en-US" sz="800" dirty="0" smtClean="0">
              <a:solidFill>
                <a:srgbClr val="6600FF"/>
              </a:solidFill>
              <a:latin typeface="Times New Roman" pitchFamily="18" charset="0"/>
              <a:ea typeface="Calibri" pitchFamily="34" charset="0"/>
              <a:cs typeface="Times New Roman" pitchFamily="18" charset="0"/>
            </a:endParaRPr>
          </a:p>
          <a:p>
            <a:pPr lvl="0" fontAlgn="base">
              <a:spcBef>
                <a:spcPct val="0"/>
              </a:spcBef>
              <a:spcAft>
                <a:spcPct val="0"/>
              </a:spcAft>
            </a:pPr>
            <a:r>
              <a:rPr lang="en-US" b="1" i="1" dirty="0" smtClean="0">
                <a:solidFill>
                  <a:srgbClr val="170CF2"/>
                </a:solidFill>
                <a:latin typeface="Times New Roman" pitchFamily="18" charset="0"/>
                <a:ea typeface="Calibri" pitchFamily="34" charset="0"/>
                <a:cs typeface="Times New Roman" pitchFamily="18" charset="0"/>
              </a:rPr>
              <a:t>Verse 8-9 </a:t>
            </a:r>
            <a:r>
              <a:rPr lang="en-US" b="1" i="1" dirty="0" smtClean="0">
                <a:solidFill>
                  <a:srgbClr val="C00000"/>
                </a:solidFill>
                <a:latin typeface="Times New Roman" pitchFamily="18" charset="0"/>
                <a:ea typeface="Calibri" pitchFamily="34" charset="0"/>
                <a:cs typeface="Times New Roman" pitchFamily="18" charset="0"/>
              </a:rPr>
              <a:t>: </a:t>
            </a:r>
            <a:r>
              <a:rPr lang="en-US" dirty="0" smtClean="0">
                <a:solidFill>
                  <a:srgbClr val="6600FF"/>
                </a:solidFill>
                <a:latin typeface="Times New Roman" pitchFamily="18" charset="0"/>
                <a:ea typeface="Calibri" pitchFamily="34" charset="0"/>
                <a:cs typeface="Times New Roman" pitchFamily="18" charset="0"/>
              </a:rPr>
              <a:t>The length of one curtain [shall be</a:t>
            </a:r>
            <a:r>
              <a:rPr lang="en-US" u="sng" dirty="0" smtClean="0">
                <a:solidFill>
                  <a:srgbClr val="6600FF"/>
                </a:solidFill>
                <a:latin typeface="Times New Roman" pitchFamily="18" charset="0"/>
                <a:ea typeface="Calibri" pitchFamily="34" charset="0"/>
                <a:cs typeface="Times New Roman" pitchFamily="18" charset="0"/>
              </a:rPr>
              <a:t>] </a:t>
            </a:r>
            <a:r>
              <a:rPr lang="en-US" b="1" u="sng" dirty="0" smtClean="0">
                <a:solidFill>
                  <a:srgbClr val="C00000"/>
                </a:solidFill>
                <a:latin typeface="Times New Roman" pitchFamily="18" charset="0"/>
                <a:ea typeface="Calibri" pitchFamily="34" charset="0"/>
                <a:cs typeface="Times New Roman" pitchFamily="18" charset="0"/>
              </a:rPr>
              <a:t>thirty cubits</a:t>
            </a:r>
            <a:r>
              <a:rPr lang="en-US" dirty="0" smtClean="0">
                <a:solidFill>
                  <a:srgbClr val="6600FF"/>
                </a:solidFill>
                <a:latin typeface="Times New Roman" pitchFamily="18" charset="0"/>
                <a:ea typeface="Calibri" pitchFamily="34" charset="0"/>
                <a:cs typeface="Times New Roman" pitchFamily="18" charset="0"/>
              </a:rPr>
              <a:t>, (Although the cerebral cortex is only a few millimeters thick, it has a tremendous surface area. It gains this surface area by </a:t>
            </a:r>
            <a:r>
              <a:rPr lang="en-US" b="1" dirty="0" smtClean="0">
                <a:solidFill>
                  <a:srgbClr val="C00000"/>
                </a:solidFill>
                <a:latin typeface="Times New Roman" pitchFamily="18" charset="0"/>
                <a:ea typeface="Calibri" pitchFamily="34" charset="0"/>
                <a:cs typeface="Times New Roman" pitchFamily="18" charset="0"/>
              </a:rPr>
              <a:t>lying in deep folds</a:t>
            </a:r>
            <a:r>
              <a:rPr lang="en-US" dirty="0" smtClean="0">
                <a:latin typeface="Times New Roman" pitchFamily="18" charset="0"/>
                <a:ea typeface="Calibri" pitchFamily="34" charset="0"/>
                <a:cs typeface="Times New Roman" pitchFamily="18" charset="0"/>
              </a:rPr>
              <a:t> </a:t>
            </a:r>
            <a:r>
              <a:rPr lang="en-US" b="1" u="sng" dirty="0" smtClean="0">
                <a:solidFill>
                  <a:srgbClr val="C00000"/>
                </a:solidFill>
                <a:latin typeface="Times New Roman" pitchFamily="18" charset="0"/>
                <a:ea typeface="Calibri" pitchFamily="34" charset="0"/>
                <a:cs typeface="Times New Roman" pitchFamily="18" charset="0"/>
              </a:rPr>
              <a:t>called convolutions (Couple shape)</a:t>
            </a:r>
            <a:r>
              <a:rPr lang="en-US" u="sng" dirty="0" smtClean="0">
                <a:solidFill>
                  <a:srgbClr val="C00000"/>
                </a:solidFill>
                <a:latin typeface="Times New Roman" pitchFamily="18" charset="0"/>
                <a:ea typeface="Calibri" pitchFamily="34" charset="0"/>
                <a:cs typeface="Times New Roman" pitchFamily="18" charset="0"/>
              </a:rPr>
              <a:t>.</a:t>
            </a:r>
            <a:r>
              <a:rPr lang="en-US" dirty="0" smtClean="0">
                <a:latin typeface="Times New Roman" pitchFamily="18" charset="0"/>
                <a:ea typeface="Calibri" pitchFamily="34" charset="0"/>
                <a:cs typeface="Times New Roman" pitchFamily="18" charset="0"/>
              </a:rPr>
              <a:t> </a:t>
            </a:r>
            <a:r>
              <a:rPr lang="en-US" dirty="0" smtClean="0">
                <a:solidFill>
                  <a:srgbClr val="6600FF"/>
                </a:solidFill>
                <a:latin typeface="Times New Roman" pitchFamily="18" charset="0"/>
                <a:ea typeface="Calibri" pitchFamily="34" charset="0"/>
                <a:cs typeface="Times New Roman" pitchFamily="18" charset="0"/>
              </a:rPr>
              <a:t>These convolutions increase the surface area of the cerebral </a:t>
            </a:r>
            <a:r>
              <a:rPr lang="en-US" b="1" u="sng" dirty="0" smtClean="0">
                <a:solidFill>
                  <a:srgbClr val="C00000"/>
                </a:solidFill>
                <a:latin typeface="Times New Roman" pitchFamily="18" charset="0"/>
                <a:ea typeface="Calibri" pitchFamily="34" charset="0"/>
                <a:cs typeface="Times New Roman" pitchFamily="18" charset="0"/>
              </a:rPr>
              <a:t>cortex 30 times</a:t>
            </a:r>
            <a:r>
              <a:rPr lang="en-US" b="1" dirty="0" smtClean="0">
                <a:solidFill>
                  <a:srgbClr val="6600FF"/>
                </a:solidFill>
                <a:latin typeface="Times New Roman" pitchFamily="18" charset="0"/>
                <a:ea typeface="Calibri" pitchFamily="34" charset="0"/>
                <a:cs typeface="Times New Roman" pitchFamily="18" charset="0"/>
              </a:rPr>
              <a:t>)</a:t>
            </a:r>
            <a:r>
              <a:rPr lang="en-US" dirty="0" smtClean="0">
                <a:solidFill>
                  <a:srgbClr val="6600FF"/>
                </a:solidFill>
                <a:latin typeface="Times New Roman" pitchFamily="18" charset="0"/>
                <a:ea typeface="Calibri" pitchFamily="34" charset="0"/>
                <a:cs typeface="Times New Roman" pitchFamily="18" charset="0"/>
              </a:rPr>
              <a:t> ; and the breadth of </a:t>
            </a:r>
            <a:r>
              <a:rPr lang="en-US" b="1" dirty="0" smtClean="0">
                <a:solidFill>
                  <a:srgbClr val="6600FF"/>
                </a:solidFill>
                <a:latin typeface="Times New Roman" pitchFamily="18" charset="0"/>
                <a:ea typeface="Calibri" pitchFamily="34" charset="0"/>
                <a:cs typeface="Times New Roman" pitchFamily="18" charset="0"/>
              </a:rPr>
              <a:t>one curtain </a:t>
            </a:r>
            <a:r>
              <a:rPr lang="en-US" b="1" u="sng" dirty="0" smtClean="0">
                <a:solidFill>
                  <a:srgbClr val="C00000"/>
                </a:solidFill>
                <a:latin typeface="Times New Roman" pitchFamily="18" charset="0"/>
                <a:ea typeface="Calibri" pitchFamily="34" charset="0"/>
                <a:cs typeface="Times New Roman" pitchFamily="18" charset="0"/>
              </a:rPr>
              <a:t>four cubits</a:t>
            </a:r>
            <a:r>
              <a:rPr lang="en-US" dirty="0" smtClean="0">
                <a:solidFill>
                  <a:srgbClr val="C00000"/>
                </a:solidFill>
                <a:latin typeface="Times New Roman" pitchFamily="18" charset="0"/>
                <a:ea typeface="Calibri" pitchFamily="34" charset="0"/>
                <a:cs typeface="Times New Roman" pitchFamily="18" charset="0"/>
              </a:rPr>
              <a:t>: thee human brain can be described as having </a:t>
            </a:r>
            <a:r>
              <a:rPr lang="en-US" b="1" u="sng" dirty="0" smtClean="0">
                <a:solidFill>
                  <a:srgbClr val="C00000"/>
                </a:solidFill>
                <a:latin typeface="Times New Roman" pitchFamily="18" charset="0"/>
                <a:ea typeface="Calibri" pitchFamily="34" charset="0"/>
                <a:cs typeface="Times New Roman" pitchFamily="18" charset="0"/>
              </a:rPr>
              <a:t>four main </a:t>
            </a:r>
            <a:r>
              <a:rPr lang="en-US" dirty="0" smtClean="0">
                <a:solidFill>
                  <a:srgbClr val="C00000"/>
                </a:solidFill>
                <a:latin typeface="Times New Roman" pitchFamily="18" charset="0"/>
                <a:ea typeface="Calibri" pitchFamily="34" charset="0"/>
                <a:cs typeface="Times New Roman" pitchFamily="18" charset="0"/>
              </a:rPr>
              <a:t>parts: </a:t>
            </a:r>
            <a:r>
              <a:rPr lang="en-US" b="1" dirty="0" err="1" smtClean="0">
                <a:solidFill>
                  <a:srgbClr val="C00000"/>
                </a:solidFill>
                <a:latin typeface="Times New Roman" pitchFamily="18" charset="0"/>
                <a:ea typeface="Calibri" pitchFamily="34" charset="0"/>
                <a:cs typeface="Times New Roman" pitchFamily="18" charset="0"/>
              </a:rPr>
              <a:t>Celebrum</a:t>
            </a:r>
            <a:r>
              <a:rPr lang="en-US" b="1" dirty="0" smtClean="0">
                <a:solidFill>
                  <a:srgbClr val="C00000"/>
                </a:solidFill>
                <a:latin typeface="Times New Roman" pitchFamily="18" charset="0"/>
                <a:ea typeface="Calibri" pitchFamily="34" charset="0"/>
                <a:cs typeface="Times New Roman" pitchFamily="18" charset="0"/>
              </a:rPr>
              <a:t>, Cerebellum, Diencephalon</a:t>
            </a:r>
            <a:r>
              <a:rPr lang="en-US" dirty="0" smtClean="0">
                <a:solidFill>
                  <a:srgbClr val="C00000"/>
                </a:solidFill>
                <a:latin typeface="Times New Roman" pitchFamily="18" charset="0"/>
                <a:ea typeface="Calibri" pitchFamily="34" charset="0"/>
                <a:cs typeface="Times New Roman" pitchFamily="18" charset="0"/>
              </a:rPr>
              <a:t> (thalamus &amp;hypothalamus), </a:t>
            </a:r>
            <a:r>
              <a:rPr lang="en-US" b="1" dirty="0" smtClean="0">
                <a:solidFill>
                  <a:srgbClr val="C00000"/>
                </a:solidFill>
                <a:latin typeface="Times New Roman" pitchFamily="18" charset="0"/>
                <a:ea typeface="Calibri" pitchFamily="34" charset="0"/>
                <a:cs typeface="Times New Roman" pitchFamily="18" charset="0"/>
              </a:rPr>
              <a:t>Brainstem </a:t>
            </a:r>
            <a:r>
              <a:rPr lang="en-US" dirty="0" smtClean="0">
                <a:solidFill>
                  <a:srgbClr val="C00000"/>
                </a:solidFill>
                <a:latin typeface="Times New Roman" pitchFamily="18" charset="0"/>
                <a:ea typeface="Calibri" pitchFamily="34" charset="0"/>
                <a:cs typeface="Times New Roman" pitchFamily="18" charset="0"/>
              </a:rPr>
              <a:t>(spinal cord).</a:t>
            </a:r>
          </a:p>
          <a:p>
            <a:pPr lvl="0" fontAlgn="base">
              <a:spcBef>
                <a:spcPct val="0"/>
              </a:spcBef>
              <a:spcAft>
                <a:spcPct val="0"/>
              </a:spcAft>
            </a:pPr>
            <a:endParaRPr lang="en-US" sz="700" dirty="0" smtClean="0">
              <a:solidFill>
                <a:srgbClr val="C00000"/>
              </a:solidFill>
              <a:latin typeface="Times New Roman" pitchFamily="18" charset="0"/>
              <a:ea typeface="Calibri" pitchFamily="34" charset="0"/>
              <a:cs typeface="Times New Roman" pitchFamily="18" charset="0"/>
            </a:endParaRPr>
          </a:p>
          <a:p>
            <a:pPr lvl="0" algn="ctr" fontAlgn="base">
              <a:spcBef>
                <a:spcPct val="0"/>
              </a:spcBef>
              <a:spcAft>
                <a:spcPct val="0"/>
              </a:spcAft>
            </a:pPr>
            <a:r>
              <a:rPr lang="en-US" dirty="0" smtClean="0">
                <a:solidFill>
                  <a:srgbClr val="8063C9"/>
                </a:solidFill>
                <a:latin typeface="Times New Roman" pitchFamily="18" charset="0"/>
                <a:ea typeface="Calibri" pitchFamily="34" charset="0"/>
                <a:cs typeface="Times New Roman" pitchFamily="18" charset="0"/>
              </a:rPr>
              <a:t>Your brain weighs about 3 pounds an amazing 100 billion neurons, a</a:t>
            </a:r>
            <a:r>
              <a:rPr lang="en-US" b="1" dirty="0" smtClean="0">
                <a:solidFill>
                  <a:srgbClr val="8063C9"/>
                </a:solidFill>
              </a:rPr>
              <a:t> number that does not include </a:t>
            </a:r>
            <a:r>
              <a:rPr lang="en-US" b="1" dirty="0" err="1" smtClean="0">
                <a:solidFill>
                  <a:srgbClr val="8063C9"/>
                </a:solidFill>
              </a:rPr>
              <a:t>neuroglial</a:t>
            </a:r>
            <a:r>
              <a:rPr lang="en-US" b="1" dirty="0" smtClean="0">
                <a:solidFill>
                  <a:srgbClr val="8063C9"/>
                </a:solidFill>
              </a:rPr>
              <a:t> (supporting) cells; Both types of cells work together to form the intricate structure of the brain). </a:t>
            </a:r>
            <a:r>
              <a:rPr lang="en-US" dirty="0" smtClean="0">
                <a:solidFill>
                  <a:srgbClr val="8063C9"/>
                </a:solidFill>
              </a:rPr>
              <a:t> </a:t>
            </a:r>
            <a:r>
              <a:rPr lang="en-US" b="1" dirty="0" smtClean="0">
                <a:solidFill>
                  <a:srgbClr val="8063C9"/>
                </a:solidFill>
              </a:rPr>
              <a:t>[</a:t>
            </a:r>
            <a:r>
              <a:rPr lang="en-US" dirty="0" smtClean="0">
                <a:solidFill>
                  <a:srgbClr val="8063C9"/>
                </a:solidFill>
              </a:rPr>
              <a:t>shall be all] of one measure. And thou </a:t>
            </a:r>
            <a:r>
              <a:rPr lang="en-US" b="1" u="sng" dirty="0" smtClean="0">
                <a:solidFill>
                  <a:schemeClr val="bg1"/>
                </a:solidFill>
              </a:rPr>
              <a:t>shalt couple five curtains</a:t>
            </a:r>
            <a:r>
              <a:rPr lang="en-US" dirty="0" smtClean="0">
                <a:solidFill>
                  <a:schemeClr val="bg1"/>
                </a:solidFill>
              </a:rPr>
              <a:t>  </a:t>
            </a:r>
            <a:r>
              <a:rPr lang="en-US" dirty="0" smtClean="0">
                <a:solidFill>
                  <a:srgbClr val="8063C9"/>
                </a:solidFill>
              </a:rPr>
              <a:t>(If laid flat, it would cover </a:t>
            </a:r>
            <a:r>
              <a:rPr lang="en-US" b="1" u="sng" dirty="0" smtClean="0">
                <a:solidFill>
                  <a:schemeClr val="bg1"/>
                </a:solidFill>
              </a:rPr>
              <a:t>an area of 5 square feet</a:t>
            </a:r>
            <a:r>
              <a:rPr lang="en-US" dirty="0" smtClean="0">
                <a:solidFill>
                  <a:schemeClr val="bg1"/>
                </a:solidFill>
              </a:rPr>
              <a:t>.)</a:t>
            </a:r>
          </a:p>
          <a:p>
            <a:pPr lvl="0" algn="ctr" fontAlgn="base">
              <a:spcBef>
                <a:spcPct val="0"/>
              </a:spcBef>
              <a:spcAft>
                <a:spcPct val="0"/>
              </a:spcAft>
            </a:pPr>
            <a:r>
              <a:rPr lang="en-US" dirty="0" smtClean="0">
                <a:solidFill>
                  <a:schemeClr val="bg1"/>
                </a:solidFill>
              </a:rPr>
              <a:t> </a:t>
            </a:r>
            <a:r>
              <a:rPr lang="en-US" dirty="0" smtClean="0">
                <a:solidFill>
                  <a:srgbClr val="8063C9"/>
                </a:solidFill>
              </a:rPr>
              <a:t>by themselves and </a:t>
            </a:r>
            <a:r>
              <a:rPr lang="en-US" b="1" dirty="0" smtClean="0">
                <a:solidFill>
                  <a:srgbClr val="8063C9"/>
                </a:solidFill>
              </a:rPr>
              <a:t>six curtains</a:t>
            </a:r>
            <a:r>
              <a:rPr lang="en-US" dirty="0" smtClean="0">
                <a:solidFill>
                  <a:srgbClr val="8063C9"/>
                </a:solidFill>
              </a:rPr>
              <a:t> by themselves, and shalt </a:t>
            </a:r>
            <a:r>
              <a:rPr lang="en-US" b="1" dirty="0" smtClean="0">
                <a:solidFill>
                  <a:srgbClr val="8063C9"/>
                </a:solidFill>
              </a:rPr>
              <a:t>double the sixth curtain</a:t>
            </a:r>
            <a:r>
              <a:rPr lang="en-US" dirty="0" smtClean="0">
                <a:solidFill>
                  <a:srgbClr val="8063C9"/>
                </a:solidFill>
              </a:rPr>
              <a:t> in the forefront of the tabernacle.</a:t>
            </a:r>
            <a:r>
              <a:rPr lang="en-US" b="1" dirty="0" smtClean="0">
                <a:solidFill>
                  <a:srgbClr val="8063C9"/>
                </a:solidFill>
              </a:rPr>
              <a:t> </a:t>
            </a:r>
            <a:endParaRPr kumimoji="0" lang="en-US" sz="800" b="0" i="0" u="none" strike="noStrike" cap="none" normalizeH="0" baseline="0" dirty="0" smtClean="0">
              <a:ln>
                <a:noFill/>
              </a:ln>
              <a:solidFill>
                <a:srgbClr val="6600FF"/>
              </a:solidFill>
              <a:effectLst/>
              <a:latin typeface="Arial" pitchFamily="34" charset="0"/>
              <a:cs typeface="Arial" pitchFamily="34" charset="0"/>
            </a:endParaRPr>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990600"/>
            <a:ext cx="4724400" cy="5867400"/>
          </a:xfrm>
          <a:solidFill>
            <a:schemeClr val="tx1"/>
          </a:solidFill>
          <a:ln>
            <a:solidFill>
              <a:srgbClr val="6600FF"/>
            </a:solidFill>
          </a:ln>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algn="ctr"/>
            <a:endParaRPr lang="en-US" sz="2800" b="1" dirty="0" smtClean="0">
              <a:solidFill>
                <a:srgbClr val="7030A0"/>
              </a:solidFill>
              <a:latin typeface="Times New Roman" pitchFamily="18" charset="0"/>
              <a:cs typeface="Times New Roman" pitchFamily="18" charset="0"/>
            </a:endParaRPr>
          </a:p>
          <a:p>
            <a:pPr algn="ctr"/>
            <a:endParaRPr lang="en-US" sz="2800" b="1" dirty="0" smtClean="0">
              <a:solidFill>
                <a:srgbClr val="7030A0"/>
              </a:solidFill>
              <a:latin typeface="Times New Roman" pitchFamily="18" charset="0"/>
              <a:cs typeface="Times New Roman" pitchFamily="18" charset="0"/>
            </a:endParaRPr>
          </a:p>
          <a:p>
            <a:pPr algn="ctr"/>
            <a:r>
              <a:rPr lang="en-US" sz="3000" b="1" dirty="0" smtClean="0">
                <a:solidFill>
                  <a:srgbClr val="7030A0"/>
                </a:solidFill>
                <a:latin typeface="Times New Roman" pitchFamily="18" charset="0"/>
                <a:cs typeface="Times New Roman" pitchFamily="18" charset="0"/>
              </a:rPr>
              <a:t>The length of one curtain [shall be] </a:t>
            </a:r>
            <a:r>
              <a:rPr lang="en-US" sz="3000" b="1" u="sng" dirty="0" smtClean="0">
                <a:solidFill>
                  <a:srgbClr val="00B050"/>
                </a:solidFill>
                <a:latin typeface="Times New Roman" pitchFamily="18" charset="0"/>
                <a:cs typeface="Times New Roman" pitchFamily="18" charset="0"/>
              </a:rPr>
              <a:t>thirty cubits</a:t>
            </a:r>
            <a:r>
              <a:rPr lang="en-US" sz="3000" b="1" dirty="0" smtClean="0">
                <a:solidFill>
                  <a:srgbClr val="00B050"/>
                </a:solidFill>
                <a:latin typeface="Times New Roman" pitchFamily="18" charset="0"/>
                <a:cs typeface="Times New Roman" pitchFamily="18" charset="0"/>
              </a:rPr>
              <a:t>,</a:t>
            </a:r>
            <a:r>
              <a:rPr lang="en-US" sz="3000" b="1" dirty="0" smtClean="0">
                <a:solidFill>
                  <a:srgbClr val="6600FF"/>
                </a:solidFill>
                <a:latin typeface="Times New Roman" pitchFamily="18" charset="0"/>
                <a:cs typeface="Times New Roman" pitchFamily="18" charset="0"/>
              </a:rPr>
              <a:t> </a:t>
            </a:r>
            <a:r>
              <a:rPr lang="en-US" sz="3000" b="1" dirty="0" smtClean="0">
                <a:solidFill>
                  <a:srgbClr val="7030A0"/>
                </a:solidFill>
                <a:latin typeface="Times New Roman" pitchFamily="18" charset="0"/>
                <a:cs typeface="Times New Roman" pitchFamily="18" charset="0"/>
              </a:rPr>
              <a:t>and the breath of one curtain </a:t>
            </a:r>
            <a:r>
              <a:rPr lang="en-US" sz="3000" b="1" u="sng" dirty="0" smtClean="0">
                <a:solidFill>
                  <a:srgbClr val="170CF2"/>
                </a:solidFill>
                <a:latin typeface="Times New Roman" pitchFamily="18" charset="0"/>
                <a:cs typeface="Times New Roman" pitchFamily="18" charset="0"/>
              </a:rPr>
              <a:t>four cubits: and</a:t>
            </a:r>
            <a:r>
              <a:rPr lang="en-US" sz="3000" b="1" dirty="0" smtClean="0">
                <a:solidFill>
                  <a:srgbClr val="7030A0"/>
                </a:solidFill>
                <a:latin typeface="Times New Roman" pitchFamily="18" charset="0"/>
                <a:cs typeface="Times New Roman" pitchFamily="18" charset="0"/>
              </a:rPr>
              <a:t> the </a:t>
            </a:r>
            <a:r>
              <a:rPr lang="en-US" sz="3000" b="1" u="sng" dirty="0" smtClean="0">
                <a:solidFill>
                  <a:srgbClr val="C00000"/>
                </a:solidFill>
                <a:latin typeface="Times New Roman" pitchFamily="18" charset="0"/>
                <a:cs typeface="Times New Roman" pitchFamily="18" charset="0"/>
              </a:rPr>
              <a:t>eleven curtains</a:t>
            </a:r>
            <a:r>
              <a:rPr lang="en-US" sz="3000" b="1" u="sng" dirty="0" smtClean="0">
                <a:solidFill>
                  <a:srgbClr val="7030A0"/>
                </a:solidFill>
                <a:latin typeface="Times New Roman" pitchFamily="18" charset="0"/>
                <a:cs typeface="Times New Roman" pitchFamily="18" charset="0"/>
              </a:rPr>
              <a:t> </a:t>
            </a:r>
            <a:r>
              <a:rPr lang="en-US" sz="3000" b="1" dirty="0" smtClean="0">
                <a:solidFill>
                  <a:srgbClr val="7030A0"/>
                </a:solidFill>
                <a:latin typeface="Times New Roman" pitchFamily="18" charset="0"/>
                <a:cs typeface="Times New Roman" pitchFamily="18" charset="0"/>
              </a:rPr>
              <a:t>[shall be all] of one measure.    And thou shalt coupled </a:t>
            </a:r>
            <a:r>
              <a:rPr lang="en-US" sz="3000" b="1" u="sng" dirty="0" smtClean="0">
                <a:solidFill>
                  <a:srgbClr val="170CF2"/>
                </a:solidFill>
                <a:latin typeface="Times New Roman" pitchFamily="18" charset="0"/>
                <a:cs typeface="Times New Roman" pitchFamily="18" charset="0"/>
              </a:rPr>
              <a:t>five curtain</a:t>
            </a:r>
            <a:r>
              <a:rPr lang="en-US" sz="3000" b="1" dirty="0" smtClean="0">
                <a:solidFill>
                  <a:srgbClr val="170CF2"/>
                </a:solidFill>
                <a:latin typeface="Times New Roman" pitchFamily="18" charset="0"/>
                <a:cs typeface="Times New Roman" pitchFamily="18" charset="0"/>
              </a:rPr>
              <a:t>s </a:t>
            </a:r>
            <a:r>
              <a:rPr lang="en-US" sz="3000" b="1" dirty="0" smtClean="0">
                <a:solidFill>
                  <a:srgbClr val="7030A0"/>
                </a:solidFill>
                <a:latin typeface="Times New Roman" pitchFamily="18" charset="0"/>
                <a:cs typeface="Times New Roman" pitchFamily="18" charset="0"/>
              </a:rPr>
              <a:t>by themselves, and </a:t>
            </a:r>
            <a:r>
              <a:rPr lang="en-US" sz="3000" b="1" u="sng" dirty="0" smtClean="0">
                <a:solidFill>
                  <a:schemeClr val="bg1"/>
                </a:solidFill>
                <a:latin typeface="Times New Roman" pitchFamily="18" charset="0"/>
                <a:cs typeface="Times New Roman" pitchFamily="18" charset="0"/>
              </a:rPr>
              <a:t>six curtains</a:t>
            </a:r>
            <a:r>
              <a:rPr lang="en-US" sz="3000" b="1" dirty="0" smtClean="0">
                <a:solidFill>
                  <a:schemeClr val="bg1"/>
                </a:solidFill>
                <a:latin typeface="Times New Roman" pitchFamily="18" charset="0"/>
                <a:cs typeface="Times New Roman" pitchFamily="18" charset="0"/>
              </a:rPr>
              <a:t> </a:t>
            </a:r>
            <a:r>
              <a:rPr lang="en-US" sz="3000" b="1" dirty="0" smtClean="0">
                <a:solidFill>
                  <a:srgbClr val="7030A0"/>
                </a:solidFill>
                <a:latin typeface="Times New Roman" pitchFamily="18" charset="0"/>
                <a:cs typeface="Times New Roman" pitchFamily="18" charset="0"/>
              </a:rPr>
              <a:t>by themselves, and shalt double the sixth curtain in the forefront of the tabernacle.</a:t>
            </a:r>
          </a:p>
          <a:p>
            <a:pPr algn="ctr"/>
            <a:endParaRPr lang="en-US" sz="2800" b="1" dirty="0" smtClean="0">
              <a:solidFill>
                <a:srgbClr val="7030A0"/>
              </a:solidFill>
              <a:latin typeface="Times New Roman" pitchFamily="18" charset="0"/>
              <a:cs typeface="Times New Roman" pitchFamily="18" charset="0"/>
            </a:endParaRPr>
          </a:p>
          <a:p>
            <a:pPr algn="ctr"/>
            <a:r>
              <a:rPr lang="en-US" sz="3000" b="1" dirty="0" smtClean="0">
                <a:solidFill>
                  <a:srgbClr val="7030A0"/>
                </a:solidFill>
                <a:latin typeface="Times New Roman" pitchFamily="18" charset="0"/>
                <a:cs typeface="Times New Roman" pitchFamily="18" charset="0"/>
              </a:rPr>
              <a:t> (Exodus 26:8-9)</a:t>
            </a:r>
          </a:p>
          <a:p>
            <a:pPr algn="ctr"/>
            <a:endParaRPr lang="en-US" sz="3200" dirty="0">
              <a:solidFill>
                <a:srgbClr val="7030A0"/>
              </a:solidFill>
            </a:endParaRPr>
          </a:p>
        </p:txBody>
      </p:sp>
      <p:sp>
        <p:nvSpPr>
          <p:cNvPr id="6" name="Text Placeholder 5"/>
          <p:cNvSpPr>
            <a:spLocks noGrp="1"/>
          </p:cNvSpPr>
          <p:nvPr>
            <p:ph type="body" sz="half" idx="3"/>
          </p:nvPr>
        </p:nvSpPr>
        <p:spPr>
          <a:xfrm>
            <a:off x="4724400" y="990600"/>
            <a:ext cx="4419600" cy="5867400"/>
          </a:xfrm>
          <a:solidFill>
            <a:schemeClr val="tx1"/>
          </a:solidFill>
          <a:ln>
            <a:solidFill>
              <a:srgbClr val="6600FF"/>
            </a:solidFill>
          </a:ln>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gn="ctr"/>
            <a:endParaRPr lang="en-US" sz="2800" b="1" dirty="0" smtClean="0">
              <a:solidFill>
                <a:srgbClr val="8063C9"/>
              </a:solidFill>
              <a:latin typeface="Times New Roman" pitchFamily="18" charset="0"/>
              <a:cs typeface="Times New Roman" pitchFamily="18" charset="0"/>
            </a:endParaRPr>
          </a:p>
          <a:p>
            <a:pPr algn="ctr"/>
            <a:endParaRPr lang="en-US" sz="2200" b="1" dirty="0" smtClean="0">
              <a:solidFill>
                <a:srgbClr val="8063C9"/>
              </a:solidFill>
              <a:latin typeface="Times New Roman" pitchFamily="18" charset="0"/>
              <a:cs typeface="Times New Roman" pitchFamily="18" charset="0"/>
            </a:endParaRPr>
          </a:p>
          <a:p>
            <a:pPr algn="ctr"/>
            <a:r>
              <a:rPr lang="en-US" sz="2800" b="1" dirty="0" smtClean="0">
                <a:solidFill>
                  <a:srgbClr val="8063C9"/>
                </a:solidFill>
                <a:latin typeface="Times New Roman" pitchFamily="18" charset="0"/>
                <a:cs typeface="Times New Roman" pitchFamily="18" charset="0"/>
              </a:rPr>
              <a:t>And the cherubims shall stretch forth [their] wings on high, covering the mercy seat with their wings, and their faces [shall look] one to another; toward the mercy seat shall the faces of the cherubims be.</a:t>
            </a:r>
          </a:p>
          <a:p>
            <a:pPr algn="ctr"/>
            <a:endParaRPr lang="en-US" sz="2600" b="1" dirty="0" smtClean="0">
              <a:solidFill>
                <a:srgbClr val="8063C9"/>
              </a:solidFill>
              <a:latin typeface="Times New Roman" pitchFamily="18" charset="0"/>
              <a:cs typeface="Times New Roman" pitchFamily="18" charset="0"/>
            </a:endParaRPr>
          </a:p>
          <a:p>
            <a:pPr algn="ctr"/>
            <a:r>
              <a:rPr lang="en-US" sz="2800" b="1" dirty="0" smtClean="0">
                <a:solidFill>
                  <a:srgbClr val="8063C9"/>
                </a:solidFill>
                <a:latin typeface="Times New Roman" pitchFamily="18" charset="0"/>
                <a:cs typeface="Times New Roman" pitchFamily="18" charset="0"/>
              </a:rPr>
              <a:t>(Exodus 25:20)</a:t>
            </a:r>
          </a:p>
          <a:p>
            <a:pPr algn="ctr"/>
            <a:endParaRPr lang="en-US" sz="3200" dirty="0">
              <a:solidFill>
                <a:srgbClr val="8063C9"/>
              </a:solidFill>
            </a:endParaRPr>
          </a:p>
        </p:txBody>
      </p:sp>
      <p:sp>
        <p:nvSpPr>
          <p:cNvPr id="5" name="TextBox 4"/>
          <p:cNvSpPr txBox="1"/>
          <p:nvPr/>
        </p:nvSpPr>
        <p:spPr>
          <a:xfrm>
            <a:off x="0" y="0"/>
            <a:ext cx="9144000" cy="1077218"/>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US" sz="800" b="1" i="1" dirty="0" smtClean="0">
              <a:latin typeface="Times New Roman" pitchFamily="18" charset="0"/>
              <a:cs typeface="Times New Roman" pitchFamily="18" charset="0"/>
            </a:endParaRPr>
          </a:p>
          <a:p>
            <a:pPr algn="ctr"/>
            <a:r>
              <a:rPr lang="en-US" sz="2800" b="1" i="1" dirty="0" smtClean="0">
                <a:latin typeface="Times New Roman" pitchFamily="18" charset="0"/>
                <a:cs typeface="Times New Roman" pitchFamily="18" charset="0"/>
              </a:rPr>
              <a:t>Lets Take  a  Close Look at these Scriptures and their </a:t>
            </a:r>
          </a:p>
          <a:p>
            <a:pPr algn="ctr"/>
            <a:r>
              <a:rPr lang="en-US" sz="2800" b="1" i="1" dirty="0" smtClean="0">
                <a:latin typeface="Times New Roman" pitchFamily="18" charset="0"/>
                <a:cs typeface="Times New Roman" pitchFamily="18" charset="0"/>
              </a:rPr>
              <a:t>Cubits Numbers!</a:t>
            </a:r>
            <a:endParaRPr lang="en-US" sz="2800" b="1" i="1" dirty="0">
              <a:latin typeface="Times New Roman" pitchFamily="18" charset="0"/>
              <a:cs typeface="Times New Roman" pitchFamily="18" charset="0"/>
            </a:endParaRPr>
          </a:p>
        </p:txBody>
      </p:sp>
      <p:sp>
        <p:nvSpPr>
          <p:cNvPr id="7" name="Slide Number Placeholder 21"/>
          <p:cNvSpPr>
            <a:spLocks noGrp="1"/>
          </p:cNvSpPr>
          <p:nvPr>
            <p:ph type="sldNum" sz="quarter" idx="12"/>
          </p:nvPr>
        </p:nvSpPr>
        <p:spPr>
          <a:xfrm>
            <a:off x="8915400" y="0"/>
            <a:ext cx="228600" cy="304800"/>
          </a:xfrm>
        </p:spPr>
        <p:txBody>
          <a:bodyPr/>
          <a:lstStyle/>
          <a:p>
            <a:fld id="{877F9B8C-32C4-43F2-99B4-FFD195B4A4EB}" type="slidenum">
              <a:rPr lang="en-US" b="1" smtClean="0">
                <a:solidFill>
                  <a:schemeClr val="tx1"/>
                </a:solidFill>
              </a:rPr>
              <a:pPr/>
              <a:t>24</a:t>
            </a:fld>
            <a:endParaRPr lang="en-US" b="1" dirty="0">
              <a:solidFill>
                <a:schemeClr val="tx1"/>
              </a:solidFill>
            </a:endParaRPr>
          </a:p>
        </p:txBody>
      </p:sp>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march2010brain.imascientist.org.uk/files/2010/03/Brain_Lobes_Labelled1.jpg"/>
          <p:cNvPicPr>
            <a:picLocks noChangeAspect="1" noChangeArrowheads="1"/>
          </p:cNvPicPr>
          <p:nvPr/>
        </p:nvPicPr>
        <p:blipFill>
          <a:blip r:embed="rId2" cstate="print"/>
          <a:srcRect t="-7500"/>
          <a:stretch>
            <a:fillRect/>
          </a:stretch>
        </p:blipFill>
        <p:spPr bwMode="auto">
          <a:xfrm>
            <a:off x="152400" y="304800"/>
            <a:ext cx="8839200" cy="6400800"/>
          </a:xfrm>
          <a:prstGeom prst="rect">
            <a:avLst/>
          </a:prstGeom>
          <a:noFill/>
          <a:ln w="28575">
            <a:solidFill>
              <a:srgbClr val="6600FF"/>
            </a:solidFill>
          </a:ln>
        </p:spPr>
      </p:pic>
      <p:sp>
        <p:nvSpPr>
          <p:cNvPr id="5" name="Slide Number Placeholder 1"/>
          <p:cNvSpPr>
            <a:spLocks noGrp="1"/>
          </p:cNvSpPr>
          <p:nvPr>
            <p:ph type="sldNum" sz="quarter" idx="12"/>
          </p:nvPr>
        </p:nvSpPr>
        <p:spPr>
          <a:xfrm>
            <a:off x="8458200" y="228600"/>
            <a:ext cx="381000" cy="228600"/>
          </a:xfrm>
        </p:spPr>
        <p:txBody>
          <a:bodyPr/>
          <a:lstStyle/>
          <a:p>
            <a:fld id="{877F9B8C-32C4-43F2-99B4-FFD195B4A4EB}" type="slidenum">
              <a:rPr lang="en-US" b="1" smtClean="0">
                <a:solidFill>
                  <a:schemeClr val="bg1"/>
                </a:solidFill>
              </a:rPr>
              <a:pPr/>
              <a:t>25</a:t>
            </a:fld>
            <a:endParaRPr lang="en-US" b="1" dirty="0">
              <a:solidFill>
                <a:schemeClr val="bg1"/>
              </a:solidFill>
            </a:endParaRPr>
          </a:p>
        </p:txBody>
      </p:sp>
      <p:cxnSp>
        <p:nvCxnSpPr>
          <p:cNvPr id="10" name="Straight Arrow Connector 9"/>
          <p:cNvCxnSpPr/>
          <p:nvPr/>
        </p:nvCxnSpPr>
        <p:spPr>
          <a:xfrm rot="16200000" flipV="1">
            <a:off x="2209800" y="990600"/>
            <a:ext cx="1295400" cy="1295400"/>
          </a:xfrm>
          <a:prstGeom prst="straightConnector1">
            <a:avLst/>
          </a:prstGeom>
          <a:ln w="38100">
            <a:solidFill>
              <a:srgbClr val="8063C9"/>
            </a:solidFill>
            <a:tailEnd type="arrow"/>
          </a:ln>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280754" y="5410200"/>
            <a:ext cx="1548046" cy="646331"/>
          </a:xfrm>
          <a:prstGeom prst="rect">
            <a:avLst/>
          </a:prstGeom>
          <a:noFill/>
          <a:ln w="28575">
            <a:solidFill>
              <a:srgbClr val="170CF2"/>
            </a:solidFill>
          </a:ln>
        </p:spPr>
        <p:txBody>
          <a:bodyPr wrap="square" rtlCol="0">
            <a:spAutoFit/>
          </a:bodyPr>
          <a:lstStyle/>
          <a:p>
            <a:pPr algn="ctr"/>
            <a:r>
              <a:rPr lang="en-US" dirty="0" smtClean="0">
                <a:solidFill>
                  <a:srgbClr val="170CF2"/>
                </a:solidFill>
              </a:rPr>
              <a:t>Vision</a:t>
            </a:r>
          </a:p>
          <a:p>
            <a:pPr algn="ctr"/>
            <a:r>
              <a:rPr lang="en-US" b="1" u="sng" dirty="0" smtClean="0">
                <a:solidFill>
                  <a:srgbClr val="170CF2"/>
                </a:solidFill>
              </a:rPr>
              <a:t>Likeness</a:t>
            </a:r>
            <a:endParaRPr lang="en-US" b="1" u="sng" dirty="0">
              <a:solidFill>
                <a:srgbClr val="170CF2"/>
              </a:solidFill>
            </a:endParaRPr>
          </a:p>
        </p:txBody>
      </p:sp>
      <p:cxnSp>
        <p:nvCxnSpPr>
          <p:cNvPr id="14" name="Straight Arrow Connector 13"/>
          <p:cNvCxnSpPr/>
          <p:nvPr/>
        </p:nvCxnSpPr>
        <p:spPr>
          <a:xfrm rot="5400000">
            <a:off x="381000" y="4191000"/>
            <a:ext cx="1447800" cy="990600"/>
          </a:xfrm>
          <a:prstGeom prst="straightConnector1">
            <a:avLst/>
          </a:prstGeom>
          <a:ln w="38100">
            <a:solidFill>
              <a:srgbClr val="170CF2"/>
            </a:solidFill>
            <a:tailEnd type="arrow"/>
          </a:ln>
        </p:spPr>
        <p:style>
          <a:lnRef idx="2">
            <a:schemeClr val="accent4"/>
          </a:lnRef>
          <a:fillRef idx="0">
            <a:schemeClr val="accent4"/>
          </a:fillRef>
          <a:effectRef idx="1">
            <a:schemeClr val="accent4"/>
          </a:effectRef>
          <a:fontRef idx="minor">
            <a:schemeClr val="tx1"/>
          </a:fontRef>
        </p:style>
      </p:cxnSp>
      <p:sp>
        <p:nvSpPr>
          <p:cNvPr id="15" name="TextBox 14"/>
          <p:cNvSpPr txBox="1"/>
          <p:nvPr/>
        </p:nvSpPr>
        <p:spPr>
          <a:xfrm>
            <a:off x="4724400" y="5715000"/>
            <a:ext cx="2895600" cy="923330"/>
          </a:xfrm>
          <a:prstGeom prst="rect">
            <a:avLst/>
          </a:prstGeom>
          <a:noFill/>
          <a:ln w="28575">
            <a:solidFill>
              <a:srgbClr val="00B050"/>
            </a:solidFill>
          </a:ln>
        </p:spPr>
        <p:txBody>
          <a:bodyPr wrap="square" rtlCol="0">
            <a:spAutoFit/>
          </a:bodyPr>
          <a:lstStyle/>
          <a:p>
            <a:pPr algn="ctr"/>
            <a:r>
              <a:rPr lang="en-US" dirty="0" smtClean="0">
                <a:solidFill>
                  <a:srgbClr val="00B050"/>
                </a:solidFill>
              </a:rPr>
              <a:t>Hearing, understanding speech, language</a:t>
            </a:r>
          </a:p>
          <a:p>
            <a:pPr algn="ctr"/>
            <a:r>
              <a:rPr lang="en-US" b="1" u="sng" dirty="0" smtClean="0">
                <a:solidFill>
                  <a:srgbClr val="00B050"/>
                </a:solidFill>
              </a:rPr>
              <a:t>Swiftness</a:t>
            </a:r>
            <a:endParaRPr lang="en-US" b="1" u="sng" dirty="0">
              <a:solidFill>
                <a:srgbClr val="00B050"/>
              </a:solidFill>
            </a:endParaRPr>
          </a:p>
        </p:txBody>
      </p:sp>
      <p:cxnSp>
        <p:nvCxnSpPr>
          <p:cNvPr id="17" name="Straight Arrow Connector 16"/>
          <p:cNvCxnSpPr/>
          <p:nvPr/>
        </p:nvCxnSpPr>
        <p:spPr>
          <a:xfrm rot="16200000" flipH="1">
            <a:off x="4381500" y="4533900"/>
            <a:ext cx="1600200" cy="609600"/>
          </a:xfrm>
          <a:prstGeom prst="straightConnector1">
            <a:avLst/>
          </a:prstGeom>
          <a:ln>
            <a:solidFill>
              <a:srgbClr val="00B050"/>
            </a:solidFill>
            <a:tailEnd type="arrow"/>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5562600" y="4724400"/>
            <a:ext cx="3276600" cy="923330"/>
          </a:xfrm>
          <a:prstGeom prst="rect">
            <a:avLst/>
          </a:prstGeom>
          <a:noFill/>
          <a:ln w="28575">
            <a:solidFill>
              <a:srgbClr val="C00000"/>
            </a:solidFill>
          </a:ln>
        </p:spPr>
        <p:txBody>
          <a:bodyPr wrap="square" rtlCol="0">
            <a:spAutoFit/>
          </a:bodyPr>
          <a:lstStyle/>
          <a:p>
            <a:pPr algn="ctr"/>
            <a:r>
              <a:rPr lang="en-US" dirty="0" smtClean="0">
                <a:solidFill>
                  <a:srgbClr val="C00000"/>
                </a:solidFill>
              </a:rPr>
              <a:t>Thought processes, behavior, personality, emotion</a:t>
            </a:r>
          </a:p>
          <a:p>
            <a:pPr algn="ctr"/>
            <a:r>
              <a:rPr lang="en-US" b="1" u="sng" dirty="0" smtClean="0">
                <a:solidFill>
                  <a:srgbClr val="C00000"/>
                </a:solidFill>
              </a:rPr>
              <a:t>Kingship</a:t>
            </a:r>
            <a:endParaRPr lang="en-US" b="1" u="sng" dirty="0">
              <a:solidFill>
                <a:srgbClr val="C00000"/>
              </a:solidFill>
            </a:endParaRPr>
          </a:p>
        </p:txBody>
      </p:sp>
      <p:cxnSp>
        <p:nvCxnSpPr>
          <p:cNvPr id="21" name="Straight Arrow Connector 20"/>
          <p:cNvCxnSpPr/>
          <p:nvPr/>
        </p:nvCxnSpPr>
        <p:spPr>
          <a:xfrm rot="16200000" flipH="1">
            <a:off x="6896100" y="3543300"/>
            <a:ext cx="1524000" cy="685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2400" y="228600"/>
            <a:ext cx="88392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89899" y="3275111"/>
            <a:ext cx="364202"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F9B8C-32C4-43F2-99B4-FFD195B4A4EB}" type="slidenum">
              <a:rPr lang="en-US" sz="1400" b="1" smtClean="0">
                <a:solidFill>
                  <a:schemeClr val="bg1"/>
                </a:solidFill>
              </a:rPr>
              <a:pPr/>
              <a:t>25</a:t>
            </a:fld>
            <a:endParaRPr lang="en-US" sz="1400" dirty="0"/>
          </a:p>
        </p:txBody>
      </p:sp>
      <p:sp>
        <p:nvSpPr>
          <p:cNvPr id="19" name="TextBox 18"/>
          <p:cNvSpPr txBox="1"/>
          <p:nvPr/>
        </p:nvSpPr>
        <p:spPr>
          <a:xfrm>
            <a:off x="228600" y="304800"/>
            <a:ext cx="5181600" cy="646331"/>
          </a:xfrm>
          <a:prstGeom prst="rect">
            <a:avLst/>
          </a:prstGeom>
          <a:solidFill>
            <a:schemeClr val="tx1"/>
          </a:solidFill>
          <a:ln w="28575">
            <a:solidFill>
              <a:srgbClr val="6600FF"/>
            </a:solidFill>
          </a:ln>
        </p:spPr>
        <p:txBody>
          <a:bodyPr wrap="square" rtlCol="0">
            <a:spAutoFit/>
          </a:bodyPr>
          <a:lstStyle/>
          <a:p>
            <a:pPr algn="ctr"/>
            <a:r>
              <a:rPr lang="en-US" dirty="0" smtClean="0">
                <a:solidFill>
                  <a:srgbClr val="6600FF"/>
                </a:solidFill>
              </a:rPr>
              <a:t>Body sensations, Visual and spatial Perception </a:t>
            </a:r>
            <a:r>
              <a:rPr lang="en-US" b="1" u="sng" dirty="0" smtClean="0">
                <a:solidFill>
                  <a:srgbClr val="6600FF"/>
                </a:solidFill>
              </a:rPr>
              <a:t>Priesthood</a:t>
            </a:r>
            <a:endParaRPr lang="en-US" b="1" u="sng" dirty="0">
              <a:solidFill>
                <a:srgbClr val="6600FF"/>
              </a:solidFill>
            </a:endParaRPr>
          </a:p>
        </p:txBody>
      </p:sp>
      <p:sp>
        <p:nvSpPr>
          <p:cNvPr id="30" name="Rectangle 29"/>
          <p:cNvSpPr/>
          <p:nvPr/>
        </p:nvSpPr>
        <p:spPr>
          <a:xfrm>
            <a:off x="8763000" y="0"/>
            <a:ext cx="381000" cy="276999"/>
          </a:xfrm>
          <a:prstGeom prst="rect">
            <a:avLst/>
          </a:prstGeom>
        </p:spPr>
        <p:txBody>
          <a:bodyPr wrap="square">
            <a:spAutoFit/>
          </a:bodyPr>
          <a:lstStyle/>
          <a:p>
            <a:pPr algn="r"/>
            <a:fld id="{877F9B8C-32C4-43F2-99B4-FFD195B4A4EB}" type="slidenum">
              <a:rPr lang="en-US" sz="1200" b="1" smtClean="0"/>
              <a:pPr algn="r"/>
              <a:t>25</a:t>
            </a:fld>
            <a:endParaRPr lang="en-US" sz="1200" dirty="0"/>
          </a:p>
        </p:txBody>
      </p:sp>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915400" y="0"/>
            <a:ext cx="228600" cy="304801"/>
          </a:xfrm>
        </p:spPr>
        <p:txBody>
          <a:bodyPr/>
          <a:lstStyle/>
          <a:p>
            <a:fld id="{877F9B8C-32C4-43F2-99B4-FFD195B4A4EB}" type="slidenum">
              <a:rPr lang="en-US" b="1" smtClean="0">
                <a:solidFill>
                  <a:schemeClr val="tx1"/>
                </a:solidFill>
              </a:rPr>
              <a:pPr/>
              <a:t>26</a:t>
            </a:fld>
            <a:endParaRPr lang="en-US" b="1" dirty="0">
              <a:solidFill>
                <a:schemeClr val="tx1"/>
              </a:solidFill>
            </a:endParaRPr>
          </a:p>
        </p:txBody>
      </p:sp>
      <p:sp>
        <p:nvSpPr>
          <p:cNvPr id="57345" name="Rectangle 1"/>
          <p:cNvSpPr>
            <a:spLocks noChangeArrowheads="1"/>
          </p:cNvSpPr>
          <p:nvPr/>
        </p:nvSpPr>
        <p:spPr bwMode="auto">
          <a:xfrm>
            <a:off x="152400" y="320457"/>
            <a:ext cx="8839200" cy="6217087"/>
          </a:xfrm>
          <a:prstGeom prst="rect">
            <a:avLst/>
          </a:prstGeom>
          <a:solidFill>
            <a:schemeClr val="tx1"/>
          </a:solidFill>
          <a:ln w="38100">
            <a:solidFill>
              <a:srgbClr val="6600FF"/>
            </a:solid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800" b="1" dirty="0" smtClean="0">
                <a:solidFill>
                  <a:srgbClr val="170CF2"/>
                </a:solidFill>
                <a:latin typeface="Times New Roman" pitchFamily="18" charset="0"/>
                <a:ea typeface="Calibri" pitchFamily="34" charset="0"/>
                <a:cs typeface="Times New Roman" pitchFamily="18" charset="0"/>
              </a:rPr>
              <a:t>Cerebrum, Cerebellum and Brainstem:</a:t>
            </a:r>
          </a:p>
          <a:p>
            <a:pPr lvl="0" algn="ctr" fontAlgn="base">
              <a:spcBef>
                <a:spcPct val="0"/>
              </a:spcBef>
              <a:spcAft>
                <a:spcPct val="0"/>
              </a:spcAft>
            </a:pPr>
            <a:r>
              <a:rPr lang="en-US" sz="2000" dirty="0" smtClean="0">
                <a:solidFill>
                  <a:srgbClr val="170CF2"/>
                </a:solidFill>
                <a:latin typeface="Times New Roman" pitchFamily="18" charset="0"/>
                <a:ea typeface="Calibri" pitchFamily="34" charset="0"/>
                <a:cs typeface="Times New Roman" pitchFamily="18" charset="0"/>
              </a:rPr>
              <a:t>Each part of the central Nervous System plays its own unique role in integration! </a:t>
            </a:r>
            <a:r>
              <a:rPr lang="en-US" sz="2000" b="1" dirty="0" smtClean="0">
                <a:solidFill>
                  <a:srgbClr val="170CF2"/>
                </a:solidFill>
                <a:latin typeface="Times New Roman" pitchFamily="18" charset="0"/>
                <a:ea typeface="Calibri" pitchFamily="34" charset="0"/>
                <a:cs typeface="Times New Roman" pitchFamily="18" charset="0"/>
              </a:rPr>
              <a:t>(Like the Role of the Godhead)</a:t>
            </a:r>
          </a:p>
          <a:p>
            <a:pPr lvl="0" algn="ctr" fontAlgn="base">
              <a:spcBef>
                <a:spcPct val="0"/>
              </a:spcBef>
              <a:spcAft>
                <a:spcPct val="0"/>
              </a:spcAft>
            </a:pPr>
            <a:endParaRPr lang="en-US" sz="800" dirty="0" smtClean="0">
              <a:solidFill>
                <a:schemeClr val="bg1"/>
              </a:solidFill>
              <a:latin typeface="Times New Roman" pitchFamily="18" charset="0"/>
              <a:ea typeface="Calibri" pitchFamily="34" charset="0"/>
              <a:cs typeface="Times New Roman" pitchFamily="18" charset="0"/>
            </a:endParaRPr>
          </a:p>
          <a:p>
            <a:pPr lvl="0" fontAlgn="base">
              <a:spcBef>
                <a:spcPct val="0"/>
              </a:spcBef>
              <a:spcAft>
                <a:spcPct val="0"/>
              </a:spcAft>
            </a:pPr>
            <a:r>
              <a:rPr lang="en-US" sz="2000" b="1" dirty="0" smtClean="0">
                <a:solidFill>
                  <a:schemeClr val="bg1"/>
                </a:solidFill>
                <a:latin typeface="Times New Roman" pitchFamily="18" charset="0"/>
                <a:ea typeface="Calibri" pitchFamily="34" charset="0"/>
                <a:cs typeface="Times New Roman" pitchFamily="18" charset="0"/>
              </a:rPr>
              <a:t>(Exodus 37:6-9) </a:t>
            </a:r>
            <a:r>
              <a:rPr lang="en-US" dirty="0" smtClean="0">
                <a:solidFill>
                  <a:srgbClr val="8063C9"/>
                </a:solidFill>
                <a:latin typeface="Times New Roman" pitchFamily="18" charset="0"/>
                <a:ea typeface="Calibri" pitchFamily="34" charset="0"/>
                <a:cs typeface="Times New Roman" pitchFamily="18" charset="0"/>
              </a:rPr>
              <a:t>And he made the mercy seat [of] pure gold: </a:t>
            </a:r>
            <a:r>
              <a:rPr lang="en-US" b="1" u="sng" dirty="0" smtClean="0">
                <a:solidFill>
                  <a:srgbClr val="6600FF"/>
                </a:solidFill>
                <a:latin typeface="Times New Roman" pitchFamily="18" charset="0"/>
                <a:ea typeface="Calibri" pitchFamily="34" charset="0"/>
                <a:cs typeface="Times New Roman" pitchFamily="18" charset="0"/>
              </a:rPr>
              <a:t>two cubits and a half </a:t>
            </a:r>
            <a:r>
              <a:rPr lang="en-US" dirty="0" smtClean="0">
                <a:solidFill>
                  <a:srgbClr val="8063C9"/>
                </a:solidFill>
                <a:latin typeface="Times New Roman" pitchFamily="18" charset="0"/>
                <a:ea typeface="Calibri" pitchFamily="34" charset="0"/>
                <a:cs typeface="Times New Roman" pitchFamily="18" charset="0"/>
              </a:rPr>
              <a:t>[was] the length thereof, and</a:t>
            </a:r>
            <a:r>
              <a:rPr lang="en-US" dirty="0" smtClean="0">
                <a:solidFill>
                  <a:srgbClr val="6600FF"/>
                </a:solidFill>
                <a:latin typeface="Times New Roman" pitchFamily="18" charset="0"/>
                <a:ea typeface="Calibri" pitchFamily="34" charset="0"/>
                <a:cs typeface="Times New Roman" pitchFamily="18" charset="0"/>
              </a:rPr>
              <a:t> </a:t>
            </a:r>
            <a:r>
              <a:rPr lang="en-US" b="1" dirty="0" smtClean="0">
                <a:solidFill>
                  <a:srgbClr val="6600FF"/>
                </a:solidFill>
                <a:latin typeface="Times New Roman" pitchFamily="18" charset="0"/>
                <a:ea typeface="Calibri" pitchFamily="34" charset="0"/>
                <a:cs typeface="Times New Roman" pitchFamily="18" charset="0"/>
              </a:rPr>
              <a:t>one cubit and a half</a:t>
            </a:r>
            <a:r>
              <a:rPr lang="en-US" dirty="0" smtClean="0">
                <a:solidFill>
                  <a:srgbClr val="6600FF"/>
                </a:solidFill>
                <a:latin typeface="Times New Roman" pitchFamily="18" charset="0"/>
                <a:ea typeface="Calibri" pitchFamily="34" charset="0"/>
                <a:cs typeface="Times New Roman" pitchFamily="18" charset="0"/>
              </a:rPr>
              <a:t> </a:t>
            </a:r>
            <a:r>
              <a:rPr lang="en-US" dirty="0" smtClean="0">
                <a:solidFill>
                  <a:srgbClr val="8063C9"/>
                </a:solidFill>
                <a:latin typeface="Times New Roman" pitchFamily="18" charset="0"/>
                <a:ea typeface="Calibri" pitchFamily="34" charset="0"/>
                <a:cs typeface="Times New Roman" pitchFamily="18" charset="0"/>
              </a:rPr>
              <a:t>the breadth thereof.   And he </a:t>
            </a:r>
            <a:r>
              <a:rPr lang="en-US" b="1" dirty="0" smtClean="0">
                <a:solidFill>
                  <a:srgbClr val="6600FF"/>
                </a:solidFill>
                <a:latin typeface="Times New Roman" pitchFamily="18" charset="0"/>
                <a:ea typeface="Calibri" pitchFamily="34" charset="0"/>
                <a:cs typeface="Times New Roman" pitchFamily="18" charset="0"/>
              </a:rPr>
              <a:t>made two </a:t>
            </a:r>
            <a:r>
              <a:rPr lang="en-US" b="1" dirty="0" err="1" smtClean="0">
                <a:solidFill>
                  <a:srgbClr val="6600FF"/>
                </a:solidFill>
                <a:latin typeface="Times New Roman" pitchFamily="18" charset="0"/>
                <a:ea typeface="Calibri" pitchFamily="34" charset="0"/>
                <a:cs typeface="Times New Roman" pitchFamily="18" charset="0"/>
              </a:rPr>
              <a:t>cherubims</a:t>
            </a:r>
            <a:r>
              <a:rPr lang="en-US" dirty="0" smtClean="0">
                <a:solidFill>
                  <a:srgbClr val="6600FF"/>
                </a:solidFill>
                <a:latin typeface="Times New Roman" pitchFamily="18" charset="0"/>
                <a:ea typeface="Calibri" pitchFamily="34" charset="0"/>
                <a:cs typeface="Times New Roman" pitchFamily="18" charset="0"/>
              </a:rPr>
              <a:t> </a:t>
            </a:r>
            <a:r>
              <a:rPr lang="en-US" dirty="0" smtClean="0">
                <a:solidFill>
                  <a:srgbClr val="8063C9"/>
                </a:solidFill>
                <a:latin typeface="Times New Roman" pitchFamily="18" charset="0"/>
                <a:ea typeface="Calibri" pitchFamily="34" charset="0"/>
                <a:cs typeface="Times New Roman" pitchFamily="18" charset="0"/>
              </a:rPr>
              <a:t>[of] gold, beaten out of </a:t>
            </a:r>
            <a:r>
              <a:rPr lang="en-US" b="1" dirty="0" smtClean="0">
                <a:solidFill>
                  <a:srgbClr val="6600FF"/>
                </a:solidFill>
                <a:latin typeface="Times New Roman" pitchFamily="18" charset="0"/>
                <a:ea typeface="Calibri" pitchFamily="34" charset="0"/>
                <a:cs typeface="Times New Roman" pitchFamily="18" charset="0"/>
              </a:rPr>
              <a:t>one piece made he them, on the two ends of the mercy seat</a:t>
            </a:r>
            <a:r>
              <a:rPr lang="en-US" dirty="0" smtClean="0">
                <a:solidFill>
                  <a:srgbClr val="6600FF"/>
                </a:solidFill>
                <a:latin typeface="Times New Roman" pitchFamily="18" charset="0"/>
                <a:ea typeface="Calibri" pitchFamily="34" charset="0"/>
                <a:cs typeface="Times New Roman" pitchFamily="18" charset="0"/>
              </a:rPr>
              <a:t>; </a:t>
            </a:r>
            <a:r>
              <a:rPr lang="en-US" dirty="0" smtClean="0">
                <a:solidFill>
                  <a:srgbClr val="8063C9"/>
                </a:solidFill>
                <a:latin typeface="Times New Roman" pitchFamily="18" charset="0"/>
                <a:ea typeface="Calibri" pitchFamily="34" charset="0"/>
                <a:cs typeface="Times New Roman" pitchFamily="18" charset="0"/>
              </a:rPr>
              <a:t>One cherub on the end on this side, and another cherub on the [other] end on that side: out of the mercy seat made he the </a:t>
            </a:r>
            <a:r>
              <a:rPr lang="en-US" dirty="0" err="1" smtClean="0">
                <a:solidFill>
                  <a:srgbClr val="8063C9"/>
                </a:solidFill>
                <a:latin typeface="Times New Roman" pitchFamily="18" charset="0"/>
                <a:ea typeface="Calibri" pitchFamily="34" charset="0"/>
                <a:cs typeface="Times New Roman" pitchFamily="18" charset="0"/>
              </a:rPr>
              <a:t>cherubims</a:t>
            </a:r>
            <a:r>
              <a:rPr lang="en-US" dirty="0" smtClean="0">
                <a:solidFill>
                  <a:srgbClr val="8063C9"/>
                </a:solidFill>
                <a:latin typeface="Times New Roman" pitchFamily="18" charset="0"/>
                <a:ea typeface="Calibri" pitchFamily="34" charset="0"/>
                <a:cs typeface="Times New Roman" pitchFamily="18" charset="0"/>
              </a:rPr>
              <a:t> on the two ends thereof</a:t>
            </a:r>
            <a:r>
              <a:rPr lang="en-US" dirty="0" smtClean="0">
                <a:solidFill>
                  <a:srgbClr val="6600FF"/>
                </a:solidFill>
                <a:latin typeface="Times New Roman" pitchFamily="18" charset="0"/>
                <a:ea typeface="Calibri" pitchFamily="34" charset="0"/>
                <a:cs typeface="Times New Roman" pitchFamily="18" charset="0"/>
              </a:rPr>
              <a:t>.  </a:t>
            </a:r>
            <a:r>
              <a:rPr lang="en-US" b="1" dirty="0" smtClean="0">
                <a:solidFill>
                  <a:srgbClr val="6600FF"/>
                </a:solidFill>
                <a:latin typeface="Times New Roman" pitchFamily="18" charset="0"/>
                <a:ea typeface="Calibri" pitchFamily="34" charset="0"/>
                <a:cs typeface="Times New Roman" pitchFamily="18" charset="0"/>
              </a:rPr>
              <a:t>And the </a:t>
            </a:r>
            <a:r>
              <a:rPr lang="en-US" b="1" dirty="0" err="1" smtClean="0">
                <a:solidFill>
                  <a:srgbClr val="6600FF"/>
                </a:solidFill>
                <a:latin typeface="Times New Roman" pitchFamily="18" charset="0"/>
                <a:ea typeface="Calibri" pitchFamily="34" charset="0"/>
                <a:cs typeface="Times New Roman" pitchFamily="18" charset="0"/>
              </a:rPr>
              <a:t>cherubims</a:t>
            </a:r>
            <a:r>
              <a:rPr lang="en-US" b="1" dirty="0" smtClean="0">
                <a:solidFill>
                  <a:srgbClr val="6600FF"/>
                </a:solidFill>
                <a:latin typeface="Times New Roman" pitchFamily="18" charset="0"/>
                <a:ea typeface="Calibri" pitchFamily="34" charset="0"/>
                <a:cs typeface="Times New Roman" pitchFamily="18" charset="0"/>
              </a:rPr>
              <a:t> spread out [their] wings on high, [and] covered with their wings over the mercy seat, with their faces one to another; </a:t>
            </a:r>
            <a:r>
              <a:rPr lang="en-US" dirty="0" smtClean="0">
                <a:solidFill>
                  <a:srgbClr val="8063C9"/>
                </a:solidFill>
                <a:latin typeface="Times New Roman" pitchFamily="18" charset="0"/>
                <a:ea typeface="Calibri" pitchFamily="34" charset="0"/>
                <a:cs typeface="Times New Roman" pitchFamily="18" charset="0"/>
              </a:rPr>
              <a:t>[even] to the mercy </a:t>
            </a:r>
            <a:r>
              <a:rPr lang="en-US" dirty="0" err="1" smtClean="0">
                <a:solidFill>
                  <a:srgbClr val="8063C9"/>
                </a:solidFill>
                <a:latin typeface="Times New Roman" pitchFamily="18" charset="0"/>
                <a:ea typeface="Calibri" pitchFamily="34" charset="0"/>
                <a:cs typeface="Times New Roman" pitchFamily="18" charset="0"/>
              </a:rPr>
              <a:t>seatward</a:t>
            </a:r>
            <a:r>
              <a:rPr lang="en-US" dirty="0" smtClean="0">
                <a:solidFill>
                  <a:srgbClr val="8063C9"/>
                </a:solidFill>
                <a:latin typeface="Times New Roman" pitchFamily="18" charset="0"/>
                <a:ea typeface="Calibri" pitchFamily="34" charset="0"/>
                <a:cs typeface="Times New Roman" pitchFamily="18" charset="0"/>
              </a:rPr>
              <a:t> were the faces of the </a:t>
            </a:r>
            <a:r>
              <a:rPr lang="en-US" dirty="0" err="1" smtClean="0">
                <a:solidFill>
                  <a:srgbClr val="8063C9"/>
                </a:solidFill>
                <a:latin typeface="Times New Roman" pitchFamily="18" charset="0"/>
                <a:ea typeface="Calibri" pitchFamily="34" charset="0"/>
                <a:cs typeface="Times New Roman" pitchFamily="18" charset="0"/>
              </a:rPr>
              <a:t>cherubims</a:t>
            </a:r>
            <a:r>
              <a:rPr lang="en-US" dirty="0" smtClean="0">
                <a:solidFill>
                  <a:srgbClr val="8063C9"/>
                </a:solidFill>
                <a:latin typeface="Times New Roman" pitchFamily="18" charset="0"/>
                <a:ea typeface="Calibri" pitchFamily="34" charset="0"/>
                <a:cs typeface="Times New Roman" pitchFamily="18" charset="0"/>
              </a:rPr>
              <a:t>. </a:t>
            </a:r>
            <a:r>
              <a:rPr lang="en-US" dirty="0" smtClean="0">
                <a:solidFill>
                  <a:srgbClr val="6600FF"/>
                </a:solidFill>
                <a:latin typeface="Times New Roman" pitchFamily="18" charset="0"/>
                <a:ea typeface="Calibri" pitchFamily="34" charset="0"/>
                <a:cs typeface="Times New Roman" pitchFamily="18" charset="0"/>
              </a:rPr>
              <a:t> </a:t>
            </a:r>
            <a:r>
              <a:rPr lang="en-US" dirty="0" smtClean="0">
                <a:solidFill>
                  <a:srgbClr val="170CF2"/>
                </a:solidFill>
                <a:latin typeface="Times New Roman" pitchFamily="18" charset="0"/>
                <a:ea typeface="Calibri" pitchFamily="34" charset="0"/>
                <a:cs typeface="Times New Roman" pitchFamily="18" charset="0"/>
              </a:rPr>
              <a:t>(The Son the </a:t>
            </a:r>
            <a:r>
              <a:rPr lang="en-US" b="1" u="sng" dirty="0" smtClean="0">
                <a:solidFill>
                  <a:srgbClr val="170CF2"/>
                </a:solidFill>
                <a:latin typeface="Times New Roman" pitchFamily="18" charset="0"/>
                <a:ea typeface="Calibri" pitchFamily="34" charset="0"/>
                <a:cs typeface="Times New Roman" pitchFamily="18" charset="0"/>
              </a:rPr>
              <a:t>sympathetic </a:t>
            </a:r>
            <a:r>
              <a:rPr lang="en-US" dirty="0" smtClean="0">
                <a:solidFill>
                  <a:srgbClr val="170CF2"/>
                </a:solidFill>
                <a:latin typeface="Times New Roman" pitchFamily="18" charset="0"/>
                <a:ea typeface="Calibri" pitchFamily="34" charset="0"/>
                <a:cs typeface="Times New Roman" pitchFamily="18" charset="0"/>
              </a:rPr>
              <a:t>and Father the </a:t>
            </a:r>
            <a:r>
              <a:rPr lang="en-US" b="1" u="sng" dirty="0" smtClean="0">
                <a:solidFill>
                  <a:srgbClr val="170CF2"/>
                </a:solidFill>
                <a:latin typeface="Times New Roman" pitchFamily="18" charset="0"/>
                <a:ea typeface="Calibri" pitchFamily="34" charset="0"/>
                <a:cs typeface="Times New Roman" pitchFamily="18" charset="0"/>
              </a:rPr>
              <a:t>parasympathetic</a:t>
            </a:r>
            <a:r>
              <a:rPr lang="en-US" dirty="0" smtClean="0">
                <a:solidFill>
                  <a:srgbClr val="170CF2"/>
                </a:solidFill>
                <a:latin typeface="Times New Roman" pitchFamily="18" charset="0"/>
                <a:ea typeface="Calibri" pitchFamily="34" charset="0"/>
                <a:cs typeface="Times New Roman" pitchFamily="18" charset="0"/>
              </a:rPr>
              <a:t> ) </a:t>
            </a:r>
          </a:p>
          <a:p>
            <a:pPr lvl="0" fontAlgn="base">
              <a:spcBef>
                <a:spcPct val="0"/>
              </a:spcBef>
              <a:spcAft>
                <a:spcPct val="0"/>
              </a:spcAft>
            </a:pPr>
            <a:endParaRPr lang="en-US" sz="1200" b="1" dirty="0" smtClean="0">
              <a:solidFill>
                <a:schemeClr val="bg1"/>
              </a:solidFill>
              <a:latin typeface="Times New Roman" pitchFamily="18" charset="0"/>
              <a:cs typeface="Times New Roman" pitchFamily="18" charset="0"/>
            </a:endParaRPr>
          </a:p>
          <a:p>
            <a:pPr algn="ctr"/>
            <a:r>
              <a:rPr lang="en-US" sz="2000" b="1" dirty="0" smtClean="0">
                <a:solidFill>
                  <a:schemeClr val="bg1"/>
                </a:solidFill>
                <a:latin typeface="Times New Roman" pitchFamily="18" charset="0"/>
                <a:cs typeface="Times New Roman" pitchFamily="18" charset="0"/>
              </a:rPr>
              <a:t>Of The Cerebrum the dominant, which is mostly White Matter </a:t>
            </a:r>
          </a:p>
          <a:p>
            <a:pPr algn="ctr"/>
            <a:r>
              <a:rPr lang="en-US" dirty="0" smtClean="0">
                <a:solidFill>
                  <a:schemeClr val="bg1"/>
                </a:solidFill>
                <a:latin typeface="Times New Roman" pitchFamily="18" charset="0"/>
                <a:cs typeface="Times New Roman" pitchFamily="18" charset="0"/>
              </a:rPr>
              <a:t>The Cerebrum is split into two halves or hemisphere, the right and left sides of the brain.</a:t>
            </a:r>
          </a:p>
          <a:p>
            <a:pPr algn="ctr"/>
            <a:r>
              <a:rPr lang="en-US" sz="1600" b="1" dirty="0" smtClean="0">
                <a:solidFill>
                  <a:srgbClr val="170CF2"/>
                </a:solidFill>
                <a:latin typeface="Times New Roman" pitchFamily="18" charset="0"/>
                <a:cs typeface="Times New Roman" pitchFamily="18" charset="0"/>
              </a:rPr>
              <a:t>(Exodus 36:14-15)</a:t>
            </a:r>
            <a:r>
              <a:rPr lang="en-US" sz="1600" dirty="0" smtClean="0">
                <a:solidFill>
                  <a:srgbClr val="170CF2"/>
                </a:solidFill>
                <a:latin typeface="Times New Roman" pitchFamily="18" charset="0"/>
                <a:cs typeface="Times New Roman" pitchFamily="18" charset="0"/>
              </a:rPr>
              <a:t> </a:t>
            </a:r>
            <a:r>
              <a:rPr lang="en-US" sz="1600" b="1" dirty="0" smtClean="0">
                <a:solidFill>
                  <a:srgbClr val="170CF2"/>
                </a:solidFill>
                <a:latin typeface="Times New Roman" pitchFamily="18" charset="0"/>
                <a:cs typeface="Times New Roman" pitchFamily="18" charset="0"/>
              </a:rPr>
              <a:t>(Psalms 18:10-14)</a:t>
            </a:r>
          </a:p>
          <a:p>
            <a:pPr algn="ctr"/>
            <a:endParaRPr lang="en-US" sz="900" b="1" dirty="0" smtClean="0">
              <a:solidFill>
                <a:srgbClr val="170CF2"/>
              </a:solidFill>
              <a:latin typeface="Times New Roman" pitchFamily="18" charset="0"/>
              <a:cs typeface="Times New Roman" pitchFamily="18" charset="0"/>
            </a:endParaRPr>
          </a:p>
          <a:p>
            <a:pPr algn="ctr"/>
            <a:r>
              <a:rPr lang="en-US" sz="2000" b="1" dirty="0" smtClean="0">
                <a:solidFill>
                  <a:srgbClr val="170CF2"/>
                </a:solidFill>
                <a:latin typeface="Times New Roman" pitchFamily="18" charset="0"/>
                <a:cs typeface="Times New Roman" pitchFamily="18" charset="0"/>
              </a:rPr>
              <a:t>Thalamus: </a:t>
            </a:r>
            <a:r>
              <a:rPr lang="en-US" sz="2000" dirty="0" smtClean="0">
                <a:solidFill>
                  <a:srgbClr val="170CF2"/>
                </a:solidFill>
                <a:latin typeface="Times New Roman" pitchFamily="18" charset="0"/>
                <a:cs typeface="Times New Roman" pitchFamily="18" charset="0"/>
              </a:rPr>
              <a:t>The Headcounters of Ministering</a:t>
            </a:r>
            <a:r>
              <a:rPr lang="en-US" sz="2000" u="sng" dirty="0" smtClean="0">
                <a:solidFill>
                  <a:srgbClr val="170CF2"/>
                </a:solidFill>
                <a:latin typeface="Times New Roman" pitchFamily="18" charset="0"/>
                <a:cs typeface="Times New Roman" pitchFamily="18" charset="0"/>
              </a:rPr>
              <a:t> Angels </a:t>
            </a:r>
          </a:p>
          <a:p>
            <a:pPr algn="ctr"/>
            <a:r>
              <a:rPr lang="en-US" b="1" dirty="0" smtClean="0">
                <a:solidFill>
                  <a:schemeClr val="bg1"/>
                </a:solidFill>
                <a:latin typeface="Times New Roman" pitchFamily="18" charset="0"/>
                <a:cs typeface="Times New Roman" pitchFamily="18" charset="0"/>
              </a:rPr>
              <a:t> (Hebrew 1:7, 14) (Psalm 104:4) (Matthew 13:41)</a:t>
            </a:r>
          </a:p>
          <a:p>
            <a:r>
              <a:rPr lang="en-US" dirty="0" smtClean="0">
                <a:solidFill>
                  <a:srgbClr val="170CF2"/>
                </a:solidFill>
                <a:latin typeface="Times New Roman" pitchFamily="18" charset="0"/>
                <a:cs typeface="Times New Roman" pitchFamily="18" charset="0"/>
              </a:rPr>
              <a:t>*Relays most sensory information from the spinal cord and certain parts of the brain to the cortex.</a:t>
            </a:r>
          </a:p>
          <a:p>
            <a:r>
              <a:rPr lang="en-US" dirty="0" smtClean="0">
                <a:solidFill>
                  <a:srgbClr val="170CF2"/>
                </a:solidFill>
                <a:latin typeface="Times New Roman" pitchFamily="18" charset="0"/>
                <a:cs typeface="Times New Roman" pitchFamily="18" charset="0"/>
              </a:rPr>
              <a:t>*Interprets certain sensory messages such as those of pain, temperature, and pressure.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13716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7030A0"/>
                </a:solidFill>
              </a:rPr>
              <a:t>(Your brain weighs about 3 pounds= (the cerebrum, the cerebellum, the brainstem) and contains an amazing 100 billion (100,000,000,000) neurons are specialized cells that conduct nerve impulses.</a:t>
            </a:r>
            <a:endParaRPr lang="en-US" sz="2000" b="1" dirty="0">
              <a:solidFill>
                <a:srgbClr val="7030A0"/>
              </a:solidFill>
            </a:endParaRPr>
          </a:p>
        </p:txBody>
      </p:sp>
      <p:pic>
        <p:nvPicPr>
          <p:cNvPr id="10" name="Picture 2" descr="http://ts3.mm.bing.net/images/thumbnail.aspx?q=5036013042073962&amp;id=456cad1206d4516a93a10df6744be396"/>
          <p:cNvPicPr>
            <a:picLocks noChangeAspect="1" noChangeArrowheads="1"/>
          </p:cNvPicPr>
          <p:nvPr/>
        </p:nvPicPr>
        <p:blipFill>
          <a:blip r:embed="rId2" cstate="print"/>
          <a:srcRect b="5455"/>
          <a:stretch>
            <a:fillRect/>
          </a:stretch>
        </p:blipFill>
        <p:spPr bwMode="auto">
          <a:xfrm>
            <a:off x="0" y="1371600"/>
            <a:ext cx="4648200" cy="5486400"/>
          </a:xfrm>
          <a:prstGeom prst="rect">
            <a:avLst/>
          </a:prstGeom>
        </p:spPr>
        <p:style>
          <a:lnRef idx="2">
            <a:schemeClr val="accent6"/>
          </a:lnRef>
          <a:fillRef idx="1">
            <a:schemeClr val="lt1"/>
          </a:fillRef>
          <a:effectRef idx="0">
            <a:schemeClr val="accent6"/>
          </a:effectRef>
          <a:fontRef idx="minor">
            <a:schemeClr val="dk1"/>
          </a:fontRef>
        </p:style>
      </p:pic>
      <p:pic>
        <p:nvPicPr>
          <p:cNvPr id="9" name="Picture 1" descr="http://ts4.mm.bing.net/th?id=H.4984117338898779&amp;pid=15.1"/>
          <p:cNvPicPr>
            <a:picLocks noChangeAspect="1" noChangeArrowheads="1"/>
          </p:cNvPicPr>
          <p:nvPr/>
        </p:nvPicPr>
        <p:blipFill>
          <a:blip r:embed="rId3" cstate="print"/>
          <a:srcRect/>
          <a:stretch>
            <a:fillRect/>
          </a:stretch>
        </p:blipFill>
        <p:spPr bwMode="auto">
          <a:xfrm>
            <a:off x="152400" y="1447800"/>
            <a:ext cx="1447800" cy="1371600"/>
          </a:xfrm>
          <a:prstGeom prst="rect">
            <a:avLst/>
          </a:prstGeom>
          <a:noFill/>
          <a:ln>
            <a:solidFill>
              <a:schemeClr val="accent6">
                <a:lumMod val="75000"/>
              </a:schemeClr>
            </a:solidFill>
          </a:ln>
        </p:spPr>
      </p:pic>
      <p:pic>
        <p:nvPicPr>
          <p:cNvPr id="11" name="Content Placeholder 19" descr="3_angels_flying_over_earth_-_x350[1].jpg"/>
          <p:cNvPicPr>
            <a:picLocks noChangeAspect="1"/>
          </p:cNvPicPr>
          <p:nvPr/>
        </p:nvPicPr>
        <p:blipFill>
          <a:blip r:embed="rId4" cstate="print"/>
          <a:stretch>
            <a:fillRect/>
          </a:stretch>
        </p:blipFill>
        <p:spPr>
          <a:xfrm>
            <a:off x="4724400" y="1371600"/>
            <a:ext cx="4419600" cy="5486400"/>
          </a:xfrm>
          <a:prstGeom prst="rect">
            <a:avLst/>
          </a:prstGeom>
        </p:spPr>
        <p:style>
          <a:lnRef idx="2">
            <a:schemeClr val="accent6"/>
          </a:lnRef>
          <a:fillRef idx="1">
            <a:schemeClr val="lt1"/>
          </a:fillRef>
          <a:effectRef idx="0">
            <a:schemeClr val="accent6"/>
          </a:effectRef>
          <a:fontRef idx="minor">
            <a:schemeClr val="dk1"/>
          </a:fontRef>
        </p:style>
      </p:pic>
      <p:sp>
        <p:nvSpPr>
          <p:cNvPr id="7" name="Slide Number Placeholder 12"/>
          <p:cNvSpPr>
            <a:spLocks noGrp="1"/>
          </p:cNvSpPr>
          <p:nvPr>
            <p:ph type="sldNum" sz="quarter" idx="12"/>
          </p:nvPr>
        </p:nvSpPr>
        <p:spPr>
          <a:xfrm>
            <a:off x="8991600" y="0"/>
            <a:ext cx="152400" cy="304800"/>
          </a:xfrm>
        </p:spPr>
        <p:txBody>
          <a:bodyPr/>
          <a:lstStyle/>
          <a:p>
            <a:fld id="{877F9B8C-32C4-43F2-99B4-FFD195B4A4EB}" type="slidenum">
              <a:rPr lang="en-US" b="1" smtClean="0">
                <a:solidFill>
                  <a:schemeClr val="bg1"/>
                </a:solidFill>
              </a:rPr>
              <a:pPr/>
              <a:t>27</a:t>
            </a:fld>
            <a:endParaRPr lang="en-US" b="1" dirty="0">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0"/>
            <a:ext cx="533400" cy="288925"/>
          </a:xfrm>
        </p:spPr>
        <p:txBody>
          <a:bodyPr/>
          <a:lstStyle/>
          <a:p>
            <a:fld id="{877F9B8C-32C4-43F2-99B4-FFD195B4A4EB}" type="slidenum">
              <a:rPr lang="en-US" b="1" smtClean="0">
                <a:solidFill>
                  <a:schemeClr val="tx1"/>
                </a:solidFill>
              </a:rPr>
              <a:pPr/>
              <a:t>28</a:t>
            </a:fld>
            <a:endParaRPr lang="en-US" b="1" dirty="0">
              <a:solidFill>
                <a:schemeClr val="tx1"/>
              </a:solidFill>
            </a:endParaRPr>
          </a:p>
        </p:txBody>
      </p:sp>
      <p:sp>
        <p:nvSpPr>
          <p:cNvPr id="9" name="Text Placeholder 1"/>
          <p:cNvSpPr>
            <a:spLocks noGrp="1"/>
          </p:cNvSpPr>
          <p:nvPr>
            <p:ph type="body" idx="1"/>
          </p:nvPr>
        </p:nvSpPr>
        <p:spPr>
          <a:xfrm>
            <a:off x="0" y="1066800"/>
            <a:ext cx="4648200" cy="5791200"/>
          </a:xfrm>
          <a:solidFill>
            <a:schemeClr val="tx1"/>
          </a:solidFill>
          <a:ln>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2000" b="1" dirty="0" smtClean="0">
                <a:solidFill>
                  <a:srgbClr val="0070C0"/>
                </a:solidFill>
                <a:latin typeface="Times New Roman" pitchFamily="18" charset="0"/>
                <a:cs typeface="Times New Roman" pitchFamily="18" charset="0"/>
              </a:rPr>
              <a:t>A neuron is a nerve cell that is the basic building block of the nervous system. Neurons are similar to other cells in the human body in a number of ways, but there is one key difference between neurons and other cells. </a:t>
            </a:r>
            <a:r>
              <a:rPr lang="en-US" sz="2000" b="1" u="sng" dirty="0" smtClean="0">
                <a:solidFill>
                  <a:srgbClr val="0070C0"/>
                </a:solidFill>
                <a:latin typeface="Times New Roman" pitchFamily="18" charset="0"/>
                <a:cs typeface="Times New Roman" pitchFamily="18" charset="0"/>
              </a:rPr>
              <a:t>Neurons are specialized to transmit information throughout the body. Neurons are the core components of the nervous system, which includes the brain, spinal cord, and peripheral ganglia.</a:t>
            </a:r>
            <a:endParaRPr lang="en-US" sz="2000" b="1" u="sng" dirty="0">
              <a:solidFill>
                <a:srgbClr val="0070C0"/>
              </a:solidFill>
              <a:latin typeface="Times New Roman" pitchFamily="18" charset="0"/>
              <a:cs typeface="Times New Roman" pitchFamily="18" charset="0"/>
            </a:endParaRPr>
          </a:p>
        </p:txBody>
      </p:sp>
      <p:sp>
        <p:nvSpPr>
          <p:cNvPr id="11" name="Text Placeholder 5"/>
          <p:cNvSpPr>
            <a:spLocks noGrp="1"/>
          </p:cNvSpPr>
          <p:nvPr>
            <p:ph type="body" sz="half" idx="3"/>
          </p:nvPr>
        </p:nvSpPr>
        <p:spPr>
          <a:xfrm>
            <a:off x="4648200" y="1066800"/>
            <a:ext cx="4495800" cy="5791200"/>
          </a:xfrm>
          <a:solidFill>
            <a:schemeClr val="tx1"/>
          </a:solidFill>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2000" b="1" dirty="0" smtClean="0">
                <a:solidFill>
                  <a:srgbClr val="6600FF"/>
                </a:solidFill>
                <a:latin typeface="Times New Roman" pitchFamily="18" charset="0"/>
                <a:cs typeface="Times New Roman" pitchFamily="18" charset="0"/>
              </a:rPr>
              <a:t>Angels are interested in the spiritual welfare of all who are seeking to restore the moral image of God in man; and the human family are to connect with the heavenly family in binding up the wounds and bruises that sin has made. Angelic agencies, though invisible, are co-operating with visible human agencies, forming a relief-association with men. {Review &amp; Herald, 3-19-1901.8}</a:t>
            </a:r>
            <a:endParaRPr lang="en-US" sz="2000" b="1" dirty="0">
              <a:solidFill>
                <a:srgbClr val="6600FF"/>
              </a:solidFill>
              <a:latin typeface="Times New Roman" pitchFamily="18" charset="0"/>
              <a:cs typeface="Times New Roman" pitchFamily="18" charset="0"/>
            </a:endParaRPr>
          </a:p>
        </p:txBody>
      </p:sp>
      <p:sp>
        <p:nvSpPr>
          <p:cNvPr id="13" name="Rectangle 12"/>
          <p:cNvSpPr/>
          <p:nvPr/>
        </p:nvSpPr>
        <p:spPr>
          <a:xfrm>
            <a:off x="8763000" y="0"/>
            <a:ext cx="381000" cy="276999"/>
          </a:xfrm>
          <a:prstGeom prst="rect">
            <a:avLst/>
          </a:prstGeom>
        </p:spPr>
        <p:txBody>
          <a:bodyPr wrap="square">
            <a:spAutoFit/>
          </a:bodyPr>
          <a:lstStyle/>
          <a:p>
            <a:fld id="{877F9B8C-32C4-43F2-99B4-FFD195B4A4EB}" type="slidenum">
              <a:rPr lang="en-US" sz="1200" b="1" smtClean="0"/>
              <a:pPr/>
              <a:t>28</a:t>
            </a:fld>
            <a:endParaRPr lang="en-US" sz="1200" dirty="0"/>
          </a:p>
        </p:txBody>
      </p:sp>
      <p:sp>
        <p:nvSpPr>
          <p:cNvPr id="14" name="Rectangle 13"/>
          <p:cNvSpPr/>
          <p:nvPr/>
        </p:nvSpPr>
        <p:spPr>
          <a:xfrm>
            <a:off x="0" y="1"/>
            <a:ext cx="9144000" cy="1131079"/>
          </a:xfrm>
          <a:prstGeom prst="rect">
            <a:avLst/>
          </a:prstGeom>
          <a:ln w="19050">
            <a:solidFill>
              <a:schemeClr val="tx1"/>
            </a:solidFill>
          </a:ln>
        </p:spPr>
        <p:style>
          <a:lnRef idx="1">
            <a:schemeClr val="accent5"/>
          </a:lnRef>
          <a:fillRef idx="3">
            <a:schemeClr val="accent5"/>
          </a:fillRef>
          <a:effectRef idx="2">
            <a:schemeClr val="accent5"/>
          </a:effectRef>
          <a:fontRef idx="minor">
            <a:schemeClr val="lt1"/>
          </a:fontRef>
        </p:style>
        <p:txBody>
          <a:bodyPr wrap="square">
            <a:spAutoFit/>
          </a:bodyPr>
          <a:lstStyle/>
          <a:p>
            <a:pPr algn="ctr"/>
            <a:endParaRPr lang="en-US" sz="105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Let's Take a Close Look at these Scriptures To compare </a:t>
            </a:r>
          </a:p>
          <a:p>
            <a:pPr algn="ct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the Neurons functions of our body and the Angelic Host!</a:t>
            </a:r>
          </a:p>
          <a:p>
            <a:pPr algn="ctr"/>
            <a:endParaRPr lang="en-US" sz="900" dirty="0">
              <a:effectLst>
                <a:outerShdw blurRad="38100" dist="38100" dir="2700000" algn="tl">
                  <a:srgbClr val="000000">
                    <a:alpha val="43137"/>
                  </a:srgbClr>
                </a:outerShdw>
              </a:effectLst>
            </a:endParaRPr>
          </a:p>
        </p:txBody>
      </p:sp>
      <p:sp>
        <p:nvSpPr>
          <p:cNvPr id="15" name="Rectangle 14"/>
          <p:cNvSpPr/>
          <p:nvPr/>
        </p:nvSpPr>
        <p:spPr>
          <a:xfrm>
            <a:off x="8763000" y="0"/>
            <a:ext cx="381000" cy="261610"/>
          </a:xfrm>
          <a:prstGeom prst="rect">
            <a:avLst/>
          </a:prstGeom>
        </p:spPr>
        <p:txBody>
          <a:bodyPr wrap="square">
            <a:spAutoFit/>
          </a:bodyPr>
          <a:lstStyle/>
          <a:p>
            <a:fld id="{877F9B8C-32C4-43F2-99B4-FFD195B4A4EB}" type="slidenum">
              <a:rPr lang="en-US" sz="1100" b="1" smtClean="0"/>
              <a:pPr/>
              <a:t>28</a:t>
            </a:fld>
            <a:endParaRPr lang="en-US" sz="1100" dirty="0"/>
          </a:p>
        </p:txBody>
      </p:sp>
    </p:spTree>
  </p:cSld>
  <p:clrMapOvr>
    <a:masterClrMapping/>
  </p:clrMapOvr>
  <p:transition spd="slow">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http://www.enchantedlearning.com/subjects/anatomy/brain/gifs/Neuron.GIF"/>
          <p:cNvPicPr>
            <a:picLocks noChangeAspect="1" noChangeArrowheads="1"/>
          </p:cNvPicPr>
          <p:nvPr/>
        </p:nvPicPr>
        <p:blipFill>
          <a:blip r:embed="rId2" cstate="print"/>
          <a:srcRect/>
          <a:stretch>
            <a:fillRect/>
          </a:stretch>
        </p:blipFill>
        <p:spPr bwMode="auto">
          <a:xfrm>
            <a:off x="152400" y="228600"/>
            <a:ext cx="8839200" cy="2895600"/>
          </a:xfrm>
          <a:prstGeom prst="rect">
            <a:avLst/>
          </a:prstGeom>
          <a:noFill/>
          <a:ln w="28575">
            <a:solidFill>
              <a:srgbClr val="6600FF"/>
            </a:solidFill>
          </a:ln>
        </p:spPr>
      </p:pic>
      <p:sp>
        <p:nvSpPr>
          <p:cNvPr id="4" name="Slide Number Placeholder 12"/>
          <p:cNvSpPr txBox="1">
            <a:spLocks/>
          </p:cNvSpPr>
          <p:nvPr/>
        </p:nvSpPr>
        <p:spPr>
          <a:xfrm>
            <a:off x="8915400" y="0"/>
            <a:ext cx="228600" cy="3048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b="1" i="0" u="none" strike="noStrike" kern="1200" cap="none" spc="0" normalizeH="0" baseline="0" noProof="0" smtClean="0">
                <a:ln>
                  <a:noFill/>
                </a:ln>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effectLst/>
              <a:uLnTx/>
              <a:uFillTx/>
              <a:latin typeface="+mn-lt"/>
              <a:ea typeface="+mn-ea"/>
              <a:cs typeface="+mn-cs"/>
            </a:endParaRPr>
          </a:p>
        </p:txBody>
      </p:sp>
      <p:sp>
        <p:nvSpPr>
          <p:cNvPr id="6145" name="Rectangle 1"/>
          <p:cNvSpPr>
            <a:spLocks noChangeArrowheads="1"/>
          </p:cNvSpPr>
          <p:nvPr/>
        </p:nvSpPr>
        <p:spPr bwMode="auto">
          <a:xfrm>
            <a:off x="152400" y="3218959"/>
            <a:ext cx="8839200" cy="3447098"/>
          </a:xfrm>
          <a:prstGeom prst="rect">
            <a:avLst/>
          </a:prstGeom>
          <a:solidFill>
            <a:schemeClr val="tx1"/>
          </a:solidFill>
          <a:ln w="38100">
            <a:solidFill>
              <a:srgbClr val="6600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Each </a:t>
            </a:r>
            <a:r>
              <a:rPr kumimoji="0" lang="en-US" sz="1600" b="1"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Neuron has </a:t>
            </a:r>
            <a:r>
              <a:rPr kumimoji="0" lang="en-US" sz="1600" b="1" i="0" u="sng"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three main parts</a:t>
            </a:r>
            <a:r>
              <a:rPr kumimoji="0" lang="en-US" sz="1600"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 cell body, several branching dendrites that carry impulses to the cell body, and an axon that conveys impulses away from the cell body.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They Represent =</a:t>
            </a:r>
            <a:r>
              <a:rPr kumimoji="0" lang="en-US" b="1"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The Heavenly Host</a:t>
            </a:r>
          </a:p>
          <a:p>
            <a:pPr lvl="0" algn="ctr" fontAlgn="base">
              <a:spcBef>
                <a:spcPct val="0"/>
              </a:spcBef>
              <a:spcAft>
                <a:spcPct val="0"/>
              </a:spcAft>
            </a:pPr>
            <a:r>
              <a:rPr kumimoji="0" lang="en-US" sz="1600" b="1"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And I beheld, and I heard the voice of many angels round about the throne and the beasts and the elders: and the number of them</a:t>
            </a:r>
            <a:r>
              <a:rPr kumimoji="0" lang="en-US"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was </a:t>
            </a:r>
            <a:r>
              <a:rPr kumimoji="0" lang="en-US" sz="16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ten thousand times ten thousand, and thousands of thousands</a:t>
            </a:r>
            <a:r>
              <a:rPr kumimoji="0" lang="en-US"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r>
              <a:rPr kumimoji="0" lang="en-US"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Saying with a loud voice, Worthy is the Lamb that was slain to receive power, and riches, and wisdom, and strength, and </a:t>
            </a:r>
            <a:r>
              <a:rPr kumimoji="0" lang="en-US" sz="1600" b="1" i="0" u="none" strike="noStrike" cap="none" normalizeH="0" baseline="0" dirty="0" err="1" smtClean="0">
                <a:ln>
                  <a:noFill/>
                </a:ln>
                <a:solidFill>
                  <a:srgbClr val="8063C9"/>
                </a:solidFill>
                <a:effectLst/>
                <a:latin typeface="Times New Roman" pitchFamily="18" charset="0"/>
                <a:ea typeface="Calibri" pitchFamily="34" charset="0"/>
                <a:cs typeface="Times New Roman" pitchFamily="18" charset="0"/>
              </a:rPr>
              <a:t>honour</a:t>
            </a:r>
            <a:r>
              <a:rPr kumimoji="0" lang="en-US" sz="1600" b="1"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 and glory, and blessing,</a:t>
            </a:r>
            <a:r>
              <a:rPr kumimoji="0" lang="en-US" sz="1600" b="0" i="0" u="none" strike="noStrike" cap="none" normalizeH="0" baseline="0" dirty="0" smtClean="0">
                <a:ln>
                  <a:noFill/>
                </a:ln>
                <a:solidFill>
                  <a:srgbClr val="8063C9"/>
                </a:solidFill>
                <a:effectLst/>
                <a:latin typeface="Times New Roman" pitchFamily="18" charset="0"/>
                <a:ea typeface="Calibri" pitchFamily="34" charset="0"/>
                <a:cs typeface="Times New Roman" pitchFamily="18" charset="0"/>
              </a:rPr>
              <a:t> Margin…</a:t>
            </a: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lang="en-US" sz="1600" b="1" dirty="0" smtClean="0">
                <a:solidFill>
                  <a:srgbClr val="8063C9"/>
                </a:solidFill>
                <a:latin typeface="Times New Roman" pitchFamily="18" charset="0"/>
                <a:ea typeface="Calibri" pitchFamily="34" charset="0"/>
                <a:cs typeface="Times New Roman" pitchFamily="18" charset="0"/>
              </a:rPr>
              <a:t> (Revelation 5:11-12) </a:t>
            </a:r>
            <a:endPar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6600FF"/>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All the furniture of the tabernacle was made of solid gold, or plated with gold. </a:t>
            </a:r>
            <a:r>
              <a:rPr kumimoji="0" lang="en-US" sz="1600"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The curtains of the tabernacle were of </a:t>
            </a:r>
            <a:r>
              <a:rPr kumimoji="0" lang="en-US" sz="1600" b="1" i="0" u="sng"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a variety of colors, most beautifully arranged, and in these curtains were wrought, with threads</a:t>
            </a:r>
            <a:r>
              <a:rPr kumimoji="0" lang="en-US" sz="1600"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of gold and silver, </a:t>
            </a:r>
            <a:r>
              <a:rPr kumimoji="0" lang="en-US" sz="1600" b="1" i="0" u="none" strike="noStrike" cap="none" normalizeH="0" baseline="0" dirty="0" err="1" smtClean="0">
                <a:ln>
                  <a:noFill/>
                </a:ln>
                <a:solidFill>
                  <a:srgbClr val="6600FF"/>
                </a:solidFill>
                <a:effectLst/>
                <a:latin typeface="Times New Roman" pitchFamily="18" charset="0"/>
                <a:ea typeface="Calibri" pitchFamily="34" charset="0"/>
                <a:cs typeface="Times New Roman" pitchFamily="18" charset="0"/>
              </a:rPr>
              <a:t>cherubims</a:t>
            </a:r>
            <a:r>
              <a:rPr kumimoji="0" lang="en-US" sz="1600"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a:t>
            </a:r>
            <a:r>
              <a:rPr kumimoji="0" lang="en-US" sz="1600" b="1" i="0" u="sng"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which were to represent the angelic host, who are connected with the work of the heavenly sanctuary, and who are ministering angels to the saints upon the earth</a:t>
            </a:r>
            <a:r>
              <a:rPr kumimoji="0" lang="en-US" sz="1600" b="1"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a:t>
            </a:r>
            <a:r>
              <a:rPr kumimoji="0" lang="en-US" sz="1600" b="0" i="0" u="none" strike="noStrike" cap="none" normalizeH="0" baseline="0" dirty="0" smtClean="0">
                <a:ln>
                  <a:noFill/>
                </a:ln>
                <a:solidFill>
                  <a:srgbClr val="6600FF"/>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{Spirit of Prophecy vol. 1  273.2}  </a:t>
            </a:r>
            <a:endParaRPr kumimoji="0" lang="en-US" sz="16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152400"/>
            <a:ext cx="381000" cy="365125"/>
          </a:xfrm>
        </p:spPr>
        <p:txBody>
          <a:bodyPr/>
          <a:lstStyle/>
          <a:p>
            <a:fld id="{877F9B8C-32C4-43F2-99B4-FFD195B4A4EB}" type="slidenum">
              <a:rPr lang="en-US" b="1" smtClean="0">
                <a:solidFill>
                  <a:schemeClr val="tx1"/>
                </a:solidFill>
                <a:effectLst>
                  <a:outerShdw blurRad="38100" dist="38100" dir="2700000" algn="tl">
                    <a:srgbClr val="000000">
                      <a:alpha val="43137"/>
                    </a:srgbClr>
                  </a:outerShdw>
                </a:effectLst>
              </a:rPr>
              <a:pPr/>
              <a:t>3</a:t>
            </a:fld>
            <a:endParaRPr lang="en-US" b="1" dirty="0">
              <a:solidFill>
                <a:schemeClr val="tx1"/>
              </a:solidFill>
              <a:effectLst>
                <a:outerShdw blurRad="38100" dist="38100" dir="2700000" algn="tl">
                  <a:srgbClr val="000000">
                    <a:alpha val="43137"/>
                  </a:srgbClr>
                </a:outerShdw>
              </a:effectLst>
            </a:endParaRPr>
          </a:p>
        </p:txBody>
      </p:sp>
      <p:sp>
        <p:nvSpPr>
          <p:cNvPr id="3" name="Rectangle 2"/>
          <p:cNvSpPr/>
          <p:nvPr/>
        </p:nvSpPr>
        <p:spPr>
          <a:xfrm>
            <a:off x="762000" y="838200"/>
            <a:ext cx="7467600" cy="5257800"/>
          </a:xfrm>
          <a:prstGeom prst="rect">
            <a:avLst/>
          </a:prstGeom>
          <a:solidFill>
            <a:schemeClr val="tx1"/>
          </a:solidFill>
          <a:ln>
            <a:solidFill>
              <a:srgbClr val="8063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1"/>
          <p:cNvSpPr>
            <a:spLocks noChangeArrowheads="1"/>
          </p:cNvSpPr>
          <p:nvPr/>
        </p:nvSpPr>
        <p:spPr bwMode="auto">
          <a:xfrm>
            <a:off x="1676400" y="1570166"/>
            <a:ext cx="5562600" cy="344709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Deuteronomy 33:7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this [is the blessing] of Judah: and he said, Hear, LORD, the voice of Judah, and bring him unto his people: let his hands be sufficient for him; and be thou and help [to him] from his enemies.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30</a:t>
            </a:fld>
            <a:endParaRPr lang="en-US" dirty="0"/>
          </a:p>
        </p:txBody>
      </p:sp>
      <p:sp>
        <p:nvSpPr>
          <p:cNvPr id="3" name="Rectangle 2"/>
          <p:cNvSpPr/>
          <p:nvPr/>
        </p:nvSpPr>
        <p:spPr>
          <a:xfrm>
            <a:off x="152400" y="152401"/>
            <a:ext cx="8839200" cy="6617196"/>
          </a:xfrm>
          <a:prstGeom prst="rect">
            <a:avLst/>
          </a:prstGeom>
          <a:solidFill>
            <a:schemeClr val="tx1"/>
          </a:solidFill>
          <a:ln w="38100">
            <a:solidFill>
              <a:srgbClr val="6600FF"/>
            </a:solidFill>
          </a:ln>
        </p:spPr>
        <p:txBody>
          <a:bodyPr wrap="square">
            <a:spAutoFit/>
          </a:bodyPr>
          <a:lstStyle/>
          <a:p>
            <a:pPr lvl="0" algn="ctr" fontAlgn="base">
              <a:spcBef>
                <a:spcPct val="0"/>
              </a:spcBef>
              <a:spcAft>
                <a:spcPct val="0"/>
              </a:spcAft>
            </a:pPr>
            <a:r>
              <a:rPr lang="en-US" sz="2800" b="1" dirty="0" smtClean="0">
                <a:solidFill>
                  <a:srgbClr val="6600FF"/>
                </a:solidFill>
                <a:latin typeface="Times New Roman" pitchFamily="18" charset="0"/>
                <a:ea typeface="Calibri" pitchFamily="34" charset="0"/>
                <a:cs typeface="Times New Roman" pitchFamily="18" charset="0"/>
              </a:rPr>
              <a:t>Gray and White Matter</a:t>
            </a:r>
          </a:p>
          <a:p>
            <a:pPr lvl="0" algn="ctr" fontAlgn="base">
              <a:spcBef>
                <a:spcPct val="0"/>
              </a:spcBef>
              <a:spcAft>
                <a:spcPct val="0"/>
              </a:spcAft>
            </a:pPr>
            <a:endParaRPr lang="en-US" sz="800" b="1" dirty="0" smtClean="0">
              <a:latin typeface="Arial" pitchFamily="34" charset="0"/>
              <a:cs typeface="Arial" pitchFamily="34" charset="0"/>
            </a:endParaRPr>
          </a:p>
          <a:p>
            <a:pPr lvl="0" algn="ctr" eaLnBrk="0" fontAlgn="base" hangingPunct="0">
              <a:spcBef>
                <a:spcPct val="0"/>
              </a:spcBef>
              <a:spcAft>
                <a:spcPct val="0"/>
              </a:spcAft>
            </a:pPr>
            <a:r>
              <a:rPr lang="en-US" sz="2400" b="1" dirty="0" smtClean="0">
                <a:solidFill>
                  <a:srgbClr val="FF0000"/>
                </a:solidFill>
                <a:latin typeface="Times New Roman" pitchFamily="18" charset="0"/>
                <a:ea typeface="Calibri" pitchFamily="34" charset="0"/>
                <a:cs typeface="Times New Roman" pitchFamily="18" charset="0"/>
              </a:rPr>
              <a:t>The Host of Heaven Angels</a:t>
            </a:r>
            <a:endParaRPr lang="en-US" sz="2400" dirty="0" smtClean="0">
              <a:solidFill>
                <a:srgbClr val="FF0000"/>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endParaRPr lang="en-US" sz="900" dirty="0" smtClean="0">
              <a:solidFill>
                <a:srgbClr val="FF0000"/>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lang="en-US" dirty="0" smtClean="0">
                <a:solidFill>
                  <a:srgbClr val="FF0000"/>
                </a:solidFill>
                <a:latin typeface="Times New Roman" pitchFamily="18" charset="0"/>
                <a:ea typeface="Calibri" pitchFamily="34" charset="0"/>
                <a:cs typeface="Times New Roman" pitchFamily="18" charset="0"/>
              </a:rPr>
              <a:t>Cherubim's </a:t>
            </a:r>
            <a:r>
              <a:rPr lang="en-US" sz="1600" dirty="0" smtClean="0">
                <a:solidFill>
                  <a:schemeClr val="bg1"/>
                </a:solidFill>
                <a:latin typeface="Times New Roman" pitchFamily="18" charset="0"/>
                <a:ea typeface="Calibri" pitchFamily="34" charset="0"/>
                <a:cs typeface="Times New Roman" pitchFamily="18" charset="0"/>
              </a:rPr>
              <a:t>(Ezekiel 1:14, 20, 24</a:t>
            </a:r>
            <a:r>
              <a:rPr lang="en-US" dirty="0" smtClean="0">
                <a:solidFill>
                  <a:schemeClr val="bg1"/>
                </a:solidFill>
                <a:latin typeface="Times New Roman" pitchFamily="18" charset="0"/>
                <a:ea typeface="Calibri" pitchFamily="34" charset="0"/>
                <a:cs typeface="Times New Roman" pitchFamily="18" charset="0"/>
              </a:rPr>
              <a:t>), </a:t>
            </a:r>
            <a:r>
              <a:rPr lang="en-US" dirty="0" smtClean="0">
                <a:solidFill>
                  <a:srgbClr val="FF0000"/>
                </a:solidFill>
                <a:latin typeface="Times New Roman" pitchFamily="18" charset="0"/>
                <a:ea typeface="Calibri" pitchFamily="34" charset="0"/>
                <a:cs typeface="Times New Roman" pitchFamily="18" charset="0"/>
              </a:rPr>
              <a:t>Seraphim </a:t>
            </a:r>
            <a:r>
              <a:rPr lang="en-US" dirty="0" smtClean="0">
                <a:solidFill>
                  <a:schemeClr val="bg1"/>
                </a:solidFill>
                <a:latin typeface="Times New Roman" pitchFamily="18" charset="0"/>
                <a:ea typeface="Calibri" pitchFamily="34" charset="0"/>
                <a:cs typeface="Times New Roman" pitchFamily="18" charset="0"/>
              </a:rPr>
              <a:t>(Isaiah 6:2), </a:t>
            </a:r>
            <a:r>
              <a:rPr lang="en-US" dirty="0" smtClean="0">
                <a:solidFill>
                  <a:srgbClr val="FF0000"/>
                </a:solidFill>
                <a:latin typeface="Times New Roman" pitchFamily="18" charset="0"/>
                <a:ea typeface="Calibri" pitchFamily="34" charset="0"/>
                <a:cs typeface="Times New Roman" pitchFamily="18" charset="0"/>
              </a:rPr>
              <a:t>Cherub </a:t>
            </a:r>
            <a:r>
              <a:rPr lang="en-US" dirty="0" smtClean="0">
                <a:solidFill>
                  <a:schemeClr val="bg1"/>
                </a:solidFill>
                <a:latin typeface="Times New Roman" pitchFamily="18" charset="0"/>
                <a:ea typeface="Calibri" pitchFamily="34" charset="0"/>
                <a:cs typeface="Times New Roman" pitchFamily="18" charset="0"/>
              </a:rPr>
              <a:t>(Psalm 18:10) (Ezekiel 1:22)</a:t>
            </a:r>
          </a:p>
          <a:p>
            <a:pPr lvl="0" fontAlgn="base">
              <a:spcBef>
                <a:spcPct val="0"/>
              </a:spcBef>
              <a:spcAft>
                <a:spcPct val="0"/>
              </a:spcAft>
            </a:pPr>
            <a:endParaRPr lang="en-US" sz="1000" dirty="0" smtClean="0">
              <a:solidFill>
                <a:srgbClr val="6600FF"/>
              </a:solidFill>
              <a:latin typeface="Calibri" pitchFamily="34" charset="0"/>
              <a:ea typeface="Times New Roman" pitchFamily="18" charset="0"/>
              <a:cs typeface="Times New Roman" pitchFamily="18" charset="0"/>
            </a:endParaRPr>
          </a:p>
          <a:p>
            <a:pPr lvl="0" algn="ctr" fontAlgn="base">
              <a:spcBef>
                <a:spcPct val="0"/>
              </a:spcBef>
              <a:spcAft>
                <a:spcPct val="0"/>
              </a:spcAft>
            </a:pPr>
            <a:r>
              <a:rPr lang="en-US" dirty="0" smtClean="0">
                <a:solidFill>
                  <a:srgbClr val="6600FF"/>
                </a:solidFill>
                <a:latin typeface="Times New Roman" pitchFamily="18" charset="0"/>
                <a:ea typeface="Times New Roman" pitchFamily="18" charset="0"/>
                <a:cs typeface="Times New Roman" pitchFamily="18" charset="0"/>
              </a:rPr>
              <a:t>We need to understand better than we do the mission of the angel visitants. It would be well to consider that in all our work we have the co-operation and care of heavenly beings. Invisible armies of light and power attend the meek and lowly ones who believe and claim the promises of God. </a:t>
            </a:r>
            <a:r>
              <a:rPr lang="en-US" b="1" u="sng" dirty="0" smtClean="0">
                <a:solidFill>
                  <a:srgbClr val="6600FF"/>
                </a:solidFill>
                <a:latin typeface="Times New Roman" pitchFamily="18" charset="0"/>
                <a:ea typeface="Times New Roman" pitchFamily="18" charset="0"/>
                <a:cs typeface="Times New Roman" pitchFamily="18" charset="0"/>
              </a:rPr>
              <a:t>Cherubim</a:t>
            </a:r>
            <a:r>
              <a:rPr lang="en-US" b="1" dirty="0" smtClean="0">
                <a:solidFill>
                  <a:srgbClr val="6600FF"/>
                </a:solidFill>
                <a:latin typeface="Times New Roman" pitchFamily="18" charset="0"/>
                <a:ea typeface="Times New Roman" pitchFamily="18" charset="0"/>
                <a:cs typeface="Times New Roman" pitchFamily="18" charset="0"/>
              </a:rPr>
              <a:t> and </a:t>
            </a:r>
            <a:r>
              <a:rPr lang="en-US" b="1" u="sng" dirty="0" smtClean="0">
                <a:solidFill>
                  <a:srgbClr val="6600FF"/>
                </a:solidFill>
                <a:latin typeface="Times New Roman" pitchFamily="18" charset="0"/>
                <a:ea typeface="Times New Roman" pitchFamily="18" charset="0"/>
                <a:cs typeface="Times New Roman" pitchFamily="18" charset="0"/>
              </a:rPr>
              <a:t>seraphim </a:t>
            </a:r>
            <a:r>
              <a:rPr lang="en-US" b="1" dirty="0" smtClean="0">
                <a:solidFill>
                  <a:srgbClr val="6600FF"/>
                </a:solidFill>
                <a:latin typeface="Times New Roman" pitchFamily="18" charset="0"/>
                <a:ea typeface="Times New Roman" pitchFamily="18" charset="0"/>
                <a:cs typeface="Times New Roman" pitchFamily="18" charset="0"/>
              </a:rPr>
              <a:t>and </a:t>
            </a:r>
            <a:r>
              <a:rPr lang="en-US" b="1" u="sng" dirty="0" smtClean="0">
                <a:solidFill>
                  <a:srgbClr val="6600FF"/>
                </a:solidFill>
                <a:latin typeface="Times New Roman" pitchFamily="18" charset="0"/>
                <a:ea typeface="Times New Roman" pitchFamily="18" charset="0"/>
                <a:cs typeface="Times New Roman" pitchFamily="18" charset="0"/>
              </a:rPr>
              <a:t>angels </a:t>
            </a:r>
            <a:r>
              <a:rPr lang="en-US" b="1" dirty="0" smtClean="0">
                <a:solidFill>
                  <a:srgbClr val="6600FF"/>
                </a:solidFill>
                <a:latin typeface="Times New Roman" pitchFamily="18" charset="0"/>
                <a:ea typeface="Times New Roman" pitchFamily="18" charset="0"/>
                <a:cs typeface="Times New Roman" pitchFamily="18" charset="0"/>
              </a:rPr>
              <a:t>that excel in strength--ten thousand times ten thousand and thousands of thousands--stand at His right hand, "all ministering spirits, sent forth to minister for them who shall be heirs of salvation</a:t>
            </a:r>
            <a:r>
              <a:rPr lang="en-US" dirty="0" smtClean="0">
                <a:solidFill>
                  <a:srgbClr val="6600FF"/>
                </a:solidFill>
                <a:latin typeface="Times New Roman" pitchFamily="18" charset="0"/>
                <a:ea typeface="Times New Roman" pitchFamily="18" charset="0"/>
                <a:cs typeface="Times New Roman" pitchFamily="18" charset="0"/>
              </a:rPr>
              <a:t>." </a:t>
            </a:r>
          </a:p>
          <a:p>
            <a:pPr lvl="0" algn="ctr" fontAlgn="base">
              <a:spcBef>
                <a:spcPct val="0"/>
              </a:spcBef>
              <a:spcAft>
                <a:spcPct val="0"/>
              </a:spcAft>
            </a:pPr>
            <a:r>
              <a:rPr lang="en-US" b="1" dirty="0" smtClean="0">
                <a:solidFill>
                  <a:schemeClr val="bg1"/>
                </a:solidFill>
                <a:latin typeface="Times New Roman" pitchFamily="18" charset="0"/>
                <a:ea typeface="Times New Roman" pitchFamily="18" charset="0"/>
                <a:cs typeface="Times New Roman" pitchFamily="18" charset="0"/>
              </a:rPr>
              <a:t>Hebrews 1:14. Christ Object Lesson page. 177</a:t>
            </a:r>
          </a:p>
          <a:p>
            <a:pPr lvl="0" eaLnBrk="0" fontAlgn="base" hangingPunct="0">
              <a:spcBef>
                <a:spcPct val="0"/>
              </a:spcBef>
              <a:spcAft>
                <a:spcPct val="0"/>
              </a:spcAft>
            </a:pPr>
            <a:endParaRPr lang="en-US" sz="800" dirty="0" smtClean="0">
              <a:solidFill>
                <a:srgbClr val="FF0000"/>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en-US" b="1" dirty="0" smtClean="0">
                <a:solidFill>
                  <a:srgbClr val="6600FF"/>
                </a:solidFill>
                <a:latin typeface="Times New Roman" pitchFamily="18" charset="0"/>
                <a:cs typeface="Times New Roman" pitchFamily="18" charset="0"/>
              </a:rPr>
              <a:t>The Cerebral Cortex </a:t>
            </a:r>
            <a:r>
              <a:rPr lang="en-US" dirty="0" smtClean="0">
                <a:solidFill>
                  <a:schemeClr val="bg2"/>
                </a:solidFill>
                <a:latin typeface="Times New Roman" pitchFamily="18" charset="0"/>
                <a:cs typeface="Times New Roman" pitchFamily="18" charset="0"/>
              </a:rPr>
              <a:t>of each hemisphere </a:t>
            </a:r>
            <a:r>
              <a:rPr lang="en-US" b="1" u="sng" dirty="0" smtClean="0">
                <a:solidFill>
                  <a:schemeClr val="bg1"/>
                </a:solidFill>
                <a:latin typeface="Times New Roman" pitchFamily="18" charset="0"/>
                <a:cs typeface="Times New Roman" pitchFamily="18" charset="0"/>
              </a:rPr>
              <a:t>of the brain is divided into 4 sections </a:t>
            </a:r>
          </a:p>
          <a:p>
            <a:pPr lvl="0" algn="ctr" eaLnBrk="0" fontAlgn="base" hangingPunct="0">
              <a:spcBef>
                <a:spcPct val="0"/>
              </a:spcBef>
              <a:spcAft>
                <a:spcPct val="0"/>
              </a:spcAft>
            </a:pPr>
            <a:r>
              <a:rPr lang="en-US" dirty="0" smtClean="0">
                <a:solidFill>
                  <a:schemeClr val="bg2"/>
                </a:solidFill>
                <a:latin typeface="Times New Roman" pitchFamily="18" charset="0"/>
                <a:cs typeface="Times New Roman" pitchFamily="18" charset="0"/>
              </a:rPr>
              <a:t>by deep grooves among its many convolutions.) </a:t>
            </a:r>
            <a:r>
              <a:rPr lang="en-US" b="1" dirty="0" smtClean="0">
                <a:solidFill>
                  <a:srgbClr val="170CF2"/>
                </a:solidFill>
                <a:latin typeface="Times New Roman" pitchFamily="18" charset="0"/>
                <a:cs typeface="Times New Roman" pitchFamily="18" charset="0"/>
              </a:rPr>
              <a:t>Cortex means “rind” or “bark”</a:t>
            </a:r>
          </a:p>
          <a:p>
            <a:pPr lvl="0" algn="ctr" eaLnBrk="0" fontAlgn="base" hangingPunct="0">
              <a:spcBef>
                <a:spcPct val="0"/>
              </a:spcBef>
              <a:spcAft>
                <a:spcPct val="0"/>
              </a:spcAft>
            </a:pPr>
            <a:endParaRPr lang="en-US" sz="800" dirty="0" smtClean="0">
              <a:solidFill>
                <a:srgbClr val="6600FF"/>
              </a:solidFill>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en-US" b="1" dirty="0" smtClean="0">
                <a:solidFill>
                  <a:srgbClr val="6600FF"/>
                </a:solidFill>
              </a:rPr>
              <a:t>The Cerebral cortex: </a:t>
            </a:r>
            <a:r>
              <a:rPr lang="en-US" b="1" u="sng" dirty="0" smtClean="0">
                <a:solidFill>
                  <a:schemeClr val="tx1">
                    <a:lumMod val="50000"/>
                  </a:schemeClr>
                </a:solidFill>
              </a:rPr>
              <a:t>Gray matter </a:t>
            </a:r>
            <a:r>
              <a:rPr lang="en-US" b="1" dirty="0" smtClean="0">
                <a:solidFill>
                  <a:srgbClr val="6600FF"/>
                </a:solidFill>
              </a:rPr>
              <a:t>covers an underlying solid white region</a:t>
            </a:r>
            <a:r>
              <a:rPr lang="en-US" dirty="0" smtClean="0">
                <a:solidFill>
                  <a:srgbClr val="6600FF"/>
                </a:solidFill>
              </a:rPr>
              <a:t> of </a:t>
            </a:r>
            <a:r>
              <a:rPr lang="en-US" b="1" dirty="0" err="1" smtClean="0">
                <a:solidFill>
                  <a:srgbClr val="6600FF"/>
                </a:solidFill>
              </a:rPr>
              <a:t>myelinated</a:t>
            </a:r>
            <a:r>
              <a:rPr lang="en-US" b="1" dirty="0" smtClean="0">
                <a:solidFill>
                  <a:srgbClr val="6600FF"/>
                </a:solidFill>
              </a:rPr>
              <a:t> nerves fibers</a:t>
            </a:r>
            <a:r>
              <a:rPr lang="en-US" dirty="0" smtClean="0">
                <a:solidFill>
                  <a:srgbClr val="6600FF"/>
                </a:solidFill>
              </a:rPr>
              <a:t>. These nerve fibers are the highways of the brain, bringing messages from one part of the brain to another. These highways, like the message highways in all parts</a:t>
            </a:r>
            <a:r>
              <a:rPr lang="en-US" b="1" dirty="0" smtClean="0">
                <a:solidFill>
                  <a:srgbClr val="6600FF"/>
                </a:solidFill>
              </a:rPr>
              <a:t> of the nervous system, are composed of individual axons all bundled together like the strands of a telephone cable.) </a:t>
            </a:r>
            <a:r>
              <a:rPr lang="en-US" dirty="0" smtClean="0">
                <a:solidFill>
                  <a:srgbClr val="6600FF"/>
                </a:solidFill>
              </a:rPr>
              <a:t> </a:t>
            </a:r>
          </a:p>
          <a:p>
            <a:pPr algn="ctr" eaLnBrk="0" fontAlgn="base" hangingPunct="0">
              <a:spcBef>
                <a:spcPct val="0"/>
              </a:spcBef>
              <a:spcAft>
                <a:spcPct val="0"/>
              </a:spcAft>
            </a:pPr>
            <a:r>
              <a:rPr lang="en-US" dirty="0" smtClean="0">
                <a:solidFill>
                  <a:srgbClr val="6600FF"/>
                </a:solidFill>
              </a:rPr>
              <a:t>Your </a:t>
            </a:r>
            <a:r>
              <a:rPr lang="en-US" b="1" u="sng" dirty="0" smtClean="0">
                <a:solidFill>
                  <a:srgbClr val="6600FF"/>
                </a:solidFill>
              </a:rPr>
              <a:t>cortex cap </a:t>
            </a:r>
            <a:r>
              <a:rPr lang="en-US" dirty="0" smtClean="0">
                <a:solidFill>
                  <a:srgbClr val="6600FF"/>
                </a:solidFill>
              </a:rPr>
              <a:t>is densely </a:t>
            </a:r>
            <a:r>
              <a:rPr lang="en-US" b="1" dirty="0" smtClean="0">
                <a:solidFill>
                  <a:srgbClr val="6600FF"/>
                </a:solidFill>
              </a:rPr>
              <a:t>packed with neuron cell bodies</a:t>
            </a:r>
            <a:r>
              <a:rPr lang="en-US" dirty="0" smtClean="0">
                <a:solidFill>
                  <a:srgbClr val="6600FF"/>
                </a:solidFill>
              </a:rPr>
              <a:t>. Because these cell bodies and their dendrites are </a:t>
            </a:r>
            <a:r>
              <a:rPr lang="en-US" dirty="0" err="1" smtClean="0">
                <a:solidFill>
                  <a:srgbClr val="6600FF"/>
                </a:solidFill>
              </a:rPr>
              <a:t>unmyelinated</a:t>
            </a:r>
            <a:r>
              <a:rPr lang="en-US" dirty="0" smtClean="0">
                <a:solidFill>
                  <a:srgbClr val="6600FF"/>
                </a:solidFill>
              </a:rPr>
              <a:t>, the cerebral cortex appears gray and is referred to as </a:t>
            </a:r>
            <a:r>
              <a:rPr lang="en-US" b="1" u="sng" dirty="0" smtClean="0">
                <a:solidFill>
                  <a:schemeClr val="bg1">
                    <a:lumMod val="50000"/>
                    <a:lumOff val="50000"/>
                  </a:schemeClr>
                </a:solidFill>
              </a:rPr>
              <a:t>gray matte</a:t>
            </a:r>
            <a:r>
              <a:rPr lang="en-US" dirty="0" smtClean="0">
                <a:solidFill>
                  <a:srgbClr val="6600FF"/>
                </a:solidFill>
              </a:rPr>
              <a:t>r Basal nuclei.</a:t>
            </a:r>
            <a:endParaRPr lang="en-US" dirty="0"/>
          </a:p>
        </p:txBody>
      </p:sp>
      <p:sp>
        <p:nvSpPr>
          <p:cNvPr id="4" name="Rectangle 3"/>
          <p:cNvSpPr/>
          <p:nvPr/>
        </p:nvSpPr>
        <p:spPr>
          <a:xfrm>
            <a:off x="8458200" y="228600"/>
            <a:ext cx="364202" cy="307777"/>
          </a:xfrm>
          <a:prstGeom prst="rect">
            <a:avLst/>
          </a:prstGeom>
        </p:spPr>
        <p:txBody>
          <a:bodyPr wrap="square">
            <a:spAutoFit/>
          </a:bodyPr>
          <a:lstStyle/>
          <a:p>
            <a:fld id="{877F9B8C-32C4-43F2-99B4-FFD195B4A4EB}" type="slidenum">
              <a:rPr lang="en-US" sz="1400" b="1" smtClean="0">
                <a:solidFill>
                  <a:schemeClr val="bg1"/>
                </a:solidFill>
              </a:rPr>
              <a:pPr/>
              <a:t>30</a:t>
            </a:fld>
            <a:endParaRPr lang="en-US" sz="1400" dirty="0"/>
          </a:p>
        </p:txBody>
      </p:sp>
    </p:spTree>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58847"/>
            <a:ext cx="9144000" cy="6740307"/>
          </a:xfrm>
          <a:prstGeom prst="rect">
            <a:avLst/>
          </a:prstGeom>
          <a:solidFill>
            <a:schemeClr val="tx1"/>
          </a:solidFill>
          <a:ln w="38100">
            <a:solidFill>
              <a:srgbClr val="6600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sng"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The Number and Power of Angels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We are informed in Scripture as to </a:t>
            </a:r>
            <a:r>
              <a:rPr kumimoji="0" lang="en-US"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number, and the power and glory, of the heavenly beings, of their connection with the government of God,</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and also of their relation to the work of redemption. “The Lord hath prepared His throne in the heavens; and His kingdom </a:t>
            </a:r>
            <a:r>
              <a:rPr kumimoji="0" lang="en-US"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ruleth</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over all.” And, says the prophet, </a:t>
            </a:r>
            <a:r>
              <a:rPr kumimoji="0" lang="en-US"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 heard the voice of many angels round about the throne.” In the presence chamber of the King of kings they wait—“angels,</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that excel in strength,” “ministers of His, that do His pleasure,” “hearkening unto the voice of His word.”</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Psalm 103:19-21; Revelation 5:11</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{TA 9.3}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ctr" eaLnBrk="0" fontAlgn="base" hangingPunct="0">
              <a:spcBef>
                <a:spcPct val="0"/>
              </a:spcBef>
              <a:spcAft>
                <a:spcPct val="0"/>
              </a:spcAft>
            </a:pP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b="1" i="0" u="sng"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Ten thousand times ten thousand and thousands of thousands, were the heavenly messengers beheld by the prophet Daniel. </a:t>
            </a:r>
            <a:r>
              <a:rPr lang="en-US" dirty="0" smtClean="0">
                <a:solidFill>
                  <a:srgbClr val="FF0000"/>
                </a:solidFill>
                <a:latin typeface="Times New Roman" pitchFamily="18" charset="0"/>
                <a:ea typeface="Calibri" pitchFamily="34" charset="0"/>
                <a:cs typeface="Times New Roman" pitchFamily="18" charset="0"/>
              </a:rPr>
              <a:t>Daniel 7:10; Hebrews 12:22</a:t>
            </a:r>
            <a:r>
              <a:rPr lang="en-US" dirty="0" smtClean="0">
                <a:solidFill>
                  <a:srgbClr val="000000"/>
                </a:solidFill>
                <a:latin typeface="Times New Roman" pitchFamily="18" charset="0"/>
                <a:ea typeface="Calibri" pitchFamily="34" charset="0"/>
                <a:cs typeface="Times New Roman" pitchFamily="18" charset="0"/>
              </a:rPr>
              <a:t>. </a:t>
            </a:r>
            <a:endParaRPr kumimoji="0" lang="en-US" b="1" i="0" u="sng"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The apostle Paul declared them “an innumerable company</a:t>
            </a:r>
            <a:r>
              <a:rPr kumimoji="0" lang="en-US" b="0"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170CF2"/>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As God's messengers they go forth, like “</a:t>
            </a:r>
            <a:r>
              <a:rPr kumimoji="0" lang="en-US" b="1" i="0" u="sng" strike="noStrike" cap="none" normalizeH="0" baseline="0" dirty="0" smtClean="0">
                <a:ln>
                  <a:noFill/>
                </a:ln>
                <a:solidFill>
                  <a:srgbClr val="1F497D"/>
                </a:solidFill>
                <a:effectLst/>
                <a:latin typeface="Times New Roman" pitchFamily="18" charset="0"/>
                <a:ea typeface="Calibri" pitchFamily="34" charset="0"/>
                <a:cs typeface="Times New Roman" pitchFamily="18" charset="0"/>
              </a:rPr>
              <a:t>the appearance of a flash of lightning,”</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(Ezekiel 1:14</a:t>
            </a:r>
            <a:r>
              <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so dazzling </a:t>
            </a:r>
            <a:r>
              <a:rPr kumimoji="0" lang="en-US"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their glory</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and so swift </a:t>
            </a:r>
            <a:r>
              <a:rPr kumimoji="0" lang="en-US"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their flight</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The angel that appeared at the </a:t>
            </a:r>
            <a:r>
              <a:rPr kumimoji="0" lang="en-US"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Saviour's</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tomb, his countenance </a:t>
            </a:r>
            <a:r>
              <a:rPr kumimoji="0" lang="en-US"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“like lightning, and his raiment white as snow</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caused the keepers for fear of him to quake, and they “became as dead men.” Matthew 28:3, 4. {TA 10.1}</a:t>
            </a:r>
          </a:p>
          <a:p>
            <a:pPr lvl="0" eaLnBrk="0" fontAlgn="base" hangingPunct="0">
              <a:spcBef>
                <a:spcPct val="0"/>
              </a:spcBef>
              <a:spcAft>
                <a:spcPct val="0"/>
              </a:spcAft>
            </a:pPr>
            <a:endParaRPr lang="en-US" sz="800" dirty="0" smtClean="0">
              <a:solidFill>
                <a:srgbClr val="FF0000"/>
              </a:solidFill>
              <a:latin typeface="Times New Roman" pitchFamily="18" charset="0"/>
              <a:ea typeface="Calibri" pitchFamily="34" charset="0"/>
              <a:cs typeface="Times New Roman" pitchFamily="18" charset="0"/>
            </a:endParaRPr>
          </a:p>
          <a:p>
            <a:pPr algn="ctr" eaLnBrk="0" fontAlgn="base" hangingPunct="0">
              <a:spcBef>
                <a:spcPct val="0"/>
              </a:spcBef>
              <a:spcAft>
                <a:spcPct val="0"/>
              </a:spcAft>
            </a:pPr>
            <a:r>
              <a:rPr lang="en-US" b="1" dirty="0" smtClean="0">
                <a:solidFill>
                  <a:srgbClr val="170CF2"/>
                </a:solidFill>
                <a:latin typeface="Times New Roman" pitchFamily="18" charset="0"/>
                <a:cs typeface="Times New Roman" pitchFamily="18" charset="0"/>
              </a:rPr>
              <a:t>Angels are the ministers sent forth to do the will of Him who sits as King. Some are light-bearers to worlds, others are guardian angels for little children upon earth; but whatever the mission, whether great or small, as measured in humanity's scales, there is the same obedience to the mandates of Jehovah Issuing from the presence of the Father, clothed in the reflection of His own light, those messengers disappear like flashes of lightning. </a:t>
            </a:r>
          </a:p>
          <a:p>
            <a:pPr algn="ctr" eaLnBrk="0" fontAlgn="base" hangingPunct="0">
              <a:spcBef>
                <a:spcPct val="0"/>
              </a:spcBef>
              <a:spcAft>
                <a:spcPct val="0"/>
              </a:spcAft>
            </a:pPr>
            <a:r>
              <a:rPr lang="en-US" b="1" dirty="0" smtClean="0">
                <a:solidFill>
                  <a:srgbClr val="170CF2"/>
                </a:solidFill>
                <a:latin typeface="Times New Roman" pitchFamily="18" charset="0"/>
                <a:cs typeface="Times New Roman" pitchFamily="18" charset="0"/>
              </a:rPr>
              <a:t>{1905 SNH, SSP 96.2</a:t>
            </a:r>
            <a:r>
              <a:rPr lang="en-US" b="1" dirty="0" smtClean="0">
                <a:solidFill>
                  <a:srgbClr val="6A2D97"/>
                </a:solidFill>
              </a:rPr>
              <a:t> Story of the Seer of Patmos</a:t>
            </a:r>
            <a:r>
              <a:rPr lang="en-US" b="1" dirty="0" smtClean="0">
                <a:solidFill>
                  <a:srgbClr val="170CF2"/>
                </a:solidFill>
                <a:latin typeface="Times New Roman" pitchFamily="18" charset="0"/>
                <a:cs typeface="Times New Roman" pitchFamily="18" charset="0"/>
              </a:rPr>
              <a:t>} margin…..</a:t>
            </a:r>
            <a:endParaRPr lang="en-US" sz="1200" dirty="0" smtClean="0">
              <a:solidFill>
                <a:schemeClr val="bg1"/>
              </a:solidFill>
              <a:latin typeface="Times New Roman" pitchFamily="18" charset="0"/>
              <a:ea typeface="Calibri" pitchFamily="34" charset="0"/>
              <a:cs typeface="Times New Roman" pitchFamily="18" charset="0"/>
            </a:endParaRPr>
          </a:p>
        </p:txBody>
      </p:sp>
      <p:sp>
        <p:nvSpPr>
          <p:cNvPr id="3" name="Rectangle 2"/>
          <p:cNvSpPr/>
          <p:nvPr/>
        </p:nvSpPr>
        <p:spPr>
          <a:xfrm>
            <a:off x="8610600" y="228600"/>
            <a:ext cx="364202" cy="307777"/>
          </a:xfrm>
          <a:prstGeom prst="rect">
            <a:avLst/>
          </a:prstGeom>
        </p:spPr>
        <p:txBody>
          <a:bodyPr wrap="square">
            <a:spAutoFit/>
          </a:bodyPr>
          <a:lstStyle/>
          <a:p>
            <a:fld id="{877F9B8C-32C4-43F2-99B4-FFD195B4A4EB}" type="slidenum">
              <a:rPr lang="en-US" sz="1400" b="1" smtClean="0">
                <a:solidFill>
                  <a:schemeClr val="bg1"/>
                </a:solidFill>
              </a:rPr>
              <a:pPr/>
              <a:t>31</a:t>
            </a:fld>
            <a:endParaRPr lang="en-US" sz="1400" dirty="0"/>
          </a:p>
        </p:txBody>
      </p:sp>
    </p:spTree>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52400" y="330987"/>
            <a:ext cx="8839200" cy="6186309"/>
          </a:xfrm>
          <a:prstGeom prst="rect">
            <a:avLst/>
          </a:prstGeom>
          <a:solidFill>
            <a:schemeClr val="tx1"/>
          </a:solidFill>
          <a:ln w="38100">
            <a:solidFill>
              <a:srgbClr val="6600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6600FF"/>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1600"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Ministry of Holy Angels.--</a:t>
            </a:r>
            <a:r>
              <a:rPr kumimoji="0" lang="en-US" sz="16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We need to understand better than we do the mission of the angels. It would be well to remember that every true child of God has the co-operation of heavenly beings. Invisible armies of light and power attend the meek and lowly ones who believe and claim the promises of God. Cherubim and seraphim, and angels that excel in strength, stand at God's right hand, "All ministering spirits, sent forth to minister for them who shall be heirs of salvation.“ </a:t>
            </a:r>
            <a:endParaRPr kumimoji="0" lang="en-US" sz="8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kumimoji="0" lang="en-US" sz="16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a:t>
            </a:r>
            <a:r>
              <a:rPr kumimoji="0" lang="en-US" sz="1600"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rgbClr val="66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Thousands of Angels.--</a:t>
            </a:r>
            <a:r>
              <a:rPr kumimoji="0" lang="en-US" sz="16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rPr>
              <a:t>In working for perishing souls you have the companionship of angels. Thousands upon thousands, and ten thousand times ten thousand angels are waiting to co-operate with members of our churches in communicating the light that God has generously given, that a people may be prepared for the coming of Christ.--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6600FF"/>
              </a:solidFill>
              <a:effectLst/>
              <a:latin typeface="Times New Roman" pitchFamily="18" charset="0"/>
              <a:ea typeface="Times New Roman" pitchFamily="18" charset="0"/>
              <a:cs typeface="Times New Roman" pitchFamily="18" charset="0"/>
            </a:endParaRPr>
          </a:p>
          <a:p>
            <a:r>
              <a:rPr lang="en-US" sz="1600" b="1" dirty="0" smtClean="0">
                <a:solidFill>
                  <a:srgbClr val="6600FF"/>
                </a:solidFill>
                <a:latin typeface="Times New Roman" pitchFamily="18" charset="0"/>
                <a:cs typeface="Times New Roman" pitchFamily="18" charset="0"/>
              </a:rPr>
              <a:t>They Are Ever Near.--</a:t>
            </a:r>
            <a:r>
              <a:rPr lang="en-US" sz="1600" dirty="0" smtClean="0">
                <a:solidFill>
                  <a:srgbClr val="6600FF"/>
                </a:solidFill>
                <a:latin typeface="Times New Roman" pitchFamily="18" charset="0"/>
                <a:cs typeface="Times New Roman" pitchFamily="18" charset="0"/>
              </a:rPr>
              <a:t>Those who labor for the good of others are working in union with the heavenly angels. They have their constant companionship, their unceasing ministry. Angels of light and power are ever near to protect, to comfort, to heal, to instruct, to inspire. The highest education, the truest culture, and the most exalted service possible to human beings in this world are theirs. </a:t>
            </a:r>
          </a:p>
          <a:p>
            <a:endParaRPr lang="en-US" sz="800" dirty="0" smtClean="0">
              <a:solidFill>
                <a:srgbClr val="6600FF"/>
              </a:solidFill>
              <a:latin typeface="Times New Roman" pitchFamily="18" charset="0"/>
              <a:cs typeface="Times New Roman" pitchFamily="18" charset="0"/>
            </a:endParaRPr>
          </a:p>
          <a:p>
            <a:r>
              <a:rPr lang="en-US" sz="1600" b="1" dirty="0" smtClean="0">
                <a:solidFill>
                  <a:srgbClr val="6600FF"/>
                </a:solidFill>
                <a:latin typeface="Times New Roman" pitchFamily="18" charset="0"/>
                <a:cs typeface="Times New Roman" pitchFamily="18" charset="0"/>
              </a:rPr>
              <a:t>Sent to Help Us.--</a:t>
            </a:r>
            <a:r>
              <a:rPr lang="en-US" sz="1600" dirty="0" smtClean="0">
                <a:solidFill>
                  <a:srgbClr val="6600FF"/>
                </a:solidFill>
                <a:latin typeface="Times New Roman" pitchFamily="18" charset="0"/>
                <a:cs typeface="Times New Roman" pitchFamily="18" charset="0"/>
              </a:rPr>
              <a:t>Nothing is apparently more helpless, yet really more invincible, than the soul that feels its nothingness and relies wholly on the merits of the </a:t>
            </a:r>
            <a:r>
              <a:rPr lang="en-US" sz="1600" dirty="0" err="1" smtClean="0">
                <a:solidFill>
                  <a:srgbClr val="6600FF"/>
                </a:solidFill>
                <a:latin typeface="Times New Roman" pitchFamily="18" charset="0"/>
                <a:cs typeface="Times New Roman" pitchFamily="18" charset="0"/>
              </a:rPr>
              <a:t>Saviour</a:t>
            </a:r>
            <a:r>
              <a:rPr lang="en-US" sz="1600" dirty="0" smtClean="0">
                <a:solidFill>
                  <a:srgbClr val="6600FF"/>
                </a:solidFill>
                <a:latin typeface="Times New Roman" pitchFamily="18" charset="0"/>
                <a:cs typeface="Times New Roman" pitchFamily="18" charset="0"/>
              </a:rPr>
              <a:t>. God would send every angel in heaven to the aid of such a one, rather than allow him to be overcome. </a:t>
            </a:r>
          </a:p>
          <a:p>
            <a:r>
              <a:rPr lang="en-US" sz="1600" dirty="0" smtClean="0">
                <a:solidFill>
                  <a:srgbClr val="6600FF"/>
                </a:solidFill>
                <a:latin typeface="Times New Roman" pitchFamily="18" charset="0"/>
                <a:cs typeface="Times New Roman" pitchFamily="18" charset="0"/>
              </a:rPr>
              <a:t>      Our canvassers are having marked success. And why should they not? The heavenly angels are working with them. Hundreds of those who believe the truth will, if they keep their hearts humble, do a good work, in the companionship of heavenly angels. God will use those who humble the heart before him, and sanctify themselves in faith and humility, following the example of the Great Teacher, and speaking words that will enlighten those not of our faith. We are to work patiently and disinterestedly, as the servants of the Lord, opening the Scriptures to others. </a:t>
            </a:r>
            <a:r>
              <a:rPr lang="en-US" sz="1600" b="1" dirty="0" smtClean="0">
                <a:solidFill>
                  <a:schemeClr val="bg1"/>
                </a:solidFill>
                <a:latin typeface="Times New Roman" pitchFamily="18" charset="0"/>
                <a:ea typeface="Times New Roman" pitchFamily="18" charset="0"/>
                <a:cs typeface="Times New Roman" pitchFamily="18" charset="0"/>
              </a:rPr>
              <a:t>{Colporteur Ministry  CM 110.1- 111.2}  </a:t>
            </a:r>
            <a:endParaRPr kumimoji="0" lang="en-US" sz="1600" b="0" i="0" u="none" strike="noStrike" cap="none" normalizeH="0" baseline="0" dirty="0" smtClean="0">
              <a:ln>
                <a:noFill/>
              </a:ln>
              <a:solidFill>
                <a:srgbClr val="6600FF"/>
              </a:solidFill>
              <a:effectLst/>
              <a:latin typeface="Times New Roman" pitchFamily="18" charset="0"/>
              <a:cs typeface="Times New Roman" pitchFamily="18" charset="0"/>
            </a:endParaRPr>
          </a:p>
        </p:txBody>
      </p:sp>
      <p:sp>
        <p:nvSpPr>
          <p:cNvPr id="4" name="Rectangle 3"/>
          <p:cNvSpPr/>
          <p:nvPr/>
        </p:nvSpPr>
        <p:spPr>
          <a:xfrm>
            <a:off x="8686800" y="0"/>
            <a:ext cx="457200" cy="276999"/>
          </a:xfrm>
          <a:prstGeom prst="rect">
            <a:avLst/>
          </a:prstGeom>
        </p:spPr>
        <p:txBody>
          <a:bodyPr wrap="square">
            <a:spAutoFit/>
          </a:bodyPr>
          <a:lstStyle/>
          <a:p>
            <a:fld id="{877F9B8C-32C4-43F2-99B4-FFD195B4A4EB}" type="slidenum">
              <a:rPr lang="en-US" sz="1200" b="1" smtClean="0">
                <a:effectLst>
                  <a:outerShdw blurRad="38100" dist="38100" dir="2700000" algn="tl">
                    <a:srgbClr val="000000">
                      <a:alpha val="43137"/>
                    </a:srgbClr>
                  </a:outerShdw>
                </a:effectLst>
              </a:rPr>
              <a:pPr/>
              <a:t>32</a:t>
            </a:fld>
            <a:endParaRPr lang="en-US" sz="1200" dirty="0">
              <a:effectLst>
                <a:outerShdw blurRad="38100" dist="38100" dir="2700000" algn="tl">
                  <a:srgbClr val="000000">
                    <a:alpha val="43137"/>
                  </a:srgbClr>
                </a:outerShdw>
              </a:effectLst>
            </a:endParaRPr>
          </a:p>
        </p:txBody>
      </p:sp>
    </p:spTree>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763000" y="0"/>
            <a:ext cx="381000" cy="365125"/>
          </a:xfrm>
        </p:spPr>
        <p:txBody>
          <a:bodyPr/>
          <a:lstStyle/>
          <a:p>
            <a:fld id="{877F9B8C-32C4-43F2-99B4-FFD195B4A4EB}" type="slidenum">
              <a:rPr lang="en-US" b="1" smtClean="0">
                <a:solidFill>
                  <a:schemeClr val="tx1"/>
                </a:solidFill>
              </a:rPr>
              <a:pPr/>
              <a:t>33</a:t>
            </a:fld>
            <a:endParaRPr lang="en-US" b="1" dirty="0">
              <a:solidFill>
                <a:schemeClr val="tx1"/>
              </a:solidFill>
            </a:endParaRPr>
          </a:p>
        </p:txBody>
      </p:sp>
      <p:sp>
        <p:nvSpPr>
          <p:cNvPr id="5" name="Rectangle 4"/>
          <p:cNvSpPr/>
          <p:nvPr/>
        </p:nvSpPr>
        <p:spPr>
          <a:xfrm>
            <a:off x="304800" y="228600"/>
            <a:ext cx="8458200" cy="6400800"/>
          </a:xfrm>
          <a:prstGeom prst="rect">
            <a:avLst/>
          </a:prstGeom>
          <a:solidFill>
            <a:schemeClr val="tx1"/>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3400" y="609600"/>
            <a:ext cx="8001000" cy="2492990"/>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wrap="square" rtlCol="0">
            <a:spAutoFit/>
          </a:bodyPr>
          <a:lstStyle/>
          <a:p>
            <a:pPr algn="ctr"/>
            <a:endParaRPr lang="en-US" sz="2800" b="1" dirty="0" smtClean="0">
              <a:effectLst>
                <a:outerShdw blurRad="38100" dist="38100" dir="2700000" algn="tl">
                  <a:srgbClr val="000000">
                    <a:alpha val="43137"/>
                  </a:srgbClr>
                </a:outerShdw>
              </a:effectLst>
            </a:endParaRPr>
          </a:p>
          <a:p>
            <a:pPr algn="ctr"/>
            <a:r>
              <a:rPr lang="en-US" sz="3200" b="1" dirty="0" smtClean="0">
                <a:effectLst>
                  <a:outerShdw blurRad="38100" dist="38100" dir="2700000" algn="tl">
                    <a:srgbClr val="000000">
                      <a:alpha val="43137"/>
                    </a:srgbClr>
                  </a:outerShdw>
                </a:effectLst>
              </a:rPr>
              <a:t>The Nervous System </a:t>
            </a:r>
          </a:p>
          <a:p>
            <a:pPr algn="ctr"/>
            <a:r>
              <a:rPr lang="en-US" sz="3200" b="1" dirty="0" smtClean="0">
                <a:effectLst>
                  <a:outerShdw blurRad="38100" dist="38100" dir="2700000" algn="tl">
                    <a:srgbClr val="000000">
                      <a:alpha val="43137"/>
                    </a:srgbClr>
                  </a:outerShdw>
                </a:effectLst>
              </a:rPr>
              <a:t>Functions like </a:t>
            </a:r>
          </a:p>
          <a:p>
            <a:pPr algn="ctr"/>
            <a:r>
              <a:rPr lang="en-US" sz="3200" b="1" dirty="0" smtClean="0">
                <a:effectLst>
                  <a:outerShdw blurRad="38100" dist="38100" dir="2700000" algn="tl">
                    <a:srgbClr val="000000">
                      <a:alpha val="43137"/>
                    </a:srgbClr>
                  </a:outerShdw>
                </a:effectLst>
              </a:rPr>
              <a:t>The Tribe of Judah</a:t>
            </a:r>
          </a:p>
          <a:p>
            <a:pPr algn="ctr"/>
            <a:r>
              <a:rPr lang="en-US" sz="3200" b="1" dirty="0" smtClean="0">
                <a:effectLst>
                  <a:outerShdw blurRad="38100" dist="38100" dir="2700000" algn="tl">
                    <a:srgbClr val="000000">
                      <a:alpha val="43137"/>
                    </a:srgbClr>
                  </a:outerShdw>
                </a:effectLst>
              </a:rPr>
              <a:t>Part 2</a:t>
            </a:r>
            <a:endParaRPr lang="en-US" sz="2800" b="1" dirty="0">
              <a:effectLst>
                <a:outerShdw blurRad="38100" dist="38100" dir="2700000" algn="tl">
                  <a:srgbClr val="000000">
                    <a:alpha val="43137"/>
                  </a:srgbClr>
                </a:outerShdw>
              </a:effectLst>
            </a:endParaRPr>
          </a:p>
        </p:txBody>
      </p:sp>
      <p:sp>
        <p:nvSpPr>
          <p:cNvPr id="7" name="Rectangle 6"/>
          <p:cNvSpPr/>
          <p:nvPr/>
        </p:nvSpPr>
        <p:spPr>
          <a:xfrm>
            <a:off x="1143000" y="3505200"/>
            <a:ext cx="6629400" cy="2492990"/>
          </a:xfrm>
          <a:prstGeom prst="rect">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sz="2800" b="1" dirty="0" smtClean="0">
                <a:effectLst>
                  <a:outerShdw blurRad="38100" dist="38100" dir="2700000" algn="tl">
                    <a:srgbClr val="000000">
                      <a:alpha val="43137"/>
                    </a:srgbClr>
                  </a:outerShdw>
                </a:effectLst>
              </a:rPr>
              <a:t>Genesis 49:10</a:t>
            </a:r>
          </a:p>
          <a:p>
            <a:pPr algn="ctr"/>
            <a:endParaRPr lang="en-US" sz="2400" b="1" dirty="0" smtClean="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The sceptre shall not depart from Judah, nor </a:t>
            </a:r>
            <a:r>
              <a:rPr lang="en-US" sz="3200" b="1" i="1" u="sng" dirty="0" smtClean="0">
                <a:effectLst>
                  <a:outerShdw blurRad="38100" dist="38100" dir="2700000" algn="tl">
                    <a:srgbClr val="000000">
                      <a:alpha val="43137"/>
                    </a:srgbClr>
                  </a:outerShdw>
                </a:effectLst>
              </a:rPr>
              <a:t>a lawgiver</a:t>
            </a:r>
            <a:r>
              <a:rPr lang="en-US" sz="3200" b="1" dirty="0" smtClean="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from between his feet, until Shiloh come; and unto him [shall] the gathering of the people [be]. </a:t>
            </a:r>
            <a:endParaRPr lang="en-US" sz="2400" b="1" dirty="0">
              <a:effectLst>
                <a:outerShdw blurRad="38100" dist="38100" dir="2700000" algn="tl">
                  <a:srgbClr val="000000">
                    <a:alpha val="43137"/>
                  </a:srgbClr>
                </a:outerShdw>
              </a:effectLst>
            </a:endParaRPr>
          </a:p>
        </p:txBody>
      </p:sp>
    </p:spTree>
  </p:cSld>
  <p:clrMapOvr>
    <a:masterClrMapping/>
  </p:clrMapOvr>
  <p:transition spd="slow">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34</a:t>
            </a:fld>
            <a:endParaRPr lang="en-US" dirty="0"/>
          </a:p>
        </p:txBody>
      </p:sp>
      <p:pic>
        <p:nvPicPr>
          <p:cNvPr id="1025" name="Picture 1" descr="http://www.dana.org/uploadedImages/Images/neuroanatomy_large.jpg"/>
          <p:cNvPicPr>
            <a:picLocks noChangeAspect="1" noChangeArrowheads="1"/>
          </p:cNvPicPr>
          <p:nvPr/>
        </p:nvPicPr>
        <p:blipFill>
          <a:blip r:embed="rId2" cstate="print"/>
          <a:srcRect/>
          <a:stretch>
            <a:fillRect/>
          </a:stretch>
        </p:blipFill>
        <p:spPr bwMode="auto">
          <a:xfrm>
            <a:off x="0" y="0"/>
            <a:ext cx="9525000" cy="7143750"/>
          </a:xfrm>
          <a:prstGeom prst="rect">
            <a:avLst/>
          </a:prstGeom>
          <a:noFill/>
          <a:ln>
            <a:solidFill>
              <a:srgbClr val="6600FF"/>
            </a:solidFill>
          </a:ln>
        </p:spPr>
      </p:pic>
      <p:sp>
        <p:nvSpPr>
          <p:cNvPr id="6" name="Slide Number Placeholder 21"/>
          <p:cNvSpPr txBox="1">
            <a:spLocks/>
          </p:cNvSpPr>
          <p:nvPr/>
        </p:nvSpPr>
        <p:spPr>
          <a:xfrm>
            <a:off x="8953500" y="152400"/>
            <a:ext cx="381000" cy="2286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4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1" i="0" u="none" strike="noStrike" kern="1200" cap="none" spc="0" normalizeH="0" baseline="0" noProof="0" dirty="0">
              <a:ln>
                <a:noFill/>
              </a:ln>
              <a:solidFill>
                <a:schemeClr val="bg1"/>
              </a:solidFill>
              <a:effectLst/>
              <a:uLnTx/>
              <a:uFillTx/>
              <a:latin typeface="+mn-lt"/>
              <a:ea typeface="+mn-ea"/>
              <a:cs typeface="+mn-cs"/>
            </a:endParaRPr>
          </a:p>
        </p:txBody>
      </p:sp>
      <p:sp>
        <p:nvSpPr>
          <p:cNvPr id="7" name="Rectangle 6"/>
          <p:cNvSpPr/>
          <p:nvPr/>
        </p:nvSpPr>
        <p:spPr>
          <a:xfrm>
            <a:off x="457200" y="5334000"/>
            <a:ext cx="16764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85800"/>
            <a:ext cx="2438400" cy="5447645"/>
          </a:xfrm>
          <a:prstGeom prst="rect">
            <a:avLst/>
          </a:prstGeom>
          <a:solidFill>
            <a:schemeClr val="tx1"/>
          </a:solidFill>
          <a:ln w="28575">
            <a:solidFill>
              <a:schemeClr val="bg1"/>
            </a:solidFill>
          </a:ln>
        </p:spPr>
        <p:txBody>
          <a:bodyPr wrap="square" rtlCol="0">
            <a:spAutoFit/>
          </a:bodyPr>
          <a:lstStyle/>
          <a:p>
            <a:pPr marL="342900" indent="-342900" algn="ctr"/>
            <a:r>
              <a:rPr lang="en-US" dirty="0" smtClean="0">
                <a:solidFill>
                  <a:srgbClr val="170CF2"/>
                </a:solidFill>
              </a:rPr>
              <a:t>The Eleven Curtains</a:t>
            </a:r>
          </a:p>
          <a:p>
            <a:pPr marL="342900" indent="-342900" algn="ctr"/>
            <a:r>
              <a:rPr lang="en-US" dirty="0" smtClean="0">
                <a:solidFill>
                  <a:srgbClr val="170CF2"/>
                </a:solidFill>
              </a:rPr>
              <a:t>(Exodus 36:14-15)</a:t>
            </a:r>
          </a:p>
          <a:p>
            <a:pPr marL="342900" indent="-342900" algn="ctr"/>
            <a:endParaRPr lang="en-US" b="1" dirty="0" smtClean="0">
              <a:solidFill>
                <a:schemeClr val="bg1"/>
              </a:solidFill>
            </a:endParaRPr>
          </a:p>
          <a:p>
            <a:pPr marL="342900" indent="-342900" algn="ctr"/>
            <a:r>
              <a:rPr lang="en-US" b="1" dirty="0" smtClean="0">
                <a:solidFill>
                  <a:schemeClr val="bg1"/>
                </a:solidFill>
              </a:rPr>
              <a:t>Eleven Functions: </a:t>
            </a:r>
          </a:p>
          <a:p>
            <a:pPr marL="342900" indent="-342900">
              <a:lnSpc>
                <a:spcPct val="150000"/>
              </a:lnSpc>
              <a:buFont typeface="+mj-lt"/>
              <a:buAutoNum type="arabicPeriod"/>
            </a:pPr>
            <a:r>
              <a:rPr lang="en-US" sz="1400" b="1" dirty="0" smtClean="0">
                <a:solidFill>
                  <a:schemeClr val="bg1"/>
                </a:solidFill>
              </a:rPr>
              <a:t>Conscious thought</a:t>
            </a:r>
          </a:p>
          <a:p>
            <a:pPr marL="342900" indent="-342900">
              <a:lnSpc>
                <a:spcPct val="150000"/>
              </a:lnSpc>
              <a:buFont typeface="+mj-lt"/>
              <a:buAutoNum type="arabicPeriod"/>
            </a:pPr>
            <a:r>
              <a:rPr lang="en-US" sz="1400" b="1" dirty="0" smtClean="0">
                <a:solidFill>
                  <a:schemeClr val="bg1"/>
                </a:solidFill>
              </a:rPr>
              <a:t>Speech</a:t>
            </a:r>
          </a:p>
          <a:p>
            <a:pPr marL="342900" indent="-342900">
              <a:lnSpc>
                <a:spcPct val="150000"/>
              </a:lnSpc>
              <a:buFont typeface="+mj-lt"/>
              <a:buAutoNum type="arabicPeriod"/>
            </a:pPr>
            <a:r>
              <a:rPr lang="en-US" sz="1400" b="1" dirty="0" smtClean="0">
                <a:solidFill>
                  <a:schemeClr val="bg1"/>
                </a:solidFill>
              </a:rPr>
              <a:t>Primary motor</a:t>
            </a:r>
          </a:p>
          <a:p>
            <a:pPr marL="342900" indent="-342900">
              <a:lnSpc>
                <a:spcPct val="150000"/>
              </a:lnSpc>
              <a:buFont typeface="+mj-lt"/>
              <a:buAutoNum type="arabicPeriod"/>
            </a:pPr>
            <a:r>
              <a:rPr lang="en-US" sz="1400" b="1" dirty="0" smtClean="0">
                <a:solidFill>
                  <a:schemeClr val="bg1"/>
                </a:solidFill>
              </a:rPr>
              <a:t>Smell</a:t>
            </a:r>
          </a:p>
          <a:p>
            <a:pPr marL="342900" indent="-342900">
              <a:lnSpc>
                <a:spcPct val="150000"/>
              </a:lnSpc>
              <a:buFont typeface="+mj-lt"/>
              <a:buAutoNum type="arabicPeriod"/>
            </a:pPr>
            <a:r>
              <a:rPr lang="en-US" sz="1400" b="1" dirty="0" smtClean="0">
                <a:solidFill>
                  <a:schemeClr val="bg1"/>
                </a:solidFill>
              </a:rPr>
              <a:t>Primary  Sensory</a:t>
            </a:r>
          </a:p>
          <a:p>
            <a:pPr marL="342900" indent="-342900">
              <a:lnSpc>
                <a:spcPct val="150000"/>
              </a:lnSpc>
              <a:buFont typeface="+mj-lt"/>
              <a:buAutoNum type="arabicPeriod"/>
            </a:pPr>
            <a:r>
              <a:rPr lang="en-US" sz="1400" b="1" dirty="0" smtClean="0">
                <a:solidFill>
                  <a:schemeClr val="bg1"/>
                </a:solidFill>
              </a:rPr>
              <a:t>Taste</a:t>
            </a:r>
          </a:p>
          <a:p>
            <a:pPr marL="342900" indent="-342900">
              <a:lnSpc>
                <a:spcPct val="150000"/>
              </a:lnSpc>
              <a:buFont typeface="+mj-lt"/>
              <a:buAutoNum type="arabicPeriod"/>
            </a:pPr>
            <a:r>
              <a:rPr lang="en-US" sz="1400" b="1" dirty="0" smtClean="0">
                <a:solidFill>
                  <a:schemeClr val="bg1"/>
                </a:solidFill>
              </a:rPr>
              <a:t>Hearing</a:t>
            </a:r>
          </a:p>
          <a:p>
            <a:pPr marL="342900" indent="-342900">
              <a:lnSpc>
                <a:spcPct val="150000"/>
              </a:lnSpc>
              <a:buFont typeface="+mj-lt"/>
              <a:buAutoNum type="arabicPeriod"/>
            </a:pPr>
            <a:r>
              <a:rPr lang="en-US" sz="1400" b="1" dirty="0" smtClean="0">
                <a:solidFill>
                  <a:schemeClr val="bg1"/>
                </a:solidFill>
              </a:rPr>
              <a:t>Body awareness</a:t>
            </a:r>
          </a:p>
          <a:p>
            <a:pPr marL="342900" indent="-342900">
              <a:lnSpc>
                <a:spcPct val="150000"/>
              </a:lnSpc>
              <a:buFont typeface="+mj-lt"/>
              <a:buAutoNum type="arabicPeriod"/>
            </a:pPr>
            <a:r>
              <a:rPr lang="en-US" sz="1400" b="1" dirty="0" smtClean="0">
                <a:solidFill>
                  <a:schemeClr val="bg1"/>
                </a:solidFill>
              </a:rPr>
              <a:t>Language</a:t>
            </a:r>
          </a:p>
          <a:p>
            <a:pPr marL="342900" indent="-342900">
              <a:lnSpc>
                <a:spcPct val="150000"/>
              </a:lnSpc>
              <a:buFont typeface="+mj-lt"/>
              <a:buAutoNum type="arabicPeriod"/>
            </a:pPr>
            <a:r>
              <a:rPr lang="en-US" sz="1400" b="1" dirty="0" smtClean="0">
                <a:solidFill>
                  <a:schemeClr val="bg1"/>
                </a:solidFill>
              </a:rPr>
              <a:t>Reading</a:t>
            </a:r>
          </a:p>
          <a:p>
            <a:pPr marL="342900" indent="-342900">
              <a:lnSpc>
                <a:spcPct val="150000"/>
              </a:lnSpc>
              <a:buFont typeface="+mj-lt"/>
              <a:buAutoNum type="arabicPeriod"/>
            </a:pPr>
            <a:r>
              <a:rPr lang="en-US" sz="1400" b="1" dirty="0" smtClean="0">
                <a:solidFill>
                  <a:schemeClr val="bg1"/>
                </a:solidFill>
              </a:rPr>
              <a:t>Vision</a:t>
            </a:r>
          </a:p>
          <a:p>
            <a:pPr marL="342900" indent="-342900">
              <a:lnSpc>
                <a:spcPct val="150000"/>
              </a:lnSpc>
              <a:buFont typeface="+mj-lt"/>
              <a:buAutoNum type="arabicPeriod"/>
            </a:pPr>
            <a:endParaRPr lang="en-US" dirty="0" smtClean="0">
              <a:solidFill>
                <a:srgbClr val="170CF2"/>
              </a:solidFill>
            </a:endParaRPr>
          </a:p>
          <a:p>
            <a:pPr marL="342900" indent="-342900"/>
            <a:endParaRPr lang="en-US" dirty="0">
              <a:solidFill>
                <a:srgbClr val="170CF2"/>
              </a:solidFill>
            </a:endParaRPr>
          </a:p>
        </p:txBody>
      </p:sp>
    </p:spTree>
  </p:cSld>
  <p:clrMapOvr>
    <a:masterClrMapping/>
  </p:clrMapOvr>
  <p:transition spd="slow">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35</a:t>
            </a:fld>
            <a:endParaRPr lang="en-US" dirty="0"/>
          </a:p>
        </p:txBody>
      </p:sp>
      <p:sp>
        <p:nvSpPr>
          <p:cNvPr id="3" name="Rectangle 2"/>
          <p:cNvSpPr/>
          <p:nvPr/>
        </p:nvSpPr>
        <p:spPr>
          <a:xfrm>
            <a:off x="0" y="0"/>
            <a:ext cx="9144000" cy="6858000"/>
          </a:xfrm>
          <a:prstGeom prst="rect">
            <a:avLst/>
          </a:prstGeom>
          <a:ln>
            <a:solidFill>
              <a:srgbClr val="6600FF"/>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b="1" dirty="0" smtClean="0">
                <a:solidFill>
                  <a:schemeClr val="bg1"/>
                </a:solidFill>
              </a:rPr>
              <a:t>   </a:t>
            </a:r>
          </a:p>
          <a:p>
            <a:pPr algn="ctr"/>
            <a:r>
              <a:rPr lang="en-US" sz="2800" b="1" dirty="0" smtClean="0">
                <a:solidFill>
                  <a:srgbClr val="6A2D97"/>
                </a:solidFill>
              </a:rPr>
              <a:t>THE FUNCTION OF HUMAN BRAIN</a:t>
            </a:r>
          </a:p>
          <a:p>
            <a:pPr algn="ctr"/>
            <a:endParaRPr lang="en-US" sz="2800" b="1" dirty="0" smtClean="0">
              <a:solidFill>
                <a:srgbClr val="6A2D97"/>
              </a:solidFill>
            </a:endParaRPr>
          </a:p>
          <a:p>
            <a:pPr algn="ctr"/>
            <a:r>
              <a:rPr lang="en-US" sz="2800" b="1" dirty="0" smtClean="0">
                <a:solidFill>
                  <a:srgbClr val="6A2D97"/>
                </a:solidFill>
              </a:rPr>
              <a:t> </a:t>
            </a:r>
            <a:r>
              <a:rPr lang="en-US" sz="2400" b="1" dirty="0" smtClean="0">
                <a:solidFill>
                  <a:srgbClr val="6A2D97"/>
                </a:solidFill>
                <a:latin typeface="Times New Roman" pitchFamily="18" charset="0"/>
                <a:ea typeface="Times New Roman" pitchFamily="18" charset="0"/>
                <a:cs typeface="Times New Roman" pitchFamily="18" charset="0"/>
              </a:rPr>
              <a:t>The primary structure that controls and coordinates the electrical stream of life is the brain. The brain is the Chief Executive Officer (CEO) of the body. It contains the blueprint, the formula for strong, healthy, high-energy lifestyle that according to the latest Harvard research, should last for 120-130 years. Our creator has implanted the most amazing system that communicates billions of messages from the brain down through the spinal cord and into the periphery in a split-second’s time. This amazing system of neural connections we call the nervous system. Life is all about moving, adapting, and recreating to mirror the demands of our environment. The ability of our body to run this electrical current of information through various pathways as mediated by the Central Nervous System is what makes up our life experience.</a:t>
            </a:r>
          </a:p>
          <a:p>
            <a:pPr algn="ctr"/>
            <a:r>
              <a:rPr lang="en-US" sz="2400" b="1" dirty="0" smtClean="0">
                <a:solidFill>
                  <a:srgbClr val="6A2D97"/>
                </a:solidFill>
                <a:latin typeface="Times New Roman" pitchFamily="18" charset="0"/>
                <a:ea typeface="Times New Roman" pitchFamily="18" charset="0"/>
                <a:cs typeface="Times New Roman" pitchFamily="18" charset="0"/>
              </a:rPr>
              <a:t> </a:t>
            </a:r>
            <a:r>
              <a:rPr lang="en-US" sz="2400" b="1" dirty="0" smtClean="0">
                <a:solidFill>
                  <a:srgbClr val="6A2D97"/>
                </a:solidFill>
                <a:latin typeface="Times New Roman" pitchFamily="18" charset="0"/>
                <a:ea typeface="Times New Roman" pitchFamily="18" charset="0"/>
                <a:cs typeface="Times New Roman" pitchFamily="18" charset="0"/>
                <a:hlinkClick r:id="rId2"/>
              </a:rPr>
              <a:t>http://exodushc.com/wp/?p=12</a:t>
            </a:r>
            <a:endParaRPr lang="en-US" sz="2400" b="1" dirty="0" smtClean="0">
              <a:solidFill>
                <a:srgbClr val="6A2D97"/>
              </a:solidFill>
              <a:latin typeface="Times New Roman" pitchFamily="18" charset="0"/>
              <a:ea typeface="Times New Roman" pitchFamily="18" charset="0"/>
              <a:cs typeface="Times New Roman" pitchFamily="18" charset="0"/>
            </a:endParaRPr>
          </a:p>
          <a:p>
            <a:pPr algn="ctr"/>
            <a:endParaRPr lang="en-US" sz="1400" b="1" dirty="0" smtClean="0">
              <a:solidFill>
                <a:srgbClr val="7030A0"/>
              </a:solidFill>
              <a:latin typeface="Trebuchet MS" pitchFamily="34" charset="0"/>
              <a:cs typeface="Arial" pitchFamily="34" charset="0"/>
            </a:endParaRPr>
          </a:p>
        </p:txBody>
      </p:sp>
      <p:sp>
        <p:nvSpPr>
          <p:cNvPr id="4" name="Rectangle 3"/>
          <p:cNvSpPr/>
          <p:nvPr/>
        </p:nvSpPr>
        <p:spPr>
          <a:xfrm>
            <a:off x="8458200" y="228600"/>
            <a:ext cx="364202" cy="307777"/>
          </a:xfrm>
          <a:prstGeom prst="rect">
            <a:avLst/>
          </a:prstGeom>
        </p:spPr>
        <p:txBody>
          <a:bodyPr wrap="square">
            <a:spAutoFit/>
          </a:bodyPr>
          <a:lstStyle/>
          <a:p>
            <a:fld id="{877F9B8C-32C4-43F2-99B4-FFD195B4A4EB}" type="slidenum">
              <a:rPr lang="en-US" sz="1400" b="1" smtClean="0">
                <a:solidFill>
                  <a:schemeClr val="bg1"/>
                </a:solidFill>
              </a:rPr>
              <a:pPr/>
              <a:t>35</a:t>
            </a:fld>
            <a:endParaRPr lang="en-US" sz="1400" dirty="0"/>
          </a:p>
        </p:txBody>
      </p:sp>
    </p:spTree>
  </p:cSld>
  <p:clrMapOvr>
    <a:masterClrMapping/>
  </p:clrMapOvr>
  <p:transition spd="slow">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36</a:t>
            </a:fld>
            <a:endParaRPr lang="en-US" dirty="0"/>
          </a:p>
        </p:txBody>
      </p:sp>
      <p:pic>
        <p:nvPicPr>
          <p:cNvPr id="1025" name="Picture 1" descr="http://www.sympatheticnervoussystem.net/wp-content/uploads/2012/02/sympatheticnervoussystemdefini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38100">
            <a:solidFill>
              <a:srgbClr val="6600FF"/>
            </a:solidFill>
          </a:ln>
        </p:spPr>
      </p:pic>
      <p:cxnSp>
        <p:nvCxnSpPr>
          <p:cNvPr id="5" name="Straight Connector 4"/>
          <p:cNvCxnSpPr/>
          <p:nvPr/>
        </p:nvCxnSpPr>
        <p:spPr>
          <a:xfrm>
            <a:off x="1905000" y="2286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248400" y="228600"/>
            <a:ext cx="25146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21"/>
          <p:cNvSpPr txBox="1">
            <a:spLocks/>
          </p:cNvSpPr>
          <p:nvPr/>
        </p:nvSpPr>
        <p:spPr>
          <a:xfrm>
            <a:off x="8610600" y="0"/>
            <a:ext cx="381000" cy="4572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0"/>
            <a:ext cx="609600" cy="365125"/>
          </a:xfrm>
        </p:spPr>
        <p:txBody>
          <a:bodyPr/>
          <a:lstStyle/>
          <a:p>
            <a:fld id="{877F9B8C-32C4-43F2-99B4-FFD195B4A4EB}" type="slidenum">
              <a:rPr lang="en-US" b="1" smtClean="0">
                <a:solidFill>
                  <a:schemeClr val="tx1"/>
                </a:solidFill>
              </a:rPr>
              <a:pPr/>
              <a:t>37</a:t>
            </a:fld>
            <a:endParaRPr lang="en-US" b="1" dirty="0">
              <a:solidFill>
                <a:schemeClr val="tx1"/>
              </a:solidFill>
            </a:endParaRPr>
          </a:p>
        </p:txBody>
      </p:sp>
      <p:sp>
        <p:nvSpPr>
          <p:cNvPr id="4" name="Rectangle 3"/>
          <p:cNvSpPr/>
          <p:nvPr/>
        </p:nvSpPr>
        <p:spPr>
          <a:xfrm>
            <a:off x="304800" y="304800"/>
            <a:ext cx="8458200" cy="6278642"/>
          </a:xfrm>
          <a:prstGeom prst="rect">
            <a:avLst/>
          </a:prstGeom>
          <a:solidFill>
            <a:schemeClr val="tx1"/>
          </a:solidFill>
          <a:ln w="38100">
            <a:solidFill>
              <a:srgbClr val="6600FF"/>
            </a:solidFill>
          </a:ln>
        </p:spPr>
        <p:txBody>
          <a:bodyPr wrap="square">
            <a:spAutoFit/>
          </a:bodyPr>
          <a:lstStyle/>
          <a:p>
            <a:pPr algn="ctr"/>
            <a:r>
              <a:rPr lang="en-US" sz="2400" b="1" dirty="0" smtClean="0">
                <a:solidFill>
                  <a:srgbClr val="6600FF"/>
                </a:solidFill>
              </a:rPr>
              <a:t>Sympathetic Nervous Disturbances.  </a:t>
            </a:r>
          </a:p>
          <a:p>
            <a:pPr algn="ctr"/>
            <a:r>
              <a:rPr lang="en-US" b="1" dirty="0" smtClean="0">
                <a:solidFill>
                  <a:schemeClr val="bg1"/>
                </a:solidFill>
              </a:rPr>
              <a:t>{Healthful Living pages 195-196 }</a:t>
            </a:r>
          </a:p>
          <a:p>
            <a:endParaRPr lang="en-US" dirty="0" smtClean="0">
              <a:solidFill>
                <a:srgbClr val="6600FF"/>
              </a:solidFill>
            </a:endParaRPr>
          </a:p>
          <a:p>
            <a:pPr lvl="1">
              <a:buFont typeface="Wingdings" pitchFamily="2" charset="2"/>
              <a:buChar char="Ø"/>
            </a:pPr>
            <a:r>
              <a:rPr lang="en-US" dirty="0" smtClean="0">
                <a:solidFill>
                  <a:srgbClr val="6600FF"/>
                </a:solidFill>
              </a:rPr>
              <a:t> God himself has formed us with distinctive organs and faculties. These he designs should act together in harmony. If we injure one, all are affected.</a:t>
            </a:r>
          </a:p>
          <a:p>
            <a:pPr lvl="1">
              <a:buFont typeface="Wingdings" pitchFamily="2" charset="2"/>
              <a:buChar char="Ø"/>
            </a:pPr>
            <a:endParaRPr lang="en-US" dirty="0" smtClean="0">
              <a:solidFill>
                <a:srgbClr val="6600FF"/>
              </a:solidFill>
            </a:endParaRPr>
          </a:p>
          <a:p>
            <a:pPr lvl="1">
              <a:buFont typeface="Wingdings" pitchFamily="2" charset="2"/>
              <a:buChar char="Ø"/>
            </a:pPr>
            <a:r>
              <a:rPr lang="en-US" dirty="0" smtClean="0">
                <a:solidFill>
                  <a:srgbClr val="6600FF"/>
                </a:solidFill>
              </a:rPr>
              <a:t> Every wrong habit which injures the health of the body, reacts in effect upon the mind.</a:t>
            </a:r>
          </a:p>
          <a:p>
            <a:pPr lvl="1">
              <a:buFont typeface="Wingdings" pitchFamily="2" charset="2"/>
              <a:buChar char="Ø"/>
            </a:pPr>
            <a:endParaRPr lang="en-US" dirty="0" smtClean="0">
              <a:solidFill>
                <a:srgbClr val="6600FF"/>
              </a:solidFill>
            </a:endParaRPr>
          </a:p>
          <a:p>
            <a:pPr lvl="1">
              <a:buFont typeface="Wingdings" pitchFamily="2" charset="2"/>
              <a:buChar char="Ø"/>
            </a:pPr>
            <a:r>
              <a:rPr lang="en-US" dirty="0" smtClean="0">
                <a:solidFill>
                  <a:srgbClr val="6600FF"/>
                </a:solidFill>
              </a:rPr>
              <a:t> The brain is the citadel of the whole man, and wrong habits of eating, dressing, or sleeping affect the brain, and prevent the attaining of that which the student desires,--a good mental discipline. Any part of the body that is not treated with consideration will telegraph its injury to the brain.</a:t>
            </a:r>
          </a:p>
          <a:p>
            <a:pPr lvl="1">
              <a:buFont typeface="Wingdings" pitchFamily="2" charset="2"/>
              <a:buChar char="Ø"/>
            </a:pPr>
            <a:endParaRPr lang="en-US" dirty="0" smtClean="0">
              <a:solidFill>
                <a:srgbClr val="6600FF"/>
              </a:solidFill>
            </a:endParaRPr>
          </a:p>
          <a:p>
            <a:pPr lvl="1">
              <a:buClr>
                <a:srgbClr val="6600FF"/>
              </a:buClr>
              <a:buFont typeface="Wingdings" pitchFamily="2" charset="2"/>
              <a:buChar char="Ø"/>
            </a:pPr>
            <a:r>
              <a:rPr lang="en-US" dirty="0" smtClean="0">
                <a:solidFill>
                  <a:srgbClr val="6600FF"/>
                </a:solidFill>
              </a:rPr>
              <a:t> It is impossible for the brain to do its best work when the digestive powers are abused. Many eat hurriedly of various kinds of food, which set up a war in the stomach, and thus confuse the brain. . . . At meal-time cast off care and taxing thought. Do not be hurried, but eat slowly and with cheerfulness, your heart filled with gratitude to God for all his blessings; and do not engage in brain labor immediately after a meal. Exercise moderately, and give a little time for the stomach to begin its work. </a:t>
            </a:r>
          </a:p>
          <a:p>
            <a:pPr lvl="1">
              <a:buClr>
                <a:srgbClr val="6600FF"/>
              </a:buClr>
            </a:pPr>
            <a:endParaRPr lang="en-US" dirty="0" smtClean="0">
              <a:solidFill>
                <a:srgbClr val="6600FF"/>
              </a:solidFill>
            </a:endParaRPr>
          </a:p>
        </p:txBody>
      </p:sp>
    </p:spTree>
  </p:cSld>
  <p:clrMapOvr>
    <a:masterClrMapping/>
  </p:clrMapOvr>
  <p:transition spd="slow">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0"/>
            <a:ext cx="457200" cy="365125"/>
          </a:xfrm>
        </p:spPr>
        <p:txBody>
          <a:bodyPr/>
          <a:lstStyle/>
          <a:p>
            <a:fld id="{877F9B8C-32C4-43F2-99B4-FFD195B4A4EB}" type="slidenum">
              <a:rPr lang="en-US" b="1" smtClean="0">
                <a:solidFill>
                  <a:schemeClr val="tx1"/>
                </a:solidFill>
              </a:rPr>
              <a:pPr/>
              <a:t>38</a:t>
            </a:fld>
            <a:endParaRPr lang="en-US" b="1" dirty="0">
              <a:solidFill>
                <a:schemeClr val="tx1"/>
              </a:solidFill>
            </a:endParaRPr>
          </a:p>
        </p:txBody>
      </p:sp>
      <p:sp>
        <p:nvSpPr>
          <p:cNvPr id="4" name="Rectangle 3"/>
          <p:cNvSpPr/>
          <p:nvPr/>
        </p:nvSpPr>
        <p:spPr>
          <a:xfrm>
            <a:off x="457200" y="685800"/>
            <a:ext cx="8229600" cy="5355312"/>
          </a:xfrm>
          <a:prstGeom prst="rect">
            <a:avLst/>
          </a:prstGeom>
          <a:solidFill>
            <a:schemeClr val="tx1"/>
          </a:solidFill>
          <a:ln w="38100">
            <a:solidFill>
              <a:srgbClr val="6600FF"/>
            </a:solidFill>
          </a:ln>
        </p:spPr>
        <p:txBody>
          <a:bodyPr wrap="square">
            <a:spAutoFit/>
          </a:bodyPr>
          <a:lstStyle/>
          <a:p>
            <a:pPr lvl="1">
              <a:buFont typeface="Wingdings" pitchFamily="2" charset="2"/>
              <a:buChar char="Ø"/>
            </a:pPr>
            <a:endParaRPr lang="en-US" dirty="0" smtClean="0">
              <a:solidFill>
                <a:srgbClr val="6600FF"/>
              </a:solidFill>
            </a:endParaRPr>
          </a:p>
          <a:p>
            <a:pPr lvl="1"/>
            <a:endParaRPr lang="en-US" dirty="0" smtClean="0">
              <a:solidFill>
                <a:srgbClr val="6600FF"/>
              </a:solidFill>
            </a:endParaRPr>
          </a:p>
          <a:p>
            <a:pPr lvl="1">
              <a:buClr>
                <a:srgbClr val="6600FF"/>
              </a:buClr>
              <a:buFont typeface="Wingdings" pitchFamily="2" charset="2"/>
              <a:buChar char="Ø"/>
            </a:pPr>
            <a:r>
              <a:rPr lang="en-US" dirty="0" smtClean="0">
                <a:solidFill>
                  <a:srgbClr val="6600FF"/>
                </a:solidFill>
              </a:rPr>
              <a:t> When the mind or body is taxed heavily after eating, the process of digestion is hindered. The vitality of the system, which is needed to carry on the work in one direction, is called away and set to work in another.</a:t>
            </a:r>
          </a:p>
          <a:p>
            <a:pPr lvl="1"/>
            <a:endParaRPr lang="en-US" dirty="0" smtClean="0">
              <a:solidFill>
                <a:srgbClr val="6600FF"/>
              </a:solidFill>
            </a:endParaRPr>
          </a:p>
          <a:p>
            <a:pPr lvl="1"/>
            <a:endParaRPr lang="en-US" dirty="0" smtClean="0">
              <a:solidFill>
                <a:srgbClr val="6600FF"/>
              </a:solidFill>
            </a:endParaRPr>
          </a:p>
          <a:p>
            <a:pPr lvl="1">
              <a:buFont typeface="Wingdings" pitchFamily="2" charset="2"/>
              <a:buChar char="Ø"/>
            </a:pPr>
            <a:r>
              <a:rPr lang="en-US" dirty="0" smtClean="0">
                <a:solidFill>
                  <a:srgbClr val="6600FF"/>
                </a:solidFill>
              </a:rPr>
              <a:t> What the users of these stimulants call strength is only received by exciting the nerves of the stomach, which convey the irritation to the brain, and this in turn is aroused to impart increased action to the </a:t>
            </a:r>
          </a:p>
          <a:p>
            <a:pPr lvl="1"/>
            <a:r>
              <a:rPr lang="en-US" dirty="0" smtClean="0">
                <a:solidFill>
                  <a:srgbClr val="6600FF"/>
                </a:solidFill>
              </a:rPr>
              <a:t>heart.</a:t>
            </a:r>
          </a:p>
          <a:p>
            <a:endParaRPr lang="en-US" dirty="0" smtClean="0">
              <a:solidFill>
                <a:srgbClr val="6600FF"/>
              </a:solidFill>
            </a:endParaRPr>
          </a:p>
          <a:p>
            <a:endParaRPr lang="en-US" dirty="0" smtClean="0">
              <a:solidFill>
                <a:srgbClr val="6600FF"/>
              </a:solidFill>
            </a:endParaRPr>
          </a:p>
          <a:p>
            <a:pPr lvl="1">
              <a:buFont typeface="Wingdings" pitchFamily="2" charset="2"/>
              <a:buChar char="Ø"/>
            </a:pPr>
            <a:r>
              <a:rPr lang="en-US" dirty="0" smtClean="0">
                <a:solidFill>
                  <a:srgbClr val="6600FF"/>
                </a:solidFill>
              </a:rPr>
              <a:t> Those who are changing from three meals a day to two, will at first be troubled more or less with faintness, especially about the time they have been in the habit of eating the third meal. But if they persevere </a:t>
            </a:r>
          </a:p>
          <a:p>
            <a:pPr lvl="1"/>
            <a:r>
              <a:rPr lang="en-US" dirty="0" smtClean="0">
                <a:solidFill>
                  <a:srgbClr val="6600FF"/>
                </a:solidFill>
              </a:rPr>
              <a:t>for a short time, this faintness will disappear.</a:t>
            </a:r>
          </a:p>
          <a:p>
            <a:pPr lvl="1"/>
            <a:endParaRPr lang="en-US" dirty="0" smtClean="0">
              <a:solidFill>
                <a:srgbClr val="6600FF"/>
              </a:solidFill>
            </a:endParaRPr>
          </a:p>
          <a:p>
            <a:pPr lvl="1"/>
            <a:endParaRPr lang="en-US" dirty="0">
              <a:solidFill>
                <a:srgbClr val="6600FF"/>
              </a:solidFill>
            </a:endParaRPr>
          </a:p>
        </p:txBody>
      </p:sp>
    </p:spTree>
  </p:cSld>
  <p:clrMapOvr>
    <a:masterClrMapping/>
  </p:clrMapOvr>
  <p:transition spd="slow">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39</a:t>
            </a:fld>
            <a:endParaRPr lang="en-US" dirty="0"/>
          </a:p>
        </p:txBody>
      </p:sp>
      <p:sp>
        <p:nvSpPr>
          <p:cNvPr id="3" name="Title 2"/>
          <p:cNvSpPr txBox="1">
            <a:spLocks/>
          </p:cNvSpPr>
          <p:nvPr/>
        </p:nvSpPr>
        <p:spPr>
          <a:xfrm>
            <a:off x="0" y="0"/>
            <a:ext cx="9144000" cy="1066800"/>
          </a:xfrm>
          <a:prstGeom prst="rect">
            <a:avLst/>
          </a:prstGeom>
          <a:ln>
            <a:solidFill>
              <a:srgbClr val="6600FF"/>
            </a:solidFill>
          </a:ln>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1" u="none" strike="noStrike" kern="1200" cap="none" spc="-100" normalizeH="0" baseline="0" noProof="0" dirty="0" smtClean="0">
              <a:ln w="3200">
                <a:solidFill>
                  <a:schemeClr val="bg2">
                    <a:shade val="75000"/>
                    <a:alpha val="25000"/>
                  </a:schemeClr>
                </a:solidFill>
                <a:prstDash val="solid"/>
                <a:round/>
              </a:ln>
              <a:solidFill>
                <a:srgbClr val="2B0AB6"/>
              </a:solidFill>
              <a:effectLst>
                <a:innerShdw blurRad="50800" dist="25400" dir="13500000">
                  <a:prstClr val="black">
                    <a:alpha val="70000"/>
                  </a:prstClr>
                </a:innerShdw>
              </a:effectLst>
              <a:uLnTx/>
              <a:uFillTx/>
              <a:latin typeface="Andalus" pitchFamily="18" charset="-78"/>
              <a:ea typeface="+mn-ea"/>
              <a:cs typeface="Andalus" pitchFamily="18" charset="-78"/>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1" i="1" u="none" strike="noStrike" kern="1200" cap="none" spc="-100" normalizeH="0" baseline="0" noProof="0" dirty="0" smtClean="0">
                <a:ln w="3200">
                  <a:solidFill>
                    <a:schemeClr val="bg2">
                      <a:shade val="75000"/>
                      <a:alpha val="25000"/>
                    </a:schemeClr>
                  </a:solidFill>
                  <a:prstDash val="solid"/>
                  <a:round/>
                </a:ln>
                <a:solidFill>
                  <a:srgbClr val="2B0AB6"/>
                </a:solidFill>
                <a:effectLst>
                  <a:innerShdw blurRad="50800" dist="25400" dir="13500000">
                    <a:prstClr val="black">
                      <a:alpha val="70000"/>
                    </a:prstClr>
                  </a:innerShdw>
                </a:effectLst>
                <a:uLnTx/>
                <a:uFillTx/>
                <a:latin typeface="Andalus" pitchFamily="18" charset="-78"/>
                <a:ea typeface="+mn-ea"/>
                <a:cs typeface="Andalus" pitchFamily="18" charset="-78"/>
              </a:rPr>
              <a:t>The New Jerusalem the City of God</a:t>
            </a:r>
          </a:p>
        </p:txBody>
      </p:sp>
      <p:sp>
        <p:nvSpPr>
          <p:cNvPr id="4" name="Rectangle 3"/>
          <p:cNvSpPr/>
          <p:nvPr/>
        </p:nvSpPr>
        <p:spPr>
          <a:xfrm>
            <a:off x="0" y="1066801"/>
            <a:ext cx="9144000" cy="5878532"/>
          </a:xfrm>
          <a:prstGeom prst="rect">
            <a:avLst/>
          </a:prstGeom>
          <a:ln>
            <a:solidFill>
              <a:srgbClr val="6600FF"/>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000" dirty="0" smtClean="0">
                <a:solidFill>
                  <a:srgbClr val="2B0AB6"/>
                </a:solidFill>
                <a:latin typeface="Andalus" pitchFamily="18" charset="-78"/>
                <a:cs typeface="Andalus" pitchFamily="18" charset="-78"/>
              </a:rPr>
              <a:t>And the city lieth foursquare, and the length is as large as the breadth: and he measured the city with the reed, twelve thousand furlongs. The length and the breadth and the height of it are equal.  And he measured the wall thereof, an hundred [and] forty [and] four cubits, [according to] the measure of a man, that is, of the angel. </a:t>
            </a:r>
            <a:r>
              <a:rPr lang="en-US" sz="2000" b="1" dirty="0" smtClean="0">
                <a:solidFill>
                  <a:schemeClr val="bg1"/>
                </a:solidFill>
                <a:latin typeface="Andalus" pitchFamily="18" charset="-78"/>
                <a:cs typeface="Andalus" pitchFamily="18" charset="-78"/>
              </a:rPr>
              <a:t>(Revelation 21:16-17)</a:t>
            </a:r>
          </a:p>
          <a:p>
            <a:pPr algn="ctr"/>
            <a:endParaRPr lang="en-US" sz="800" dirty="0" smtClean="0">
              <a:solidFill>
                <a:srgbClr val="2B0AB6"/>
              </a:solidFill>
              <a:latin typeface="Andalus" pitchFamily="18" charset="-78"/>
              <a:cs typeface="Andalus" pitchFamily="18" charset="-78"/>
            </a:endParaRPr>
          </a:p>
          <a:p>
            <a:pPr algn="ctr"/>
            <a:r>
              <a:rPr lang="en-US" sz="2000" dirty="0" smtClean="0">
                <a:solidFill>
                  <a:srgbClr val="2B0AB6"/>
                </a:solidFill>
                <a:latin typeface="Andalus" pitchFamily="18" charset="-78"/>
                <a:cs typeface="Andalus" pitchFamily="18" charset="-78"/>
              </a:rPr>
              <a:t> Before entering the city, the saints are arranged in a hollow square, with Jesus in the midst. In height he surpasses both the saints and the angels. His majestic form and lovely countenance can be seen by all in the square. Upon the heads of the overcomers the Saviour, with his own right hand, places the crowns of glory. For every saint there is a crown, bearing his new name, and the inscription, "Holiness to the Lord." In every hand is placed the victor's palm and the shining harp. The commanding angels strike the note, and every voice is raised in grateful praise, every hand sweeps the harp-strings with skillful touch, awaking sweet music in rich, melodious strains. </a:t>
            </a:r>
          </a:p>
          <a:p>
            <a:pPr algn="ctr"/>
            <a:r>
              <a:rPr lang="en-US" sz="2000" dirty="0" smtClean="0">
                <a:solidFill>
                  <a:srgbClr val="2B0AB6"/>
                </a:solidFill>
                <a:latin typeface="Andalus" pitchFamily="18" charset="-78"/>
                <a:cs typeface="Andalus" pitchFamily="18" charset="-78"/>
              </a:rPr>
              <a:t> </a:t>
            </a:r>
            <a:r>
              <a:rPr lang="en-US" sz="2000" b="1" dirty="0" smtClean="0">
                <a:solidFill>
                  <a:schemeClr val="bg1"/>
                </a:solidFill>
                <a:latin typeface="Andalus" pitchFamily="18" charset="-78"/>
                <a:cs typeface="Andalus" pitchFamily="18" charset="-78"/>
              </a:rPr>
              <a:t>{Spirit of Prophecy vol. 4 464.3} </a:t>
            </a:r>
          </a:p>
          <a:p>
            <a:pPr algn="ctr"/>
            <a:endParaRPr lang="en-US" sz="800" dirty="0" smtClean="0">
              <a:solidFill>
                <a:srgbClr val="2B0AB6"/>
              </a:solidFill>
              <a:latin typeface="Andalus" pitchFamily="18" charset="-78"/>
              <a:cs typeface="Andalus" pitchFamily="18" charset="-78"/>
            </a:endParaRPr>
          </a:p>
          <a:p>
            <a:pPr algn="ctr"/>
            <a:r>
              <a:rPr lang="en-US" sz="2000" dirty="0" smtClean="0">
                <a:solidFill>
                  <a:srgbClr val="2B0AB6"/>
                </a:solidFill>
                <a:latin typeface="Andalus" pitchFamily="18" charset="-78"/>
                <a:cs typeface="Andalus" pitchFamily="18" charset="-78"/>
              </a:rPr>
              <a:t>And I saw no temple therein: for the Lord God Almighty and the </a:t>
            </a:r>
          </a:p>
          <a:p>
            <a:pPr algn="ctr"/>
            <a:r>
              <a:rPr lang="en-US" sz="2000" dirty="0" smtClean="0">
                <a:solidFill>
                  <a:srgbClr val="2B0AB6"/>
                </a:solidFill>
                <a:latin typeface="Andalus" pitchFamily="18" charset="-78"/>
                <a:cs typeface="Andalus" pitchFamily="18" charset="-78"/>
              </a:rPr>
              <a:t>Lamb are the temple of it.</a:t>
            </a:r>
          </a:p>
          <a:p>
            <a:pPr algn="ctr"/>
            <a:r>
              <a:rPr lang="en-US" sz="2000" dirty="0" smtClean="0">
                <a:solidFill>
                  <a:srgbClr val="2B0AB6"/>
                </a:solidFill>
                <a:latin typeface="Andalus" pitchFamily="18" charset="-78"/>
                <a:cs typeface="Andalus" pitchFamily="18" charset="-78"/>
              </a:rPr>
              <a:t> </a:t>
            </a:r>
            <a:r>
              <a:rPr lang="en-US" sz="2000" b="1" dirty="0" smtClean="0">
                <a:solidFill>
                  <a:schemeClr val="bg1"/>
                </a:solidFill>
                <a:latin typeface="Andalus" pitchFamily="18" charset="-78"/>
                <a:cs typeface="Andalus" pitchFamily="18" charset="-78"/>
              </a:rPr>
              <a:t>(Revelation 21:22)</a:t>
            </a:r>
          </a:p>
          <a:p>
            <a:pPr algn="ctr"/>
            <a:endParaRPr lang="en-US" sz="2000" b="1" dirty="0">
              <a:solidFill>
                <a:srgbClr val="2B0AB6"/>
              </a:solidFill>
              <a:latin typeface="Andalus" pitchFamily="18" charset="-78"/>
              <a:cs typeface="Andalus" pitchFamily="18" charset="-78"/>
            </a:endParaRPr>
          </a:p>
        </p:txBody>
      </p:sp>
      <p:sp>
        <p:nvSpPr>
          <p:cNvPr id="5" name="Slide Number Placeholder 21"/>
          <p:cNvSpPr txBox="1">
            <a:spLocks/>
          </p:cNvSpPr>
          <p:nvPr/>
        </p:nvSpPr>
        <p:spPr>
          <a:xfrm>
            <a:off x="8610600" y="0"/>
            <a:ext cx="381000" cy="4572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52400"/>
            <a:ext cx="5181600" cy="646331"/>
          </a:xfrm>
          <a:prstGeom prst="rect">
            <a:avLst/>
          </a:prstGeom>
          <a:ln w="19050"/>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sz="3600" b="1" i="1" dirty="0" smtClean="0">
                <a:effectLst>
                  <a:outerShdw blurRad="38100" dist="38100" dir="2700000" algn="tl">
                    <a:srgbClr val="000000">
                      <a:alpha val="43137"/>
                    </a:srgbClr>
                  </a:outerShdw>
                </a:effectLst>
                <a:latin typeface="David" pitchFamily="34" charset="-79"/>
                <a:cs typeface="David" pitchFamily="34" charset="-79"/>
              </a:rPr>
              <a:t>The Nervous System  </a:t>
            </a:r>
            <a:endParaRPr lang="en-US" sz="3600" i="1" dirty="0">
              <a:effectLst>
                <a:outerShdw blurRad="38100" dist="38100" dir="2700000" algn="tl">
                  <a:srgbClr val="000000">
                    <a:alpha val="43137"/>
                  </a:srgbClr>
                </a:outerShdw>
              </a:effectLst>
              <a:latin typeface="David" pitchFamily="34" charset="-79"/>
              <a:cs typeface="David" pitchFamily="34" charset="-79"/>
            </a:endParaRPr>
          </a:p>
        </p:txBody>
      </p:sp>
      <p:sp>
        <p:nvSpPr>
          <p:cNvPr id="14" name="Rectangle 13"/>
          <p:cNvSpPr/>
          <p:nvPr/>
        </p:nvSpPr>
        <p:spPr>
          <a:xfrm>
            <a:off x="0" y="6172200"/>
            <a:ext cx="5562600" cy="523220"/>
          </a:xfrm>
          <a:prstGeom prst="rect">
            <a:avLst/>
          </a:prstGeom>
        </p:spPr>
        <p:txBody>
          <a:bodyPr wrap="square">
            <a:spAutoFit/>
          </a:bodyPr>
          <a:lstStyle/>
          <a:p>
            <a:pPr algn="ctr"/>
            <a:endParaRPr lang="en-US" sz="1400" b="1" dirty="0" smtClean="0">
              <a:solidFill>
                <a:schemeClr val="accent3">
                  <a:lumMod val="75000"/>
                </a:schemeClr>
              </a:solidFill>
              <a:latin typeface="Times New Roman" pitchFamily="18" charset="0"/>
              <a:cs typeface="Times New Roman" pitchFamily="18" charset="0"/>
            </a:endParaRPr>
          </a:p>
          <a:p>
            <a:pPr algn="ctr"/>
            <a:endParaRPr lang="en-US" sz="1400" dirty="0"/>
          </a:p>
        </p:txBody>
      </p:sp>
      <p:sp>
        <p:nvSpPr>
          <p:cNvPr id="6" name="Rectangle 5"/>
          <p:cNvSpPr/>
          <p:nvPr/>
        </p:nvSpPr>
        <p:spPr>
          <a:xfrm>
            <a:off x="5486400" y="152400"/>
            <a:ext cx="3505200" cy="6586418"/>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NERVOUS SYSTEM DEFINITION</a:t>
            </a:r>
          </a:p>
          <a:p>
            <a:pPr algn="ctr"/>
            <a:endParaRPr lang="en-US" sz="12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The sum total of the tissues that record and distribute information within a person, and does so by electrical and chemical means.  The nervous system has two distinct parts -- central and peripheral. </a:t>
            </a:r>
          </a:p>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central part is made up of the brain and spinal cord.</a:t>
            </a:r>
          </a:p>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Together they are the </a:t>
            </a:r>
            <a:r>
              <a:rPr lang="en-US"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central nervous system </a:t>
            </a: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(CNS). </a:t>
            </a:r>
          </a:p>
          <a:p>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The peripheral part of the nervous system is said to be peripheral because it is outside the CNS. The function of the </a:t>
            </a:r>
            <a:r>
              <a:rPr lang="en-US"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peripheral nervous system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is to transmit information back and forth between the CNS and the rest of the body. </a:t>
            </a:r>
          </a:p>
          <a:p>
            <a:endParaRPr lang="en-US" sz="2000" b="1" i="1" dirty="0" smtClean="0">
              <a:solidFill>
                <a:schemeClr val="tx1"/>
              </a:solidFill>
              <a:latin typeface="Times New Roman" pitchFamily="18" charset="0"/>
              <a:cs typeface="Times New Roman" pitchFamily="18" charset="0"/>
            </a:endParaRPr>
          </a:p>
        </p:txBody>
      </p:sp>
      <p:pic>
        <p:nvPicPr>
          <p:cNvPr id="18434" name="Picture 2" descr="http://3.bp.blogspot.com/-r4dFqkgNOYg/TVyh5AMh9YI/AAAAAAAAAHs/MWlIg4aMCqg/s1600/big_nervous_system.jpg"/>
          <p:cNvPicPr>
            <a:picLocks noChangeAspect="1" noChangeArrowheads="1"/>
          </p:cNvPicPr>
          <p:nvPr/>
        </p:nvPicPr>
        <p:blipFill>
          <a:blip r:embed="rId2" cstate="print"/>
          <a:srcRect b="5634"/>
          <a:stretch>
            <a:fillRect/>
          </a:stretch>
        </p:blipFill>
        <p:spPr bwMode="auto">
          <a:xfrm>
            <a:off x="228600" y="914400"/>
            <a:ext cx="5105400" cy="5410200"/>
          </a:xfrm>
          <a:prstGeom prst="rect">
            <a:avLst/>
          </a:prstGeom>
          <a:noFill/>
          <a:ln w="38100">
            <a:solidFill>
              <a:srgbClr val="6600FF"/>
            </a:solidFill>
          </a:ln>
        </p:spPr>
      </p:pic>
      <p:sp>
        <p:nvSpPr>
          <p:cNvPr id="9" name="Rectangle 8"/>
          <p:cNvSpPr/>
          <p:nvPr/>
        </p:nvSpPr>
        <p:spPr>
          <a:xfrm>
            <a:off x="228600" y="6400800"/>
            <a:ext cx="5105400" cy="277000"/>
          </a:xfrm>
          <a:prstGeom prst="rect">
            <a:avLst/>
          </a:prstGeom>
          <a:solidFill>
            <a:schemeClr val="bg1"/>
          </a:solidFill>
          <a:ln w="28575">
            <a:solidFill>
              <a:schemeClr val="tx1"/>
            </a:solidFill>
          </a:ln>
        </p:spPr>
        <p:txBody>
          <a:bodyPr wrap="square">
            <a:spAutoFit/>
          </a:bodyPr>
          <a:lstStyle/>
          <a:p>
            <a:pPr algn="ctr"/>
            <a:r>
              <a:rPr lang="en-US" sz="1200" b="1" dirty="0" smtClean="0">
                <a:latin typeface="Times New Roman" pitchFamily="18" charset="0"/>
                <a:cs typeface="Times New Roman" pitchFamily="18" charset="0"/>
              </a:rPr>
              <a:t>http://www.medterms.com/script/main/art.asp?articlekey=4542</a:t>
            </a:r>
            <a:endParaRPr lang="en-US" sz="1200" b="1"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a:xfrm>
            <a:off x="8077200" y="152400"/>
            <a:ext cx="762000" cy="304800"/>
          </a:xfrm>
        </p:spPr>
        <p:txBody>
          <a:bodyPr/>
          <a:lstStyle/>
          <a:p>
            <a:fld id="{877F9B8C-32C4-43F2-99B4-FFD195B4A4EB}" type="slidenum">
              <a:rPr lang="en-US" sz="1400" smtClean="0">
                <a:solidFill>
                  <a:schemeClr val="tx1"/>
                </a:solidFill>
                <a:effectLst>
                  <a:outerShdw blurRad="38100" dist="38100" dir="2700000" algn="tl">
                    <a:srgbClr val="000000">
                      <a:alpha val="43137"/>
                    </a:srgbClr>
                  </a:outerShdw>
                </a:effectLst>
              </a:rPr>
              <a:pPr/>
              <a:t>4</a:t>
            </a:fld>
            <a:endParaRPr lang="en-US" sz="1400" dirty="0">
              <a:solidFill>
                <a:schemeClr val="tx1"/>
              </a:solidFill>
              <a:effectLst>
                <a:outerShdw blurRad="38100" dist="38100" dir="2700000" algn="tl">
                  <a:srgbClr val="000000">
                    <a:alpha val="43137"/>
                  </a:srgbClr>
                </a:outerShdw>
              </a:effectLst>
            </a:endParaRPr>
          </a:p>
        </p:txBody>
      </p:sp>
    </p:spTree>
  </p:cSld>
  <p:clrMapOvr>
    <a:masterClrMapping/>
  </p:clrMapOvr>
  <p:transition spd="slow">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40</a:t>
            </a:fld>
            <a:endParaRPr lang="en-US" dirty="0"/>
          </a:p>
        </p:txBody>
      </p:sp>
      <p:sp>
        <p:nvSpPr>
          <p:cNvPr id="3" name="Rectangle 2"/>
          <p:cNvSpPr/>
          <p:nvPr/>
        </p:nvSpPr>
        <p:spPr>
          <a:xfrm>
            <a:off x="0" y="1"/>
            <a:ext cx="9144000" cy="6857999"/>
          </a:xfrm>
          <a:prstGeom prst="rect">
            <a:avLst/>
          </a:prstGeom>
          <a:ln>
            <a:solidFill>
              <a:srgbClr val="6600FF"/>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b="1" dirty="0" smtClean="0">
                <a:solidFill>
                  <a:schemeClr val="bg1"/>
                </a:solidFill>
              </a:rPr>
              <a:t>   </a:t>
            </a:r>
          </a:p>
          <a:p>
            <a:pPr algn="ctr"/>
            <a:r>
              <a:rPr lang="en-US" sz="2800" b="1" dirty="0" smtClean="0">
                <a:solidFill>
                  <a:srgbClr val="6A2D97"/>
                </a:solidFill>
              </a:rPr>
              <a:t>The Story of the Seer of Patmos</a:t>
            </a:r>
          </a:p>
          <a:p>
            <a:pPr algn="ctr"/>
            <a:r>
              <a:rPr lang="en-US" sz="1600" b="1" i="1" dirty="0" smtClean="0">
                <a:solidFill>
                  <a:schemeClr val="bg1"/>
                </a:solidFill>
                <a:latin typeface="Trebuchet MS" pitchFamily="34" charset="0"/>
                <a:cs typeface="Arial" pitchFamily="34" charset="0"/>
              </a:rPr>
              <a:t>BY </a:t>
            </a:r>
          </a:p>
          <a:p>
            <a:pPr algn="ctr"/>
            <a:r>
              <a:rPr lang="en-US" sz="1600" b="1" i="1" dirty="0" smtClean="0">
                <a:solidFill>
                  <a:schemeClr val="bg1"/>
                </a:solidFill>
                <a:latin typeface="Trebuchet MS" pitchFamily="34" charset="0"/>
                <a:cs typeface="Arial" pitchFamily="34" charset="0"/>
              </a:rPr>
              <a:t>STEPHEN N. HASKELL. </a:t>
            </a:r>
          </a:p>
          <a:p>
            <a:pPr algn="ctr"/>
            <a:endParaRPr lang="en-US" sz="800" b="1" i="1" dirty="0" smtClean="0">
              <a:solidFill>
                <a:srgbClr val="7030A0"/>
              </a:solidFill>
              <a:latin typeface="Trebuchet MS" pitchFamily="34" charset="0"/>
              <a:cs typeface="Arial" pitchFamily="34" charset="0"/>
            </a:endParaRPr>
          </a:p>
          <a:p>
            <a:pPr algn="ctr"/>
            <a:r>
              <a:rPr lang="en-US" sz="1400" b="1" dirty="0" smtClean="0">
                <a:solidFill>
                  <a:srgbClr val="6A2D97"/>
                </a:solidFill>
              </a:rPr>
              <a:t>    </a:t>
            </a:r>
            <a:r>
              <a:rPr lang="en-US" sz="2000" b="1" dirty="0" smtClean="0">
                <a:solidFill>
                  <a:srgbClr val="6A2D97"/>
                </a:solidFill>
              </a:rPr>
              <a:t>The streets of the city are of pure gold,-so pure that they are transparent like crystal. The light from the countenance of Christ falls upon the beautifully blended colors of the wall, and then is reflected again and again on the polished streets. Men have lavished wealth on buildings, but no earthly edifice ever equaled the beauties of this capital city. In this wall are twelve gates; in number the same as the twelve tribes of the children of Israel,-the twelve patriarchs, whose names appear graven in living characters upon them. Each gate is a single pearl. The pearl, as we know it, is formed by the life fluid of the oyster covering a foreign substance. The pearls of heaven represent the abundant righteousness of Christ called forth by sin; but which, flowing full and free, covers every blemish in the character to which it is applied. </a:t>
            </a:r>
            <a:r>
              <a:rPr lang="en-US" sz="2000" b="1" dirty="0" smtClean="0">
                <a:solidFill>
                  <a:schemeClr val="bg1"/>
                </a:solidFill>
              </a:rPr>
              <a:t>{1905 SNH, SSP 345.2}</a:t>
            </a:r>
          </a:p>
          <a:p>
            <a:pPr algn="ctr"/>
            <a:endParaRPr lang="en-US" sz="800" b="1" dirty="0" smtClean="0">
              <a:solidFill>
                <a:srgbClr val="6A2D97"/>
              </a:solidFill>
            </a:endParaRPr>
          </a:p>
          <a:p>
            <a:pPr algn="ctr"/>
            <a:r>
              <a:rPr lang="en-US" sz="2000" b="1" dirty="0" smtClean="0">
                <a:solidFill>
                  <a:srgbClr val="6A2D97"/>
                </a:solidFill>
              </a:rPr>
              <a:t>      As the redeemed enter the city, they are arranged according to the tribes of ancient Israel, character forming the basis of division. The twelve taken together reflect the fullness of Christ. The character portrayed in the blessings pronounced upon the sons of Jacob, reveals the many sides of the life of the Son of God, as manifested in redemption</a:t>
            </a:r>
            <a:r>
              <a:rPr lang="en-US" sz="2000" b="1" dirty="0" smtClean="0">
                <a:solidFill>
                  <a:schemeClr val="bg1"/>
                </a:solidFill>
              </a:rPr>
              <a:t>. {1905 SNH, SSP 346.1} </a:t>
            </a:r>
            <a:endParaRPr lang="en-US" sz="2000" b="1" dirty="0">
              <a:solidFill>
                <a:schemeClr val="bg1"/>
              </a:solidFill>
            </a:endParaRPr>
          </a:p>
        </p:txBody>
      </p:sp>
      <p:sp>
        <p:nvSpPr>
          <p:cNvPr id="4" name="Slide Number Placeholder 21"/>
          <p:cNvSpPr txBox="1">
            <a:spLocks/>
          </p:cNvSpPr>
          <p:nvPr/>
        </p:nvSpPr>
        <p:spPr>
          <a:xfrm>
            <a:off x="8610600" y="0"/>
            <a:ext cx="381000" cy="4572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41</a:t>
            </a:fld>
            <a:endParaRPr lang="en-US" dirty="0"/>
          </a:p>
        </p:txBody>
      </p:sp>
      <p:sp>
        <p:nvSpPr>
          <p:cNvPr id="3" name="Rectangle 2"/>
          <p:cNvSpPr/>
          <p:nvPr/>
        </p:nvSpPr>
        <p:spPr>
          <a:xfrm>
            <a:off x="0" y="0"/>
            <a:ext cx="91440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dirty="0" smtClean="0">
                <a:solidFill>
                  <a:srgbClr val="2B0AB6"/>
                </a:solidFill>
                <a:latin typeface="Imprint MT Shadow" pitchFamily="82" charset="0"/>
              </a:rPr>
              <a:t>THE ENCAMPMENT OF THE TRIBE OF ISRAEL</a:t>
            </a:r>
            <a:endParaRPr lang="en-US" sz="2400" b="1" i="1" dirty="0">
              <a:solidFill>
                <a:srgbClr val="2B0AB6"/>
              </a:solidFill>
              <a:latin typeface="Imprint MT Shadow" pitchFamily="82" charset="0"/>
            </a:endParaRPr>
          </a:p>
        </p:txBody>
      </p:sp>
      <p:sp>
        <p:nvSpPr>
          <p:cNvPr id="4" name="Rectangle 3"/>
          <p:cNvSpPr/>
          <p:nvPr/>
        </p:nvSpPr>
        <p:spPr>
          <a:xfrm>
            <a:off x="0" y="533400"/>
            <a:ext cx="1371600" cy="2209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solidFill>
                  <a:srgbClr val="6A2D97"/>
                </a:solidFill>
              </a:rPr>
              <a:t>Levi </a:t>
            </a:r>
            <a:r>
              <a:rPr lang="en-US" sz="1600" b="1" dirty="0" smtClean="0">
                <a:solidFill>
                  <a:srgbClr val="6A2D97"/>
                </a:solidFill>
              </a:rPr>
              <a:t>Guardian </a:t>
            </a:r>
            <a:r>
              <a:rPr lang="en-US" sz="1200" b="1" dirty="0" smtClean="0">
                <a:solidFill>
                  <a:srgbClr val="6A2D97"/>
                </a:solidFill>
              </a:rPr>
              <a:t>of Sacred things was place  in</a:t>
            </a:r>
            <a:r>
              <a:rPr lang="en-US" sz="1200" b="1" dirty="0" smtClean="0">
                <a:solidFill>
                  <a:srgbClr val="7030A0"/>
                </a:solidFill>
              </a:rPr>
              <a:t>  </a:t>
            </a:r>
            <a:r>
              <a:rPr lang="en-US" sz="2000" b="1" dirty="0" smtClean="0">
                <a:solidFill>
                  <a:srgbClr val="2B0AB6"/>
                </a:solidFill>
              </a:rPr>
              <a:t>Dan’s</a:t>
            </a:r>
          </a:p>
          <a:p>
            <a:pPr algn="ctr"/>
            <a:r>
              <a:rPr lang="en-US" sz="2000" b="1" dirty="0" smtClean="0">
                <a:solidFill>
                  <a:srgbClr val="2B0AB6"/>
                </a:solidFill>
              </a:rPr>
              <a:t>lot</a:t>
            </a:r>
            <a:endParaRPr lang="en-US" sz="2000" b="1" dirty="0">
              <a:solidFill>
                <a:srgbClr val="2B0AB6"/>
              </a:solidFill>
            </a:endParaRPr>
          </a:p>
        </p:txBody>
      </p:sp>
      <p:sp>
        <p:nvSpPr>
          <p:cNvPr id="5" name="Rectangle 4"/>
          <p:cNvSpPr/>
          <p:nvPr/>
        </p:nvSpPr>
        <p:spPr>
          <a:xfrm>
            <a:off x="0" y="2743200"/>
            <a:ext cx="1371600" cy="152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smtClean="0">
              <a:solidFill>
                <a:srgbClr val="7030A0"/>
              </a:solidFill>
            </a:endParaRPr>
          </a:p>
          <a:p>
            <a:pPr algn="ctr"/>
            <a:r>
              <a:rPr lang="en-US" sz="1600" b="1" dirty="0" smtClean="0">
                <a:solidFill>
                  <a:srgbClr val="6A2D97"/>
                </a:solidFill>
              </a:rPr>
              <a:t>Manasseh</a:t>
            </a:r>
          </a:p>
          <a:p>
            <a:pPr algn="ctr"/>
            <a:r>
              <a:rPr lang="en-US" sz="1200" b="1" dirty="0" smtClean="0">
                <a:solidFill>
                  <a:srgbClr val="6A2D97"/>
                </a:solidFill>
              </a:rPr>
              <a:t> replaces </a:t>
            </a:r>
            <a:r>
              <a:rPr lang="en-US" b="1" dirty="0" smtClean="0">
                <a:solidFill>
                  <a:srgbClr val="6A2D97"/>
                </a:solidFill>
              </a:rPr>
              <a:t> </a:t>
            </a:r>
            <a:r>
              <a:rPr lang="en-US" sz="1600" b="1" dirty="0" smtClean="0">
                <a:solidFill>
                  <a:srgbClr val="6A2D97"/>
                </a:solidFill>
              </a:rPr>
              <a:t>Dan</a:t>
            </a:r>
          </a:p>
          <a:p>
            <a:pPr algn="ctr"/>
            <a:r>
              <a:rPr lang="en-US" sz="1100" b="1" dirty="0" smtClean="0">
                <a:solidFill>
                  <a:srgbClr val="6A2D97"/>
                </a:solidFill>
              </a:rPr>
              <a:t> {1914 </a:t>
            </a:r>
            <a:r>
              <a:rPr lang="en-US" sz="900" b="1" dirty="0" smtClean="0">
                <a:solidFill>
                  <a:srgbClr val="6A2D97"/>
                </a:solidFill>
              </a:rPr>
              <a:t>SNH, CIS </a:t>
            </a:r>
            <a:r>
              <a:rPr lang="en-US" sz="1100" b="1" dirty="0" smtClean="0">
                <a:solidFill>
                  <a:srgbClr val="6A2D97"/>
                </a:solidFill>
              </a:rPr>
              <a:t>356.5} </a:t>
            </a:r>
          </a:p>
          <a:p>
            <a:pPr algn="ctr"/>
            <a:endParaRPr lang="en-US" dirty="0">
              <a:solidFill>
                <a:srgbClr val="7030A0"/>
              </a:solidFill>
            </a:endParaRPr>
          </a:p>
        </p:txBody>
      </p:sp>
      <p:sp>
        <p:nvSpPr>
          <p:cNvPr id="6" name="Rectangle 5"/>
          <p:cNvSpPr/>
          <p:nvPr/>
        </p:nvSpPr>
        <p:spPr>
          <a:xfrm>
            <a:off x="0" y="4267200"/>
            <a:ext cx="1371600" cy="2057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b="1" dirty="0" smtClean="0">
              <a:solidFill>
                <a:srgbClr val="7030A0"/>
              </a:solidFill>
            </a:endParaRPr>
          </a:p>
          <a:p>
            <a:pPr algn="ctr"/>
            <a:endParaRPr lang="en-US" sz="1600" b="1" dirty="0" smtClean="0">
              <a:solidFill>
                <a:srgbClr val="7030A0"/>
              </a:solidFill>
            </a:endParaRPr>
          </a:p>
          <a:p>
            <a:pPr algn="ctr"/>
            <a:endParaRPr lang="en-US" sz="1600" b="1" dirty="0" smtClean="0">
              <a:solidFill>
                <a:srgbClr val="7030A0"/>
              </a:solidFill>
            </a:endParaRPr>
          </a:p>
          <a:p>
            <a:pPr algn="ctr"/>
            <a:endParaRPr lang="en-US" sz="1600" b="1" dirty="0" smtClean="0">
              <a:solidFill>
                <a:srgbClr val="7030A0"/>
              </a:solidFill>
            </a:endParaRPr>
          </a:p>
          <a:p>
            <a:pPr algn="ctr"/>
            <a:r>
              <a:rPr lang="en-US" sz="1600" b="1" dirty="0" smtClean="0">
                <a:solidFill>
                  <a:srgbClr val="6A2D97"/>
                </a:solidFill>
              </a:rPr>
              <a:t>Joseph </a:t>
            </a:r>
            <a:r>
              <a:rPr lang="en-US" sz="1200" b="1" dirty="0" smtClean="0">
                <a:solidFill>
                  <a:srgbClr val="6A2D97"/>
                </a:solidFill>
              </a:rPr>
              <a:t>replaces </a:t>
            </a:r>
            <a:r>
              <a:rPr lang="en-US" sz="1400" b="1" dirty="0" smtClean="0">
                <a:solidFill>
                  <a:srgbClr val="6A2D97"/>
                </a:solidFill>
              </a:rPr>
              <a:t>Ephraim</a:t>
            </a:r>
          </a:p>
          <a:p>
            <a:pPr algn="ctr"/>
            <a:r>
              <a:rPr lang="en-US" sz="1400" b="1" dirty="0" smtClean="0">
                <a:solidFill>
                  <a:srgbClr val="6A2D97"/>
                </a:solidFill>
              </a:rPr>
              <a:t> </a:t>
            </a:r>
            <a:r>
              <a:rPr lang="en-US" sz="1100" b="1" dirty="0" smtClean="0">
                <a:solidFill>
                  <a:srgbClr val="6A2D97"/>
                </a:solidFill>
              </a:rPr>
              <a:t>(Hosea 4:17</a:t>
            </a:r>
            <a:r>
              <a:rPr lang="en-US" sz="1400" b="1" dirty="0" smtClean="0">
                <a:solidFill>
                  <a:srgbClr val="6A2D97"/>
                </a:solidFill>
              </a:rPr>
              <a:t>)</a:t>
            </a:r>
          </a:p>
          <a:p>
            <a:pPr algn="ctr"/>
            <a:endParaRPr lang="en-US" sz="1400" b="1" dirty="0" smtClean="0">
              <a:solidFill>
                <a:srgbClr val="7030A0"/>
              </a:solidFill>
            </a:endParaRPr>
          </a:p>
          <a:p>
            <a:pPr algn="ctr"/>
            <a:endParaRPr lang="en-US" sz="1400" b="1" dirty="0" smtClean="0">
              <a:solidFill>
                <a:srgbClr val="7030A0"/>
              </a:solidFill>
            </a:endParaRPr>
          </a:p>
          <a:p>
            <a:pPr algn="ctr"/>
            <a:endParaRPr lang="en-US" sz="1400" b="1" dirty="0" smtClean="0">
              <a:solidFill>
                <a:srgbClr val="7030A0"/>
              </a:solidFill>
            </a:endParaRPr>
          </a:p>
          <a:p>
            <a:pPr algn="ctr"/>
            <a:endParaRPr lang="en-US" sz="1400" b="1" dirty="0" smtClean="0">
              <a:solidFill>
                <a:srgbClr val="7030A0"/>
              </a:solidFill>
            </a:endParaRPr>
          </a:p>
          <a:p>
            <a:pPr algn="ctr"/>
            <a:endParaRPr lang="en-US" sz="1400" b="1" dirty="0">
              <a:solidFill>
                <a:srgbClr val="7030A0"/>
              </a:solidFill>
            </a:endParaRPr>
          </a:p>
        </p:txBody>
      </p:sp>
      <p:sp>
        <p:nvSpPr>
          <p:cNvPr id="7" name="Rectangle 6"/>
          <p:cNvSpPr/>
          <p:nvPr/>
        </p:nvSpPr>
        <p:spPr>
          <a:xfrm>
            <a:off x="7620000" y="533400"/>
            <a:ext cx="1524000" cy="2209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b="1" dirty="0" smtClean="0">
              <a:solidFill>
                <a:schemeClr val="accent6">
                  <a:lumMod val="75000"/>
                </a:schemeClr>
              </a:solidFill>
            </a:endParaRPr>
          </a:p>
          <a:p>
            <a:pPr algn="ctr"/>
            <a:r>
              <a:rPr lang="en-US" sz="1600" b="1" dirty="0" smtClean="0">
                <a:solidFill>
                  <a:srgbClr val="2B0AB6"/>
                </a:solidFill>
              </a:rPr>
              <a:t>Naphtali</a:t>
            </a:r>
            <a:r>
              <a:rPr lang="en-US" sz="1600" b="1" dirty="0" smtClean="0"/>
              <a:t> </a:t>
            </a:r>
            <a:r>
              <a:rPr lang="en-US" sz="1200" b="1" dirty="0" smtClean="0">
                <a:solidFill>
                  <a:srgbClr val="6A2D97"/>
                </a:solidFill>
              </a:rPr>
              <a:t>changes to </a:t>
            </a:r>
            <a:r>
              <a:rPr lang="en-US" sz="1400" b="1" dirty="0" smtClean="0">
                <a:solidFill>
                  <a:srgbClr val="6A2D97"/>
                </a:solidFill>
              </a:rPr>
              <a:t>Nepthalim (</a:t>
            </a:r>
            <a:r>
              <a:rPr lang="en-US" sz="1100" b="1" dirty="0" smtClean="0">
                <a:solidFill>
                  <a:srgbClr val="6A2D97"/>
                </a:solidFill>
              </a:rPr>
              <a:t>Revelation 7:6</a:t>
            </a:r>
            <a:r>
              <a:rPr lang="en-US" sz="1100" b="1" dirty="0" smtClean="0">
                <a:solidFill>
                  <a:srgbClr val="7030A0"/>
                </a:solidFill>
              </a:rPr>
              <a:t>)</a:t>
            </a:r>
          </a:p>
          <a:p>
            <a:pPr algn="ctr"/>
            <a:endParaRPr lang="en-US" sz="1100" b="1" dirty="0" smtClean="0">
              <a:solidFill>
                <a:srgbClr val="7030A0"/>
              </a:solidFill>
            </a:endParaRPr>
          </a:p>
          <a:p>
            <a:pPr algn="ctr"/>
            <a:endParaRPr lang="en-US" sz="1100" b="1" dirty="0" smtClean="0">
              <a:solidFill>
                <a:srgbClr val="7030A0"/>
              </a:solidFill>
            </a:endParaRPr>
          </a:p>
          <a:p>
            <a:pPr algn="ctr"/>
            <a:endParaRPr lang="en-US" sz="1100" b="1" dirty="0" smtClean="0">
              <a:solidFill>
                <a:srgbClr val="7030A0"/>
              </a:solidFill>
            </a:endParaRPr>
          </a:p>
          <a:p>
            <a:pPr algn="ctr"/>
            <a:endParaRPr lang="en-US" sz="1100" b="1" dirty="0" smtClean="0">
              <a:solidFill>
                <a:srgbClr val="7030A0"/>
              </a:solidFill>
            </a:endParaRPr>
          </a:p>
          <a:p>
            <a:pPr algn="ctr"/>
            <a:endParaRPr lang="en-US" sz="1400" b="1" dirty="0">
              <a:solidFill>
                <a:srgbClr val="7030A0"/>
              </a:solidFill>
            </a:endParaRPr>
          </a:p>
        </p:txBody>
      </p:sp>
      <p:sp>
        <p:nvSpPr>
          <p:cNvPr id="8" name="Rectangle 7"/>
          <p:cNvSpPr/>
          <p:nvPr/>
        </p:nvSpPr>
        <p:spPr>
          <a:xfrm>
            <a:off x="7620000" y="4267200"/>
            <a:ext cx="1524000" cy="2057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solidFill>
                  <a:schemeClr val="accent6">
                    <a:lumMod val="75000"/>
                  </a:schemeClr>
                </a:solidFill>
              </a:rPr>
              <a:t>Zebulun</a:t>
            </a:r>
            <a:r>
              <a:rPr lang="en-US" sz="1200" dirty="0" smtClean="0"/>
              <a:t> </a:t>
            </a:r>
            <a:r>
              <a:rPr lang="en-US" sz="1200" b="1" dirty="0" smtClean="0">
                <a:solidFill>
                  <a:srgbClr val="6A2D97"/>
                </a:solidFill>
              </a:rPr>
              <a:t>changes to </a:t>
            </a:r>
            <a:r>
              <a:rPr lang="en-US" sz="1400" b="1" dirty="0" smtClean="0">
                <a:solidFill>
                  <a:srgbClr val="6A2D97"/>
                </a:solidFill>
              </a:rPr>
              <a:t>Zabulon</a:t>
            </a:r>
          </a:p>
          <a:p>
            <a:pPr algn="ctr"/>
            <a:r>
              <a:rPr lang="en-US" sz="1100" b="1" dirty="0" smtClean="0">
                <a:solidFill>
                  <a:srgbClr val="6A2D97"/>
                </a:solidFill>
              </a:rPr>
              <a:t>(Revelation 7:8</a:t>
            </a:r>
            <a:r>
              <a:rPr lang="en-US" sz="1100" b="1" dirty="0" smtClean="0">
                <a:solidFill>
                  <a:srgbClr val="7030A0"/>
                </a:solidFill>
              </a:rPr>
              <a:t>)</a:t>
            </a:r>
          </a:p>
          <a:p>
            <a:pPr algn="ctr"/>
            <a:endParaRPr lang="en-US" sz="1100" b="1" dirty="0" smtClean="0">
              <a:solidFill>
                <a:srgbClr val="7030A0"/>
              </a:solidFill>
            </a:endParaRPr>
          </a:p>
          <a:p>
            <a:pPr algn="ctr"/>
            <a:endParaRPr lang="en-US" sz="1100" b="1" dirty="0">
              <a:solidFill>
                <a:srgbClr val="7030A0"/>
              </a:solidFill>
            </a:endParaRPr>
          </a:p>
        </p:txBody>
      </p:sp>
      <p:sp>
        <p:nvSpPr>
          <p:cNvPr id="9" name="Rectangle 8"/>
          <p:cNvSpPr/>
          <p:nvPr/>
        </p:nvSpPr>
        <p:spPr>
          <a:xfrm>
            <a:off x="7620000" y="2743200"/>
            <a:ext cx="1524000" cy="152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Rectangle 9"/>
          <p:cNvSpPr/>
          <p:nvPr/>
        </p:nvSpPr>
        <p:spPr>
          <a:xfrm>
            <a:off x="0" y="6324600"/>
            <a:ext cx="91440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2B0AB6"/>
                </a:solidFill>
              </a:rPr>
              <a:t>The Setting of the Human Brain Function </a:t>
            </a:r>
            <a:r>
              <a:rPr lang="en-US" sz="1400" b="1" dirty="0" smtClean="0">
                <a:solidFill>
                  <a:srgbClr val="2B0AB6"/>
                </a:solidFill>
              </a:rPr>
              <a:t>(</a:t>
            </a:r>
            <a:r>
              <a:rPr lang="en-US" sz="1600" b="1" dirty="0" smtClean="0">
                <a:solidFill>
                  <a:srgbClr val="2B0AB6"/>
                </a:solidFill>
              </a:rPr>
              <a:t>Revelation 21:16-17)  </a:t>
            </a:r>
            <a:endParaRPr lang="en-US" sz="1600" b="1" dirty="0">
              <a:solidFill>
                <a:srgbClr val="2B0AB6"/>
              </a:solidFill>
            </a:endParaRPr>
          </a:p>
        </p:txBody>
      </p:sp>
      <p:sp>
        <p:nvSpPr>
          <p:cNvPr id="11" name="Right Triangle 10"/>
          <p:cNvSpPr/>
          <p:nvPr/>
        </p:nvSpPr>
        <p:spPr>
          <a:xfrm flipH="1">
            <a:off x="5410200" y="533400"/>
            <a:ext cx="2209800" cy="2209800"/>
          </a:xfrm>
          <a:prstGeom prst="rtTriangle">
            <a:avLst/>
          </a:prstGeom>
          <a:ln>
            <a:solidFill>
              <a:schemeClr val="tx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3" name="Right Triangle 12"/>
          <p:cNvSpPr/>
          <p:nvPr/>
        </p:nvSpPr>
        <p:spPr>
          <a:xfrm rot="16200000" flipH="1" flipV="1">
            <a:off x="5448296" y="495303"/>
            <a:ext cx="2133605" cy="2209800"/>
          </a:xfrm>
          <a:prstGeom prst="rtTriangle">
            <a:avLst/>
          </a:prstGeom>
          <a:ln>
            <a:solidFill>
              <a:schemeClr val="tx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4" name="Rectangle 13"/>
          <p:cNvSpPr/>
          <p:nvPr/>
        </p:nvSpPr>
        <p:spPr>
          <a:xfrm>
            <a:off x="3657600" y="533400"/>
            <a:ext cx="1752600" cy="1524000"/>
          </a:xfrm>
          <a:prstGeom prst="rect">
            <a:avLst/>
          </a:prstGeom>
          <a:ln>
            <a:solidFill>
              <a:schemeClr val="tx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5" name="Right Triangle 14"/>
          <p:cNvSpPr/>
          <p:nvPr/>
        </p:nvSpPr>
        <p:spPr>
          <a:xfrm>
            <a:off x="1371600" y="533400"/>
            <a:ext cx="2286000" cy="2209800"/>
          </a:xfrm>
          <a:prstGeom prst="rtTriangle">
            <a:avLst/>
          </a:prstGeom>
          <a:ln>
            <a:solidFill>
              <a:schemeClr val="tx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endParaRPr lang="en-US" sz="1400" b="1" dirty="0" smtClean="0">
              <a:solidFill>
                <a:schemeClr val="bg1"/>
              </a:solidFill>
            </a:endParaRPr>
          </a:p>
          <a:p>
            <a:pPr algn="ctr"/>
            <a:endParaRPr lang="en-US" dirty="0"/>
          </a:p>
        </p:txBody>
      </p:sp>
      <p:sp>
        <p:nvSpPr>
          <p:cNvPr id="16" name="Right Triangle 15"/>
          <p:cNvSpPr/>
          <p:nvPr/>
        </p:nvSpPr>
        <p:spPr>
          <a:xfrm flipH="1" flipV="1">
            <a:off x="1371600" y="533400"/>
            <a:ext cx="2286000" cy="2133600"/>
          </a:xfrm>
          <a:prstGeom prst="rtTriangle">
            <a:avLst/>
          </a:prstGeom>
          <a:ln>
            <a:solidFill>
              <a:schemeClr val="tx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7" name="Rectangle 16"/>
          <p:cNvSpPr/>
          <p:nvPr/>
        </p:nvSpPr>
        <p:spPr>
          <a:xfrm>
            <a:off x="1371600" y="2743200"/>
            <a:ext cx="2286000" cy="1524000"/>
          </a:xfrm>
          <a:prstGeom prst="rect">
            <a:avLst/>
          </a:prstGeom>
          <a:ln>
            <a:solidFill>
              <a:schemeClr val="tx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8" name="Rectangle 17"/>
          <p:cNvSpPr/>
          <p:nvPr/>
        </p:nvSpPr>
        <p:spPr>
          <a:xfrm>
            <a:off x="5410200" y="2743200"/>
            <a:ext cx="2209800" cy="1524000"/>
          </a:xfrm>
          <a:prstGeom prst="rect">
            <a:avLst/>
          </a:prstGeom>
          <a:ln>
            <a:solidFill>
              <a:schemeClr val="tx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19" name="Right Triangle 18"/>
          <p:cNvSpPr/>
          <p:nvPr/>
        </p:nvSpPr>
        <p:spPr>
          <a:xfrm flipH="1">
            <a:off x="1371600" y="4267200"/>
            <a:ext cx="2286000" cy="2057400"/>
          </a:xfrm>
          <a:prstGeom prst="rtTriangle">
            <a:avLst/>
          </a:prstGeom>
          <a:ln>
            <a:solidFill>
              <a:schemeClr val="tx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20" name="Right Triangle 19"/>
          <p:cNvSpPr/>
          <p:nvPr/>
        </p:nvSpPr>
        <p:spPr>
          <a:xfrm rot="5400000">
            <a:off x="1485900" y="4152900"/>
            <a:ext cx="2057400" cy="2286000"/>
          </a:xfrm>
          <a:prstGeom prst="rtTriangle">
            <a:avLst/>
          </a:prstGeom>
          <a:ln>
            <a:solidFill>
              <a:schemeClr val="tx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21" name="Rectangle 20"/>
          <p:cNvSpPr/>
          <p:nvPr/>
        </p:nvSpPr>
        <p:spPr>
          <a:xfrm>
            <a:off x="3657600" y="4724400"/>
            <a:ext cx="1752600" cy="16002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22" name="Right Triangle 21"/>
          <p:cNvSpPr/>
          <p:nvPr/>
        </p:nvSpPr>
        <p:spPr>
          <a:xfrm>
            <a:off x="5410200" y="4343400"/>
            <a:ext cx="2209800" cy="1981200"/>
          </a:xfrm>
          <a:prstGeom prst="rtTriangle">
            <a:avLst/>
          </a:prstGeom>
          <a:ln>
            <a:solidFill>
              <a:schemeClr val="tx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23" name="Right Triangle 22"/>
          <p:cNvSpPr/>
          <p:nvPr/>
        </p:nvSpPr>
        <p:spPr>
          <a:xfrm flipH="1" flipV="1">
            <a:off x="5410200" y="4267200"/>
            <a:ext cx="2209800" cy="2057400"/>
          </a:xfrm>
          <a:prstGeom prst="rtTriangle">
            <a:avLst/>
          </a:prstGeom>
          <a:ln>
            <a:solidFill>
              <a:schemeClr val="tx1">
                <a:lumMod val="8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pic>
        <p:nvPicPr>
          <p:cNvPr id="24" name="Picture 4" descr="http://www.thestudiesinthescriptures.com/0%20images/Tabernacle/TabWater.JPG"/>
          <p:cNvPicPr>
            <a:picLocks noChangeAspect="1" noChangeArrowheads="1"/>
          </p:cNvPicPr>
          <p:nvPr/>
        </p:nvPicPr>
        <p:blipFill>
          <a:blip r:embed="rId2" cstate="print"/>
          <a:srcRect/>
          <a:stretch>
            <a:fillRect/>
          </a:stretch>
        </p:blipFill>
        <p:spPr bwMode="auto">
          <a:xfrm>
            <a:off x="3657600" y="1828800"/>
            <a:ext cx="1752600" cy="1447800"/>
          </a:xfrm>
          <a:prstGeom prst="rect">
            <a:avLst/>
          </a:prstGeom>
          <a:ln>
            <a:solidFill>
              <a:schemeClr val="tx1"/>
            </a:solidFill>
          </a:ln>
        </p:spPr>
        <p:style>
          <a:lnRef idx="3">
            <a:schemeClr val="lt1"/>
          </a:lnRef>
          <a:fillRef idx="1">
            <a:schemeClr val="accent4"/>
          </a:fillRef>
          <a:effectRef idx="1">
            <a:schemeClr val="accent4"/>
          </a:effectRef>
          <a:fontRef idx="minor">
            <a:schemeClr val="lt1"/>
          </a:fontRef>
        </p:style>
      </p:pic>
      <p:pic>
        <p:nvPicPr>
          <p:cNvPr id="25" name="Picture 6" descr="http://exodushc.com/wordpress/wp-content/uploads/2010/04/bodybygod_clip_image001-199x300.gif">
            <a:hlinkClick r:id="rId3"/>
          </p:cNvPr>
          <p:cNvPicPr>
            <a:picLocks noChangeAspect="1" noChangeArrowheads="1"/>
          </p:cNvPicPr>
          <p:nvPr/>
        </p:nvPicPr>
        <p:blipFill>
          <a:blip r:embed="rId4" cstate="print"/>
          <a:srcRect/>
          <a:stretch>
            <a:fillRect/>
          </a:stretch>
        </p:blipFill>
        <p:spPr bwMode="auto">
          <a:xfrm>
            <a:off x="3657600" y="3429000"/>
            <a:ext cx="1752600" cy="1524000"/>
          </a:xfrm>
          <a:prstGeom prst="rect">
            <a:avLst/>
          </a:prstGeom>
          <a:ln w="57150">
            <a:solidFill>
              <a:schemeClr val="tx1">
                <a:lumMod val="85000"/>
              </a:schemeClr>
            </a:solidFill>
          </a:ln>
        </p:spPr>
        <p:style>
          <a:lnRef idx="3">
            <a:schemeClr val="lt1"/>
          </a:lnRef>
          <a:fillRef idx="1">
            <a:schemeClr val="accent5"/>
          </a:fillRef>
          <a:effectRef idx="1">
            <a:schemeClr val="accent5"/>
          </a:effectRef>
          <a:fontRef idx="minor">
            <a:schemeClr val="lt1"/>
          </a:fontRef>
        </p:style>
      </p:pic>
      <p:sp>
        <p:nvSpPr>
          <p:cNvPr id="26" name="Rectangle 25"/>
          <p:cNvSpPr/>
          <p:nvPr/>
        </p:nvSpPr>
        <p:spPr>
          <a:xfrm>
            <a:off x="3581400" y="3200400"/>
            <a:ext cx="1905000" cy="228600"/>
          </a:xfrm>
          <a:prstGeom prst="rect">
            <a:avLst/>
          </a:prstGeom>
          <a:ln w="38100">
            <a:solidFill>
              <a:srgbClr val="8063C9"/>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b="1" dirty="0" smtClean="0">
                <a:solidFill>
                  <a:srgbClr val="7030A0"/>
                </a:solidFill>
              </a:rPr>
              <a:t>Jesus Christ</a:t>
            </a:r>
            <a:endParaRPr lang="en-US" sz="1050" b="1" dirty="0">
              <a:solidFill>
                <a:srgbClr val="7030A0"/>
              </a:solidFill>
            </a:endParaRPr>
          </a:p>
        </p:txBody>
      </p:sp>
      <p:sp>
        <p:nvSpPr>
          <p:cNvPr id="27" name="Rectangle 26"/>
          <p:cNvSpPr/>
          <p:nvPr/>
        </p:nvSpPr>
        <p:spPr>
          <a:xfrm>
            <a:off x="2514600" y="609600"/>
            <a:ext cx="10668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rgbClr val="2B0AB6"/>
                </a:solidFill>
              </a:rPr>
              <a:t>Dan</a:t>
            </a:r>
          </a:p>
          <a:p>
            <a:pPr algn="ctr"/>
            <a:r>
              <a:rPr lang="en-US" sz="1100" b="1" dirty="0" smtClean="0">
                <a:solidFill>
                  <a:srgbClr val="2B0AB6"/>
                </a:solidFill>
              </a:rPr>
              <a:t>Muscular System</a:t>
            </a:r>
          </a:p>
          <a:p>
            <a:pPr algn="ctr"/>
            <a:r>
              <a:rPr lang="en-US" sz="1100" b="1" dirty="0" smtClean="0">
                <a:solidFill>
                  <a:srgbClr val="2B0AB6"/>
                </a:solidFill>
              </a:rPr>
              <a:t>Judge &amp; Strength</a:t>
            </a:r>
            <a:endParaRPr lang="en-US" sz="1100" b="1" dirty="0">
              <a:solidFill>
                <a:srgbClr val="2B0AB6"/>
              </a:solidFill>
            </a:endParaRPr>
          </a:p>
        </p:txBody>
      </p:sp>
      <p:sp>
        <p:nvSpPr>
          <p:cNvPr id="28" name="Rectangle 27"/>
          <p:cNvSpPr/>
          <p:nvPr/>
        </p:nvSpPr>
        <p:spPr>
          <a:xfrm>
            <a:off x="3962400" y="609600"/>
            <a:ext cx="11430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rgbClr val="2B0AB6"/>
                </a:solidFill>
              </a:rPr>
              <a:t>Asher</a:t>
            </a:r>
          </a:p>
          <a:p>
            <a:pPr algn="ctr"/>
            <a:r>
              <a:rPr lang="en-US" sz="1100" b="1" dirty="0" smtClean="0">
                <a:solidFill>
                  <a:srgbClr val="2B0AB6"/>
                </a:solidFill>
              </a:rPr>
              <a:t> Endocrine System</a:t>
            </a:r>
          </a:p>
          <a:p>
            <a:pPr algn="ctr"/>
            <a:r>
              <a:rPr lang="en-US" sz="1100" b="1" dirty="0" smtClean="0">
                <a:solidFill>
                  <a:srgbClr val="2B0AB6"/>
                </a:solidFill>
              </a:rPr>
              <a:t>Rich &amp; Royal</a:t>
            </a:r>
          </a:p>
          <a:p>
            <a:pPr algn="ctr"/>
            <a:endParaRPr lang="en-US" sz="1100" b="1" dirty="0">
              <a:solidFill>
                <a:srgbClr val="2B0AB6"/>
              </a:solidFill>
            </a:endParaRPr>
          </a:p>
        </p:txBody>
      </p:sp>
      <p:sp>
        <p:nvSpPr>
          <p:cNvPr id="29" name="Rectangle 28"/>
          <p:cNvSpPr/>
          <p:nvPr/>
        </p:nvSpPr>
        <p:spPr>
          <a:xfrm>
            <a:off x="5486400" y="609600"/>
            <a:ext cx="12954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rgbClr val="2B0AB6"/>
                </a:solidFill>
              </a:rPr>
              <a:t>Naphtali </a:t>
            </a:r>
            <a:r>
              <a:rPr lang="en-US" sz="1100" b="1" dirty="0" smtClean="0">
                <a:solidFill>
                  <a:srgbClr val="2B0AB6"/>
                </a:solidFill>
              </a:rPr>
              <a:t>Integumentary system </a:t>
            </a:r>
          </a:p>
          <a:p>
            <a:pPr algn="ctr"/>
            <a:r>
              <a:rPr lang="en-US" sz="1100" b="1" dirty="0" smtClean="0">
                <a:solidFill>
                  <a:srgbClr val="2B0AB6"/>
                </a:solidFill>
              </a:rPr>
              <a:t>Give godly Words</a:t>
            </a:r>
            <a:endParaRPr lang="en-US" sz="1100" b="1" dirty="0">
              <a:solidFill>
                <a:srgbClr val="2B0AB6"/>
              </a:solidFill>
            </a:endParaRPr>
          </a:p>
        </p:txBody>
      </p:sp>
      <p:sp>
        <p:nvSpPr>
          <p:cNvPr id="30" name="Rectangle 29"/>
          <p:cNvSpPr/>
          <p:nvPr/>
        </p:nvSpPr>
        <p:spPr>
          <a:xfrm>
            <a:off x="6553200" y="1600200"/>
            <a:ext cx="9906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rgbClr val="2B0AB6"/>
                </a:solidFill>
              </a:rPr>
              <a:t>Judah </a:t>
            </a:r>
            <a:r>
              <a:rPr lang="en-US" sz="1100" b="1" dirty="0" smtClean="0">
                <a:solidFill>
                  <a:srgbClr val="2B0AB6"/>
                </a:solidFill>
              </a:rPr>
              <a:t>Nervous System</a:t>
            </a:r>
          </a:p>
          <a:p>
            <a:pPr algn="ctr"/>
            <a:r>
              <a:rPr lang="en-US" sz="1100" b="1" dirty="0" smtClean="0">
                <a:solidFill>
                  <a:srgbClr val="2B0AB6"/>
                </a:solidFill>
              </a:rPr>
              <a:t>Kingly Power</a:t>
            </a:r>
            <a:endParaRPr lang="en-US" sz="1100" b="1" dirty="0">
              <a:solidFill>
                <a:srgbClr val="2B0AB6"/>
              </a:solidFill>
            </a:endParaRPr>
          </a:p>
        </p:txBody>
      </p:sp>
      <p:sp>
        <p:nvSpPr>
          <p:cNvPr id="31" name="Rectangle 30"/>
          <p:cNvSpPr/>
          <p:nvPr/>
        </p:nvSpPr>
        <p:spPr>
          <a:xfrm>
            <a:off x="1447800" y="1752600"/>
            <a:ext cx="1143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rgbClr val="2B0AB6"/>
                </a:solidFill>
              </a:rPr>
              <a:t>Benjamin</a:t>
            </a:r>
          </a:p>
          <a:p>
            <a:pPr algn="ctr"/>
            <a:r>
              <a:rPr lang="en-US" sz="1100" b="1" dirty="0" smtClean="0">
                <a:solidFill>
                  <a:srgbClr val="2B0AB6"/>
                </a:solidFill>
              </a:rPr>
              <a:t>Digestive System</a:t>
            </a:r>
          </a:p>
          <a:p>
            <a:pPr algn="ctr"/>
            <a:r>
              <a:rPr lang="en-US" sz="1100" b="1" dirty="0" smtClean="0">
                <a:solidFill>
                  <a:srgbClr val="2B0AB6"/>
                </a:solidFill>
              </a:rPr>
              <a:t>Raven as  a Wolf</a:t>
            </a:r>
            <a:endParaRPr lang="en-US" sz="1100" b="1" dirty="0">
              <a:solidFill>
                <a:srgbClr val="2B0AB6"/>
              </a:solidFill>
            </a:endParaRPr>
          </a:p>
        </p:txBody>
      </p:sp>
      <p:sp>
        <p:nvSpPr>
          <p:cNvPr id="32" name="Rectangle 31"/>
          <p:cNvSpPr/>
          <p:nvPr/>
        </p:nvSpPr>
        <p:spPr>
          <a:xfrm>
            <a:off x="1447800" y="2971800"/>
            <a:ext cx="11430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rgbClr val="2B0AB6"/>
                </a:solidFill>
              </a:rPr>
              <a:t>Manasseh</a:t>
            </a:r>
            <a:r>
              <a:rPr lang="en-US" sz="1200" dirty="0" smtClean="0">
                <a:solidFill>
                  <a:srgbClr val="2B0AB6"/>
                </a:solidFill>
              </a:rPr>
              <a:t> </a:t>
            </a:r>
            <a:r>
              <a:rPr lang="en-US" sz="1100" b="1" dirty="0" smtClean="0">
                <a:solidFill>
                  <a:srgbClr val="2B0AB6"/>
                </a:solidFill>
              </a:rPr>
              <a:t>Female Reproductive System</a:t>
            </a:r>
          </a:p>
          <a:p>
            <a:pPr algn="ctr"/>
            <a:r>
              <a:rPr lang="en-US" sz="1100" b="1" dirty="0" smtClean="0">
                <a:solidFill>
                  <a:srgbClr val="2B0AB6"/>
                </a:solidFill>
              </a:rPr>
              <a:t>Causing to Forget</a:t>
            </a:r>
            <a:endParaRPr lang="en-US" sz="1100" b="1" dirty="0">
              <a:solidFill>
                <a:srgbClr val="2B0AB6"/>
              </a:solidFill>
            </a:endParaRPr>
          </a:p>
        </p:txBody>
      </p:sp>
      <p:sp>
        <p:nvSpPr>
          <p:cNvPr id="33" name="Rectangle 32"/>
          <p:cNvSpPr/>
          <p:nvPr/>
        </p:nvSpPr>
        <p:spPr>
          <a:xfrm>
            <a:off x="1447800" y="4343400"/>
            <a:ext cx="1143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rgbClr val="2B0AB6"/>
                </a:solidFill>
              </a:rPr>
              <a:t>Ephraim</a:t>
            </a:r>
          </a:p>
          <a:p>
            <a:pPr algn="ctr"/>
            <a:r>
              <a:rPr lang="en-US" sz="1100" b="1" dirty="0" smtClean="0">
                <a:solidFill>
                  <a:srgbClr val="2B0AB6"/>
                </a:solidFill>
              </a:rPr>
              <a:t> Male Reproductive System</a:t>
            </a:r>
          </a:p>
          <a:p>
            <a:pPr algn="ctr"/>
            <a:r>
              <a:rPr lang="en-US" sz="1100" b="1" dirty="0" smtClean="0">
                <a:solidFill>
                  <a:srgbClr val="2B0AB6"/>
                </a:solidFill>
              </a:rPr>
              <a:t>Fruitfulnes</a:t>
            </a:r>
            <a:r>
              <a:rPr lang="en-US" sz="1100" dirty="0" smtClean="0">
                <a:solidFill>
                  <a:srgbClr val="2B0AB6"/>
                </a:solidFill>
              </a:rPr>
              <a:t>s</a:t>
            </a:r>
            <a:endParaRPr lang="en-US" sz="1100" dirty="0">
              <a:solidFill>
                <a:srgbClr val="2B0AB6"/>
              </a:solidFill>
            </a:endParaRPr>
          </a:p>
        </p:txBody>
      </p:sp>
      <p:sp>
        <p:nvSpPr>
          <p:cNvPr id="34" name="Rectangle 33"/>
          <p:cNvSpPr/>
          <p:nvPr/>
        </p:nvSpPr>
        <p:spPr>
          <a:xfrm>
            <a:off x="6477000" y="2971800"/>
            <a:ext cx="10668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rgbClr val="2B0AB6"/>
                </a:solidFill>
              </a:rPr>
              <a:t>Issachar</a:t>
            </a:r>
            <a:r>
              <a:rPr lang="en-US" sz="1200" dirty="0" smtClean="0">
                <a:solidFill>
                  <a:srgbClr val="2B0AB6"/>
                </a:solidFill>
              </a:rPr>
              <a:t> </a:t>
            </a:r>
            <a:r>
              <a:rPr lang="en-US" sz="1100" b="1" dirty="0" smtClean="0">
                <a:solidFill>
                  <a:srgbClr val="2B0AB6"/>
                </a:solidFill>
              </a:rPr>
              <a:t>Skeleton System</a:t>
            </a:r>
          </a:p>
          <a:p>
            <a:pPr algn="ctr"/>
            <a:r>
              <a:rPr lang="en-US" sz="1100" b="1" dirty="0" smtClean="0">
                <a:solidFill>
                  <a:srgbClr val="2B0AB6"/>
                </a:solidFill>
              </a:rPr>
              <a:t>Strong as Donkey</a:t>
            </a:r>
            <a:endParaRPr lang="en-US" sz="1100" b="1" dirty="0">
              <a:solidFill>
                <a:srgbClr val="2B0AB6"/>
              </a:solidFill>
            </a:endParaRPr>
          </a:p>
        </p:txBody>
      </p:sp>
      <p:sp>
        <p:nvSpPr>
          <p:cNvPr id="35" name="Rectangle 34"/>
          <p:cNvSpPr/>
          <p:nvPr/>
        </p:nvSpPr>
        <p:spPr>
          <a:xfrm>
            <a:off x="5486400" y="5257800"/>
            <a:ext cx="12954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rgbClr val="2B0AB6"/>
                </a:solidFill>
              </a:rPr>
              <a:t>Reuben</a:t>
            </a:r>
            <a:r>
              <a:rPr lang="en-US" sz="1200" dirty="0" smtClean="0">
                <a:solidFill>
                  <a:srgbClr val="2B0AB6"/>
                </a:solidFill>
              </a:rPr>
              <a:t> </a:t>
            </a:r>
            <a:r>
              <a:rPr lang="en-US" sz="1200" b="1" dirty="0" smtClean="0">
                <a:solidFill>
                  <a:srgbClr val="2B0AB6"/>
                </a:solidFill>
              </a:rPr>
              <a:t>Cardiovascular  System</a:t>
            </a:r>
          </a:p>
          <a:p>
            <a:pPr algn="ctr"/>
            <a:r>
              <a:rPr lang="en-US" sz="1200" b="1" dirty="0" smtClean="0">
                <a:solidFill>
                  <a:srgbClr val="2B0AB6"/>
                </a:solidFill>
              </a:rPr>
              <a:t>Excellency of Power</a:t>
            </a:r>
            <a:endParaRPr lang="en-US" sz="1200" b="1" dirty="0">
              <a:solidFill>
                <a:srgbClr val="2B0AB6"/>
              </a:solidFill>
            </a:endParaRPr>
          </a:p>
        </p:txBody>
      </p:sp>
      <p:sp>
        <p:nvSpPr>
          <p:cNvPr id="36" name="Rectangle 35"/>
          <p:cNvSpPr/>
          <p:nvPr/>
        </p:nvSpPr>
        <p:spPr>
          <a:xfrm>
            <a:off x="2514600" y="5181600"/>
            <a:ext cx="10668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rgbClr val="2B0AB6"/>
                </a:solidFill>
              </a:rPr>
              <a:t>Gad</a:t>
            </a:r>
          </a:p>
          <a:p>
            <a:pPr algn="ctr"/>
            <a:r>
              <a:rPr lang="en-US" sz="1100" b="1" dirty="0" smtClean="0">
                <a:solidFill>
                  <a:srgbClr val="2B0AB6"/>
                </a:solidFill>
              </a:rPr>
              <a:t> Urinary System</a:t>
            </a:r>
          </a:p>
          <a:p>
            <a:pPr algn="ctr"/>
            <a:r>
              <a:rPr lang="en-US" sz="1100" b="1" dirty="0" smtClean="0">
                <a:solidFill>
                  <a:srgbClr val="2B0AB6"/>
                </a:solidFill>
              </a:rPr>
              <a:t>Trample on but Over Comer</a:t>
            </a:r>
            <a:endParaRPr lang="en-US" sz="1100" b="1" dirty="0">
              <a:solidFill>
                <a:srgbClr val="2B0AB6"/>
              </a:solidFill>
            </a:endParaRPr>
          </a:p>
        </p:txBody>
      </p:sp>
      <p:sp>
        <p:nvSpPr>
          <p:cNvPr id="37" name="Rectangle 36"/>
          <p:cNvSpPr/>
          <p:nvPr/>
        </p:nvSpPr>
        <p:spPr>
          <a:xfrm>
            <a:off x="3962400" y="5181600"/>
            <a:ext cx="12192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rgbClr val="2B0AB6"/>
                </a:solidFill>
              </a:rPr>
              <a:t>Simeon</a:t>
            </a:r>
            <a:r>
              <a:rPr lang="en-US" sz="1200" dirty="0" smtClean="0">
                <a:solidFill>
                  <a:srgbClr val="2B0AB6"/>
                </a:solidFill>
              </a:rPr>
              <a:t> </a:t>
            </a:r>
            <a:r>
              <a:rPr lang="en-US" sz="1100" b="1" dirty="0" smtClean="0">
                <a:solidFill>
                  <a:srgbClr val="2B0AB6"/>
                </a:solidFill>
              </a:rPr>
              <a:t>Respiratory System </a:t>
            </a:r>
          </a:p>
          <a:p>
            <a:pPr algn="ctr"/>
            <a:r>
              <a:rPr lang="en-US" sz="1100" b="1" dirty="0" smtClean="0">
                <a:solidFill>
                  <a:srgbClr val="2B0AB6"/>
                </a:solidFill>
              </a:rPr>
              <a:t>Instrument of Cruelty</a:t>
            </a:r>
            <a:endParaRPr lang="en-US" sz="1100" b="1" dirty="0">
              <a:solidFill>
                <a:srgbClr val="2B0AB6"/>
              </a:solidFill>
            </a:endParaRPr>
          </a:p>
        </p:txBody>
      </p:sp>
      <p:cxnSp>
        <p:nvCxnSpPr>
          <p:cNvPr id="38" name="Straight Arrow Connector 37"/>
          <p:cNvCxnSpPr/>
          <p:nvPr/>
        </p:nvCxnSpPr>
        <p:spPr>
          <a:xfrm rot="10800000">
            <a:off x="1066800" y="990600"/>
            <a:ext cx="1524000" cy="1588"/>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39" name="Straight Arrow Connector 38"/>
          <p:cNvCxnSpPr/>
          <p:nvPr/>
        </p:nvCxnSpPr>
        <p:spPr>
          <a:xfrm>
            <a:off x="6705600" y="1066800"/>
            <a:ext cx="1143000" cy="1588"/>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cxnSp>
        <p:nvCxnSpPr>
          <p:cNvPr id="41" name="Straight Arrow Connector 40"/>
          <p:cNvCxnSpPr/>
          <p:nvPr/>
        </p:nvCxnSpPr>
        <p:spPr>
          <a:xfrm rot="10800000">
            <a:off x="1066800" y="4953000"/>
            <a:ext cx="533400" cy="1588"/>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sp>
        <p:nvSpPr>
          <p:cNvPr id="42" name="Rectangle 41"/>
          <p:cNvSpPr/>
          <p:nvPr/>
        </p:nvSpPr>
        <p:spPr>
          <a:xfrm>
            <a:off x="6553200" y="4343400"/>
            <a:ext cx="9906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rgbClr val="2B0AB6"/>
                </a:solidFill>
              </a:rPr>
              <a:t>Zebulun</a:t>
            </a:r>
            <a:r>
              <a:rPr lang="en-US" sz="1200" dirty="0" smtClean="0">
                <a:solidFill>
                  <a:srgbClr val="2B0AB6"/>
                </a:solidFill>
              </a:rPr>
              <a:t> </a:t>
            </a:r>
          </a:p>
          <a:p>
            <a:pPr algn="ctr"/>
            <a:r>
              <a:rPr lang="en-US" sz="1100" b="1" dirty="0" smtClean="0">
                <a:solidFill>
                  <a:srgbClr val="2B0AB6"/>
                </a:solidFill>
              </a:rPr>
              <a:t>Lymphatic System</a:t>
            </a:r>
          </a:p>
          <a:p>
            <a:pPr algn="ctr"/>
            <a:r>
              <a:rPr lang="en-US" sz="1100" b="1" dirty="0" smtClean="0">
                <a:solidFill>
                  <a:srgbClr val="2B0AB6"/>
                </a:solidFill>
              </a:rPr>
              <a:t>Dwell by the Sea</a:t>
            </a:r>
            <a:endParaRPr lang="en-US" sz="1100" b="1" dirty="0">
              <a:solidFill>
                <a:srgbClr val="2B0AB6"/>
              </a:solidFill>
            </a:endParaRPr>
          </a:p>
        </p:txBody>
      </p:sp>
      <p:sp>
        <p:nvSpPr>
          <p:cNvPr id="43" name="Slide Number Placeholder 21"/>
          <p:cNvSpPr txBox="1">
            <a:spLocks/>
          </p:cNvSpPr>
          <p:nvPr/>
        </p:nvSpPr>
        <p:spPr>
          <a:xfrm>
            <a:off x="8763000" y="0"/>
            <a:ext cx="381000" cy="3048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cxnSp>
        <p:nvCxnSpPr>
          <p:cNvPr id="45" name="Straight Arrow Connector 44"/>
          <p:cNvCxnSpPr/>
          <p:nvPr/>
        </p:nvCxnSpPr>
        <p:spPr>
          <a:xfrm>
            <a:off x="7391400" y="4876800"/>
            <a:ext cx="533400" cy="1588"/>
          </a:xfrm>
          <a:prstGeom prst="straightConnector1">
            <a:avLst/>
          </a:prstGeom>
          <a:ln>
            <a:solidFill>
              <a:schemeClr val="accent6">
                <a:lumMod val="75000"/>
              </a:schemeClr>
            </a:solidFill>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ransition spd="slow">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42</a:t>
            </a:fld>
            <a:endParaRPr lang="en-US" dirty="0"/>
          </a:p>
        </p:txBody>
      </p:sp>
      <p:sp>
        <p:nvSpPr>
          <p:cNvPr id="3" name="Title 2"/>
          <p:cNvSpPr txBox="1">
            <a:spLocks/>
          </p:cNvSpPr>
          <p:nvPr/>
        </p:nvSpPr>
        <p:spPr>
          <a:xfrm>
            <a:off x="0" y="0"/>
            <a:ext cx="9144000" cy="1295400"/>
          </a:xfrm>
          <a:prstGeom prst="rect">
            <a:avLst/>
          </a:prstGeom>
          <a:ln w="57150" cap="flat" cmpd="sng" algn="ctr">
            <a:solidFill>
              <a:schemeClr val="accent6"/>
            </a:solidFill>
            <a:prstDash val="solid"/>
          </a:ln>
        </p:spPr>
        <p:style>
          <a:lnRef idx="2">
            <a:schemeClr val="accent6"/>
          </a:lnRef>
          <a:fillRef idx="1">
            <a:schemeClr val="lt1"/>
          </a:fillRef>
          <a:effectRef idx="0">
            <a:schemeClr val="accent6"/>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smtClean="0">
                <a:ln w="3200">
                  <a:solidFill>
                    <a:schemeClr val="bg2">
                      <a:shade val="75000"/>
                      <a:alpha val="25000"/>
                    </a:schemeClr>
                  </a:solidFill>
                  <a:prstDash val="solid"/>
                  <a:round/>
                </a:ln>
                <a:solidFill>
                  <a:srgbClr val="2B0AB6"/>
                </a:solidFill>
                <a:effectLst>
                  <a:innerShdw blurRad="50800" dist="25400" dir="13500000">
                    <a:prstClr val="black">
                      <a:alpha val="70000"/>
                    </a:prstClr>
                  </a:innerShdw>
                </a:effectLst>
                <a:uLnTx/>
                <a:uFillTx/>
                <a:latin typeface="+mn-lt"/>
                <a:ea typeface="+mn-ea"/>
                <a:cs typeface="+mn-cs"/>
              </a:rPr>
              <a:t>The Twelve Tribes of Israel </a:t>
            </a:r>
            <a:endParaRPr lang="en-US" sz="3600" b="1" spc="-100" dirty="0" smtClean="0">
              <a:ln w="3200">
                <a:solidFill>
                  <a:schemeClr val="bg2">
                    <a:shade val="75000"/>
                    <a:alpha val="25000"/>
                  </a:schemeClr>
                </a:solidFill>
                <a:prstDash val="solid"/>
                <a:round/>
              </a:ln>
              <a:solidFill>
                <a:srgbClr val="2B0AB6"/>
              </a:solidFill>
              <a:effectLst>
                <a:innerShdw blurRad="50800" dist="25400" dir="13500000">
                  <a:prstClr val="black">
                    <a:alpha val="70000"/>
                  </a:prstClr>
                </a:innerShdw>
              </a:effectLst>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00" normalizeH="0" baseline="0" noProof="0" dirty="0" smtClean="0">
                <a:ln w="3200">
                  <a:solidFill>
                    <a:schemeClr val="bg2">
                      <a:shade val="75000"/>
                      <a:alpha val="25000"/>
                    </a:schemeClr>
                  </a:solidFill>
                  <a:prstDash val="solid"/>
                  <a:round/>
                </a:ln>
                <a:solidFill>
                  <a:srgbClr val="2B0AB6"/>
                </a:solidFill>
                <a:effectLst>
                  <a:innerShdw blurRad="50800" dist="25400" dir="13500000">
                    <a:prstClr val="black">
                      <a:alpha val="70000"/>
                    </a:prstClr>
                  </a:innerShdw>
                </a:effectLst>
                <a:uLnTx/>
                <a:uFillTx/>
                <a:latin typeface="+mn-lt"/>
                <a:ea typeface="+mn-ea"/>
                <a:cs typeface="+mn-cs"/>
              </a:rPr>
              <a:t>Naphtali  </a:t>
            </a:r>
            <a:r>
              <a:rPr kumimoji="0" lang="en-US" sz="1800" b="1" i="0" u="none" strike="noStrike" kern="1200" cap="none" spc="-100" normalizeH="0" baseline="0" noProof="0" dirty="0" smtClean="0">
                <a:ln w="3200">
                  <a:solidFill>
                    <a:schemeClr val="bg2">
                      <a:shade val="75000"/>
                      <a:alpha val="25000"/>
                    </a:schemeClr>
                  </a:solidFill>
                  <a:prstDash val="solid"/>
                  <a:round/>
                </a:ln>
                <a:solidFill>
                  <a:srgbClr val="2B0AB6"/>
                </a:solidFill>
                <a:effectLst>
                  <a:innerShdw blurRad="50800" dist="25400" dir="13500000">
                    <a:prstClr val="black">
                      <a:alpha val="70000"/>
                    </a:prstClr>
                  </a:innerShdw>
                </a:effectLst>
                <a:uLnTx/>
                <a:uFillTx/>
                <a:latin typeface="+mn-lt"/>
                <a:ea typeface="+mn-ea"/>
                <a:cs typeface="+mn-cs"/>
              </a:rPr>
              <a:t>                  </a:t>
            </a:r>
            <a:r>
              <a:rPr kumimoji="0" lang="en-US" sz="2000" b="1" i="0" u="none" strike="noStrike" kern="1200" cap="none" spc="-100" normalizeH="0" baseline="0" noProof="0" dirty="0" smtClean="0">
                <a:ln w="3200">
                  <a:solidFill>
                    <a:schemeClr val="bg2">
                      <a:shade val="75000"/>
                      <a:alpha val="25000"/>
                    </a:schemeClr>
                  </a:solidFill>
                  <a:prstDash val="solid"/>
                  <a:round/>
                </a:ln>
                <a:solidFill>
                  <a:srgbClr val="2B0AB6"/>
                </a:solidFill>
                <a:effectLst>
                  <a:innerShdw blurRad="50800" dist="25400" dir="13500000">
                    <a:prstClr val="black">
                      <a:alpha val="70000"/>
                    </a:prstClr>
                  </a:innerShdw>
                </a:effectLst>
                <a:uLnTx/>
                <a:uFillTx/>
                <a:latin typeface="+mn-lt"/>
                <a:ea typeface="+mn-ea"/>
                <a:cs typeface="+mn-cs"/>
              </a:rPr>
              <a:t>Levi</a:t>
            </a:r>
            <a:r>
              <a:rPr kumimoji="0" lang="en-US" sz="1800" b="1" i="0" u="none" strike="noStrike" kern="1200" cap="none" spc="-100" normalizeH="0" baseline="0" noProof="0" dirty="0" smtClean="0">
                <a:ln w="3200">
                  <a:solidFill>
                    <a:schemeClr val="bg2">
                      <a:shade val="75000"/>
                      <a:alpha val="25000"/>
                    </a:schemeClr>
                  </a:solidFill>
                  <a:prstDash val="solid"/>
                  <a:round/>
                </a:ln>
                <a:solidFill>
                  <a:srgbClr val="2B0AB6"/>
                </a:solidFill>
                <a:effectLst>
                  <a:innerShdw blurRad="50800" dist="25400" dir="13500000">
                    <a:prstClr val="black">
                      <a:alpha val="70000"/>
                    </a:prstClr>
                  </a:innerShdw>
                </a:effectLst>
                <a:uLnTx/>
                <a:uFillTx/>
                <a:latin typeface="+mn-lt"/>
                <a:ea typeface="+mn-ea"/>
                <a:cs typeface="+mn-cs"/>
              </a:rPr>
              <a:t>	 </a:t>
            </a:r>
            <a:r>
              <a:rPr kumimoji="0" lang="en-US" sz="2000" b="1" i="0" u="none" strike="noStrike" kern="1200" cap="none" spc="-100" normalizeH="0" baseline="0" noProof="0" dirty="0" smtClean="0">
                <a:ln w="3200">
                  <a:solidFill>
                    <a:schemeClr val="bg2">
                      <a:shade val="75000"/>
                      <a:alpha val="25000"/>
                    </a:schemeClr>
                  </a:solidFill>
                  <a:prstDash val="solid"/>
                  <a:round/>
                </a:ln>
                <a:solidFill>
                  <a:srgbClr val="2B0AB6"/>
                </a:solidFill>
                <a:effectLst>
                  <a:innerShdw blurRad="50800" dist="25400" dir="13500000">
                    <a:prstClr val="black">
                      <a:alpha val="70000"/>
                    </a:prstClr>
                  </a:innerShdw>
                </a:effectLst>
                <a:uLnTx/>
                <a:uFillTx/>
                <a:latin typeface="+mn-lt"/>
                <a:ea typeface="+mn-ea"/>
                <a:cs typeface="+mn-cs"/>
              </a:rPr>
              <a:t>      Issachar</a:t>
            </a:r>
            <a:r>
              <a:rPr kumimoji="0" lang="en-US" sz="1800" b="1" i="0" u="none" strike="noStrike" kern="1200" cap="none" spc="-100" normalizeH="0" baseline="0" noProof="0" dirty="0" smtClean="0">
                <a:ln w="3200">
                  <a:solidFill>
                    <a:schemeClr val="bg2">
                      <a:shade val="75000"/>
                      <a:alpha val="25000"/>
                    </a:schemeClr>
                  </a:solidFill>
                  <a:prstDash val="solid"/>
                  <a:round/>
                </a:ln>
                <a:solidFill>
                  <a:srgbClr val="2B0AB6"/>
                </a:solidFill>
                <a:effectLst>
                  <a:innerShdw blurRad="50800" dist="25400" dir="13500000">
                    <a:prstClr val="black">
                      <a:alpha val="70000"/>
                    </a:prstClr>
                  </a:innerShdw>
                </a:effectLst>
                <a:uLnTx/>
                <a:uFillTx/>
                <a:latin typeface="+mn-lt"/>
                <a:ea typeface="+mn-ea"/>
                <a:cs typeface="+mn-cs"/>
              </a:rPr>
              <a:t>                    Judah	                  Asher                        Reuben</a:t>
            </a:r>
            <a:endParaRPr kumimoji="0" lang="en-US" sz="1800" b="0" i="0" u="none" strike="noStrike" kern="1200" cap="none" spc="-100" normalizeH="0" baseline="0" noProof="0" dirty="0">
              <a:ln w="3200">
                <a:solidFill>
                  <a:schemeClr val="bg2">
                    <a:shade val="75000"/>
                    <a:alpha val="25000"/>
                  </a:schemeClr>
                </a:solidFill>
                <a:prstDash val="solid"/>
                <a:round/>
              </a:ln>
              <a:solidFill>
                <a:srgbClr val="2B0AB6"/>
              </a:solidFill>
              <a:effectLst>
                <a:innerShdw blurRad="50800" dist="25400" dir="13500000">
                  <a:prstClr val="black">
                    <a:alpha val="70000"/>
                  </a:prstClr>
                </a:innerShdw>
              </a:effectLst>
              <a:uLnTx/>
              <a:uFillTx/>
              <a:latin typeface="+mn-lt"/>
              <a:ea typeface="+mn-ea"/>
              <a:cs typeface="+mn-cs"/>
            </a:endParaRPr>
          </a:p>
        </p:txBody>
      </p:sp>
      <p:pic>
        <p:nvPicPr>
          <p:cNvPr id="4" name="Content Placeholder 3" descr="http://1.bp.blogspot.com/_BKoBKlXdlzU/TT40VbozuWI/AAAAAAAAA8M/xXKq6N1WLLo/s320/dwa5+organ+systems2.gif">
            <a:hlinkClick r:id="rId2"/>
          </p:cNvPr>
          <p:cNvPicPr>
            <a:picLocks/>
          </p:cNvPicPr>
          <p:nvPr/>
        </p:nvPicPr>
        <p:blipFill>
          <a:blip r:embed="rId3" cstate="print"/>
          <a:srcRect/>
          <a:stretch>
            <a:fillRect/>
          </a:stretch>
        </p:blipFill>
        <p:spPr bwMode="auto">
          <a:xfrm>
            <a:off x="0" y="1371600"/>
            <a:ext cx="9144000" cy="5486400"/>
          </a:xfrm>
          <a:prstGeom prst="rect">
            <a:avLst/>
          </a:prstGeom>
          <a:ln w="38100" cap="flat" cmpd="sng" algn="ctr">
            <a:solidFill>
              <a:schemeClr val="accent6"/>
            </a:solidFill>
            <a:prstDash val="solid"/>
            <a:headEnd/>
            <a:tailEnd/>
          </a:ln>
        </p:spPr>
        <p:style>
          <a:lnRef idx="2">
            <a:schemeClr val="accent6"/>
          </a:lnRef>
          <a:fillRef idx="1">
            <a:schemeClr val="lt1"/>
          </a:fillRef>
          <a:effectRef idx="0">
            <a:schemeClr val="accent6"/>
          </a:effectRef>
          <a:fontRef idx="minor">
            <a:schemeClr val="dk1"/>
          </a:fontRef>
        </p:style>
      </p:pic>
      <p:sp>
        <p:nvSpPr>
          <p:cNvPr id="5" name="Rounded Rectangle 4"/>
          <p:cNvSpPr/>
          <p:nvPr/>
        </p:nvSpPr>
        <p:spPr>
          <a:xfrm>
            <a:off x="304800" y="2667000"/>
            <a:ext cx="7620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bg1"/>
                </a:solidFill>
              </a:rPr>
              <a:t>The</a:t>
            </a:r>
          </a:p>
          <a:p>
            <a:pPr algn="ctr"/>
            <a:r>
              <a:rPr lang="en-US" sz="1200" b="1" dirty="0" smtClean="0">
                <a:solidFill>
                  <a:schemeClr val="bg1"/>
                </a:solidFill>
              </a:rPr>
              <a:t>skin</a:t>
            </a:r>
            <a:endParaRPr lang="en-US" sz="1200" b="1" dirty="0">
              <a:solidFill>
                <a:schemeClr val="bg1"/>
              </a:solidFill>
            </a:endParaRPr>
          </a:p>
        </p:txBody>
      </p:sp>
      <p:sp>
        <p:nvSpPr>
          <p:cNvPr id="6" name="Slide Number Placeholder 21"/>
          <p:cNvSpPr txBox="1">
            <a:spLocks/>
          </p:cNvSpPr>
          <p:nvPr/>
        </p:nvSpPr>
        <p:spPr>
          <a:xfrm>
            <a:off x="8763000" y="0"/>
            <a:ext cx="381000" cy="2286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43</a:t>
            </a:fld>
            <a:endParaRPr lang="en-US" dirty="0"/>
          </a:p>
        </p:txBody>
      </p:sp>
      <p:sp>
        <p:nvSpPr>
          <p:cNvPr id="3" name="Rectangle 2"/>
          <p:cNvSpPr/>
          <p:nvPr/>
        </p:nvSpPr>
        <p:spPr>
          <a:xfrm>
            <a:off x="0" y="1"/>
            <a:ext cx="9144000" cy="6840334"/>
          </a:xfrm>
          <a:prstGeom prst="rect">
            <a:avLst/>
          </a:prstGeom>
          <a:ln w="57150">
            <a:solidFill>
              <a:srgbClr val="6600FF"/>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endParaRPr lang="en-US" sz="1050" b="1" dirty="0" smtClean="0">
              <a:solidFill>
                <a:srgbClr val="2B0AB6"/>
              </a:solidFill>
              <a:latin typeface="Times New Roman" pitchFamily="18" charset="0"/>
              <a:cs typeface="Times New Roman" pitchFamily="18" charset="0"/>
            </a:endParaRPr>
          </a:p>
          <a:p>
            <a:pPr algn="ctr"/>
            <a:r>
              <a:rPr lang="en-US" sz="2400" b="1" dirty="0" smtClean="0">
                <a:solidFill>
                  <a:srgbClr val="2B0AB6"/>
                </a:solidFill>
                <a:latin typeface="Times New Roman" pitchFamily="18" charset="0"/>
                <a:cs typeface="Times New Roman" pitchFamily="18" charset="0"/>
              </a:rPr>
              <a:t>The Cross and its Shadow</a:t>
            </a:r>
          </a:p>
          <a:p>
            <a:pPr algn="ctr"/>
            <a:r>
              <a:rPr lang="en-US" sz="1400" b="1" i="1" dirty="0" smtClean="0">
                <a:solidFill>
                  <a:schemeClr val="bg1"/>
                </a:solidFill>
                <a:latin typeface="Times New Roman" pitchFamily="18" charset="0"/>
                <a:cs typeface="Times New Roman" pitchFamily="18" charset="0"/>
              </a:rPr>
              <a:t>BY </a:t>
            </a:r>
          </a:p>
          <a:p>
            <a:pPr algn="ctr"/>
            <a:r>
              <a:rPr lang="en-US" sz="1400" b="1" i="1" dirty="0" smtClean="0">
                <a:solidFill>
                  <a:schemeClr val="bg1"/>
                </a:solidFill>
                <a:latin typeface="Times New Roman" pitchFamily="18" charset="0"/>
                <a:cs typeface="Times New Roman" pitchFamily="18" charset="0"/>
              </a:rPr>
              <a:t>STEPHEN N. HASKELL. </a:t>
            </a:r>
          </a:p>
          <a:p>
            <a:pPr algn="ctr"/>
            <a:endParaRPr lang="en-US" sz="800" b="1" dirty="0" smtClean="0">
              <a:solidFill>
                <a:srgbClr val="2B0AB6"/>
              </a:solidFill>
              <a:latin typeface="Times New Roman" pitchFamily="18" charset="0"/>
              <a:cs typeface="Times New Roman" pitchFamily="18" charset="0"/>
            </a:endParaRPr>
          </a:p>
          <a:p>
            <a:pPr algn="ctr"/>
            <a:r>
              <a:rPr lang="en-US" sz="2400" b="1" dirty="0" smtClean="0">
                <a:solidFill>
                  <a:srgbClr val="2B0AB6"/>
                </a:solidFill>
              </a:rPr>
              <a:t>The Lord names individuals  according to their character, and since He has chosen the names of the twelve sons of Jacob,-whence came the twelve tribes of Israel,-as names of the twelve divisions of the one hundred and forty-four thousand, there must be something in the character of Jacob's sons and of the twelve tribes of Israel worthy of careful study.</a:t>
            </a:r>
          </a:p>
          <a:p>
            <a:pPr algn="ctr"/>
            <a:r>
              <a:rPr lang="en-US" sz="2400" b="1" dirty="0" smtClean="0">
                <a:solidFill>
                  <a:srgbClr val="2B0AB6"/>
                </a:solidFill>
              </a:rPr>
              <a:t> </a:t>
            </a:r>
            <a:r>
              <a:rPr lang="en-US" b="1" dirty="0" smtClean="0">
                <a:solidFill>
                  <a:schemeClr val="bg1"/>
                </a:solidFill>
              </a:rPr>
              <a:t>{1914 SNH, CIS 287.1} ( Revelation 7:4)</a:t>
            </a:r>
          </a:p>
          <a:p>
            <a:pPr algn="ctr"/>
            <a:endParaRPr lang="en-US" sz="800" b="1" dirty="0" smtClean="0">
              <a:solidFill>
                <a:srgbClr val="2B0AB6"/>
              </a:solidFill>
            </a:endParaRPr>
          </a:p>
          <a:p>
            <a:pPr algn="ctr"/>
            <a:r>
              <a:rPr lang="en-US" sz="2400" b="1" dirty="0" smtClean="0">
                <a:solidFill>
                  <a:srgbClr val="2B0AB6"/>
                </a:solidFill>
              </a:rPr>
              <a:t> The company of one hundred and forty-four thousand, who will be redeemed from among men when the </a:t>
            </a:r>
            <a:r>
              <a:rPr lang="en-US" sz="2400" b="1" dirty="0" err="1" smtClean="0">
                <a:solidFill>
                  <a:srgbClr val="2B0AB6"/>
                </a:solidFill>
              </a:rPr>
              <a:t>Saviour</a:t>
            </a:r>
            <a:r>
              <a:rPr lang="en-US" sz="2400" b="1" dirty="0" smtClean="0">
                <a:solidFill>
                  <a:srgbClr val="2B0AB6"/>
                </a:solidFill>
              </a:rPr>
              <a:t> comes, and who throughout eternity will "follow the Lamb whithersoever He </a:t>
            </a:r>
            <a:r>
              <a:rPr lang="en-US" sz="2400" b="1" dirty="0" err="1" smtClean="0">
                <a:solidFill>
                  <a:srgbClr val="2B0AB6"/>
                </a:solidFill>
              </a:rPr>
              <a:t>goeth</a:t>
            </a:r>
            <a:r>
              <a:rPr lang="en-US" sz="2400" b="1" dirty="0" smtClean="0">
                <a:solidFill>
                  <a:srgbClr val="2B0AB6"/>
                </a:solidFill>
              </a:rPr>
              <a:t>," will enter the city of God marshaled in twelve companies, each bearing the name of one of the twelve tribes of Israel.  From these instances we conclude that there was a special significance to the names given to the twelve sons of Jacob.</a:t>
            </a:r>
            <a:r>
              <a:rPr lang="en-US" b="1" dirty="0" smtClean="0">
                <a:solidFill>
                  <a:schemeClr val="bg1"/>
                </a:solidFill>
              </a:rPr>
              <a:t> {1914 SNH, CIS 288.1} </a:t>
            </a:r>
            <a:endParaRPr lang="en-US" b="1" dirty="0">
              <a:solidFill>
                <a:schemeClr val="bg1"/>
              </a:solidFill>
            </a:endParaRPr>
          </a:p>
        </p:txBody>
      </p:sp>
      <p:sp>
        <p:nvSpPr>
          <p:cNvPr id="4" name="Slide Number Placeholder 21"/>
          <p:cNvSpPr txBox="1">
            <a:spLocks/>
          </p:cNvSpPr>
          <p:nvPr/>
        </p:nvSpPr>
        <p:spPr>
          <a:xfrm>
            <a:off x="8763000" y="0"/>
            <a:ext cx="381000" cy="2286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44</a:t>
            </a:fld>
            <a:endParaRPr lang="en-US" dirty="0"/>
          </a:p>
        </p:txBody>
      </p:sp>
      <p:pic>
        <p:nvPicPr>
          <p:cNvPr id="4" name="Content Placeholder 3" descr="http://1.bp.blogspot.com/_BKoBKlXdlzU/TT40X4Zr9XI/AAAAAAAAA8Q/DZYCPChUz5s/s320/dwa5+organ+systems1.gif">
            <a:hlinkClick r:id="rId2"/>
          </p:cNvPr>
          <p:cNvPicPr>
            <a:picLocks/>
          </p:cNvPicPr>
          <p:nvPr/>
        </p:nvPicPr>
        <p:blipFill>
          <a:blip r:embed="rId3" cstate="print"/>
          <a:srcRect/>
          <a:stretch>
            <a:fillRect/>
          </a:stretch>
        </p:blipFill>
        <p:spPr bwMode="auto">
          <a:xfrm>
            <a:off x="0" y="990600"/>
            <a:ext cx="9144000" cy="5867400"/>
          </a:xfrm>
          <a:prstGeom prst="rect">
            <a:avLst/>
          </a:prstGeom>
          <a:ln w="38100" cap="flat" cmpd="sng" algn="ctr">
            <a:solidFill>
              <a:schemeClr val="accent6"/>
            </a:solidFill>
            <a:prstDash val="solid"/>
            <a:headEnd/>
            <a:tailEnd/>
          </a:ln>
        </p:spPr>
        <p:style>
          <a:lnRef idx="2">
            <a:schemeClr val="accent6"/>
          </a:lnRef>
          <a:fillRef idx="1">
            <a:schemeClr val="lt1"/>
          </a:fillRef>
          <a:effectRef idx="0">
            <a:schemeClr val="accent6"/>
          </a:effectRef>
          <a:fontRef idx="minor">
            <a:schemeClr val="dk1"/>
          </a:fontRef>
        </p:style>
      </p:pic>
      <p:sp>
        <p:nvSpPr>
          <p:cNvPr id="5" name="Title 2"/>
          <p:cNvSpPr txBox="1">
            <a:spLocks/>
          </p:cNvSpPr>
          <p:nvPr/>
        </p:nvSpPr>
        <p:spPr>
          <a:xfrm>
            <a:off x="0" y="0"/>
            <a:ext cx="9144000" cy="990600"/>
          </a:xfrm>
          <a:prstGeom prst="rect">
            <a:avLst/>
          </a:prstGeom>
          <a:ln w="57150" cap="flat" cmpd="sng" algn="ctr">
            <a:solidFill>
              <a:schemeClr val="accent6"/>
            </a:solidFill>
            <a:prstDash val="solid"/>
          </a:ln>
        </p:spPr>
        <p:style>
          <a:lnRef idx="2">
            <a:schemeClr val="accent1"/>
          </a:lnRef>
          <a:fillRef idx="1">
            <a:schemeClr val="lt1"/>
          </a:fillRef>
          <a:effectRef idx="0">
            <a:schemeClr val="accent1"/>
          </a:effectRef>
          <a:fontRef idx="minor">
            <a:schemeClr val="dk1"/>
          </a:fontRef>
        </p:style>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00" normalizeH="0" baseline="0" noProof="0" dirty="0" smtClean="0">
                <a:ln w="3200">
                  <a:solidFill>
                    <a:schemeClr val="bg2">
                      <a:shade val="75000"/>
                      <a:alpha val="25000"/>
                    </a:schemeClr>
                  </a:solidFill>
                  <a:prstDash val="solid"/>
                  <a:round/>
                </a:ln>
                <a:solidFill>
                  <a:schemeClr val="dk1"/>
                </a:solidFill>
                <a:effectLst>
                  <a:innerShdw blurRad="50800" dist="25400" dir="13500000">
                    <a:prstClr val="black">
                      <a:alpha val="70000"/>
                    </a:prstClr>
                  </a:innerShdw>
                </a:effectLst>
                <a:uLnTx/>
                <a:uFillTx/>
                <a:latin typeface="+mn-lt"/>
                <a:ea typeface="+mn-ea"/>
                <a:cs typeface="+mn-cs"/>
              </a:rPr>
              <a:t>         </a:t>
            </a:r>
            <a:r>
              <a:rPr kumimoji="0" lang="en-US" sz="2000" b="1" i="0" u="none" strike="noStrike" kern="1200" cap="none" spc="-100" normalizeH="0" baseline="0" noProof="0" dirty="0" smtClean="0">
                <a:ln w="3200">
                  <a:solidFill>
                    <a:schemeClr val="bg2">
                      <a:shade val="75000"/>
                      <a:alpha val="25000"/>
                    </a:schemeClr>
                  </a:solidFill>
                  <a:prstDash val="solid"/>
                  <a:round/>
                </a:ln>
                <a:solidFill>
                  <a:srgbClr val="170CF2"/>
                </a:solidFill>
                <a:effectLst>
                  <a:innerShdw blurRad="50800" dist="25400" dir="13500000">
                    <a:prstClr val="black">
                      <a:alpha val="70000"/>
                    </a:prstClr>
                  </a:innerShdw>
                </a:effectLst>
                <a:uLnTx/>
                <a:uFillTx/>
                <a:latin typeface="+mn-lt"/>
                <a:ea typeface="+mn-ea"/>
                <a:cs typeface="+mn-cs"/>
              </a:rPr>
              <a:t>Zebulon              Simeon              Benjamin                  </a:t>
            </a:r>
            <a:r>
              <a:rPr lang="en-US" sz="2000" b="1" spc="-100" dirty="0" smtClean="0">
                <a:ln w="3200">
                  <a:solidFill>
                    <a:schemeClr val="bg2">
                      <a:shade val="75000"/>
                      <a:alpha val="25000"/>
                    </a:schemeClr>
                  </a:solidFill>
                  <a:prstDash val="solid"/>
                  <a:round/>
                </a:ln>
                <a:solidFill>
                  <a:srgbClr val="170CF2"/>
                </a:solidFill>
                <a:effectLst>
                  <a:innerShdw blurRad="50800" dist="25400" dir="13500000">
                    <a:prstClr val="black">
                      <a:alpha val="70000"/>
                    </a:prstClr>
                  </a:innerShdw>
                </a:effectLst>
              </a:rPr>
              <a:t>Gad</a:t>
            </a:r>
            <a:r>
              <a:rPr kumimoji="0" lang="en-US" sz="2000" b="1" i="0" u="none" strike="noStrike" kern="1200" cap="none" spc="-100" normalizeH="0" baseline="0" noProof="0" dirty="0" smtClean="0">
                <a:ln w="3200">
                  <a:solidFill>
                    <a:schemeClr val="bg2">
                      <a:shade val="75000"/>
                      <a:alpha val="25000"/>
                    </a:schemeClr>
                  </a:solidFill>
                  <a:prstDash val="solid"/>
                  <a:round/>
                </a:ln>
                <a:solidFill>
                  <a:srgbClr val="170CF2"/>
                </a:solidFill>
                <a:effectLst>
                  <a:innerShdw blurRad="50800" dist="25400" dir="13500000">
                    <a:prstClr val="black">
                      <a:alpha val="70000"/>
                    </a:prstClr>
                  </a:innerShdw>
                </a:effectLst>
                <a:uLnTx/>
                <a:uFillTx/>
                <a:latin typeface="+mn-lt"/>
                <a:ea typeface="+mn-ea"/>
                <a:cs typeface="+mn-cs"/>
              </a:rPr>
              <a:t>               Dan        Ephraim</a:t>
            </a:r>
            <a:endParaRPr kumimoji="0" lang="en-US" sz="2000" b="0" i="0" u="none" strike="noStrike" kern="1200" cap="none" spc="-100" normalizeH="0" baseline="0" noProof="0" dirty="0">
              <a:ln w="3200">
                <a:solidFill>
                  <a:schemeClr val="bg2">
                    <a:shade val="75000"/>
                    <a:alpha val="25000"/>
                  </a:schemeClr>
                </a:solidFill>
                <a:prstDash val="solid"/>
                <a:round/>
              </a:ln>
              <a:solidFill>
                <a:srgbClr val="170CF2"/>
              </a:solidFill>
              <a:effectLst>
                <a:innerShdw blurRad="50800" dist="25400" dir="13500000">
                  <a:prstClr val="black">
                    <a:alpha val="70000"/>
                  </a:prstClr>
                </a:innerShdw>
              </a:effectLst>
              <a:uLnTx/>
              <a:uFillTx/>
              <a:latin typeface="+mn-lt"/>
              <a:ea typeface="+mn-ea"/>
              <a:cs typeface="+mn-cs"/>
            </a:endParaRPr>
          </a:p>
        </p:txBody>
      </p:sp>
      <p:sp>
        <p:nvSpPr>
          <p:cNvPr id="6" name="Rectangle 5"/>
          <p:cNvSpPr/>
          <p:nvPr/>
        </p:nvSpPr>
        <p:spPr>
          <a:xfrm>
            <a:off x="6477000" y="457200"/>
            <a:ext cx="25146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solidFill>
                  <a:schemeClr val="bg1"/>
                </a:solidFill>
              </a:rPr>
              <a:t>  </a:t>
            </a:r>
            <a:r>
              <a:rPr lang="en-US" b="1" dirty="0" smtClean="0">
                <a:solidFill>
                  <a:srgbClr val="2B0AB6"/>
                </a:solidFill>
              </a:rPr>
              <a:t>Manasses     Joseph</a:t>
            </a:r>
          </a:p>
          <a:p>
            <a:pPr algn="ctr"/>
            <a:r>
              <a:rPr lang="en-US" sz="1600" b="1" dirty="0" smtClean="0">
                <a:solidFill>
                  <a:schemeClr val="bg1"/>
                </a:solidFill>
              </a:rPr>
              <a:t>(Revelation 7:6,8)</a:t>
            </a:r>
            <a:r>
              <a:rPr lang="en-US" b="1" dirty="0" smtClean="0">
                <a:solidFill>
                  <a:srgbClr val="2B0AB6"/>
                </a:solidFill>
              </a:rPr>
              <a:t> </a:t>
            </a:r>
            <a:r>
              <a:rPr lang="en-US" b="1" dirty="0" smtClean="0">
                <a:solidFill>
                  <a:srgbClr val="00B0F0"/>
                </a:solidFill>
              </a:rPr>
              <a:t>            </a:t>
            </a:r>
            <a:endParaRPr lang="en-US" b="1" dirty="0">
              <a:solidFill>
                <a:srgbClr val="00B0F0"/>
              </a:solidFill>
            </a:endParaRPr>
          </a:p>
        </p:txBody>
      </p:sp>
      <p:sp>
        <p:nvSpPr>
          <p:cNvPr id="7" name="Slide Number Placeholder 21"/>
          <p:cNvSpPr txBox="1">
            <a:spLocks/>
          </p:cNvSpPr>
          <p:nvPr/>
        </p:nvSpPr>
        <p:spPr>
          <a:xfrm>
            <a:off x="8763000" y="0"/>
            <a:ext cx="381000" cy="304800"/>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839200" y="1"/>
            <a:ext cx="304800" cy="228600"/>
          </a:xfrm>
        </p:spPr>
        <p:txBody>
          <a:bodyPr/>
          <a:lstStyle/>
          <a:p>
            <a:fld id="{877F9B8C-32C4-43F2-99B4-FFD195B4A4EB}" type="slidenum">
              <a:rPr lang="en-US" b="1" smtClean="0">
                <a:solidFill>
                  <a:schemeClr val="tx1"/>
                </a:solidFill>
              </a:rPr>
              <a:pPr/>
              <a:t>45</a:t>
            </a:fld>
            <a:endParaRPr lang="en-US" b="1" dirty="0">
              <a:solidFill>
                <a:schemeClr val="tx1"/>
              </a:solidFill>
            </a:endParaRPr>
          </a:p>
        </p:txBody>
      </p:sp>
      <p:sp>
        <p:nvSpPr>
          <p:cNvPr id="3" name="Rectangle 2"/>
          <p:cNvSpPr/>
          <p:nvPr/>
        </p:nvSpPr>
        <p:spPr>
          <a:xfrm>
            <a:off x="228600" y="304800"/>
            <a:ext cx="8610600" cy="6186309"/>
          </a:xfrm>
          <a:prstGeom prst="rect">
            <a:avLst/>
          </a:prstGeom>
          <a:solidFill>
            <a:schemeClr val="tx1"/>
          </a:solidFill>
          <a:ln w="38100">
            <a:solidFill>
              <a:srgbClr val="6600FF"/>
            </a:solidFill>
          </a:ln>
        </p:spPr>
        <p:txBody>
          <a:bodyPr wrap="square">
            <a:spAutoFit/>
          </a:bodyPr>
          <a:lstStyle/>
          <a:p>
            <a:pPr algn="ctr"/>
            <a:r>
              <a:rPr lang="en-US" sz="2400" b="1" dirty="0" smtClean="0">
                <a:solidFill>
                  <a:srgbClr val="170CF2"/>
                </a:solidFill>
                <a:latin typeface="Times New Roman" pitchFamily="18" charset="0"/>
                <a:cs typeface="Times New Roman" pitchFamily="18" charset="0"/>
              </a:rPr>
              <a:t> </a:t>
            </a:r>
          </a:p>
          <a:p>
            <a:pPr algn="ctr"/>
            <a:r>
              <a:rPr lang="en-US" sz="2000" b="1" dirty="0" smtClean="0">
                <a:solidFill>
                  <a:srgbClr val="170CF2"/>
                </a:solidFill>
                <a:latin typeface="Times New Roman" pitchFamily="18" charset="0"/>
                <a:cs typeface="Times New Roman" pitchFamily="18" charset="0"/>
              </a:rPr>
              <a:t>We all need to study character and manner that we may know how to deal judiciously with different minds, that we may use our best endeavors to help them to a correct understanding of the Word of God, and to a true Christian life. We should read the Bible with them, and draw their minds away from temporal things to their eternal interests. It is the duty of God's children to be missionaries for Him, to become acquainted with those who need help. If one is staggering under temptation, his case should be taken up carefully and managed wisely; for his eternal interest is at stake, and the words and acts of those laboring for him may be a savor of life unto life, or of death unto death.—</a:t>
            </a:r>
            <a:r>
              <a:rPr lang="en-US" sz="2000" b="1" dirty="0" smtClean="0">
                <a:solidFill>
                  <a:schemeClr val="bg1"/>
                </a:solidFill>
                <a:latin typeface="Times New Roman" pitchFamily="18" charset="0"/>
                <a:cs typeface="Times New Roman" pitchFamily="18" charset="0"/>
              </a:rPr>
              <a:t>Testimonies, vol. 4, pp. 68, 69. (1876)</a:t>
            </a:r>
          </a:p>
          <a:p>
            <a:pPr algn="ct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Ev</a:t>
            </a:r>
            <a:r>
              <a:rPr lang="en-US" sz="2000" b="1" dirty="0" smtClean="0">
                <a:solidFill>
                  <a:schemeClr val="bg1"/>
                </a:solidFill>
                <a:latin typeface="Times New Roman" pitchFamily="18" charset="0"/>
                <a:cs typeface="Times New Roman" pitchFamily="18" charset="0"/>
              </a:rPr>
              <a:t> 352. 2-3 paragraph} Evangelism</a:t>
            </a:r>
            <a:r>
              <a:rPr lang="en-US" sz="2400" b="1" dirty="0" smtClean="0">
                <a:solidFill>
                  <a:schemeClr val="bg1"/>
                </a:solidFill>
                <a:latin typeface="Times New Roman" pitchFamily="18" charset="0"/>
                <a:cs typeface="Times New Roman" pitchFamily="18" charset="0"/>
              </a:rPr>
              <a:t> </a:t>
            </a:r>
          </a:p>
          <a:p>
            <a:pPr algn="ctr"/>
            <a:r>
              <a:rPr lang="en-US" sz="2400" b="1" dirty="0" smtClean="0">
                <a:solidFill>
                  <a:schemeClr val="bg1"/>
                </a:solidFill>
                <a:latin typeface="Times New Roman" pitchFamily="18" charset="0"/>
                <a:cs typeface="Times New Roman" pitchFamily="18" charset="0"/>
              </a:rPr>
              <a:t> </a:t>
            </a:r>
            <a:endParaRPr lang="en-US" sz="2400" dirty="0" smtClean="0">
              <a:solidFill>
                <a:schemeClr val="bg1"/>
              </a:solidFill>
              <a:latin typeface="Times New Roman" pitchFamily="18" charset="0"/>
              <a:cs typeface="Times New Roman" pitchFamily="18" charset="0"/>
            </a:endParaRPr>
          </a:p>
          <a:p>
            <a:r>
              <a:rPr lang="en-US" sz="2400" b="1" u="sng" dirty="0" smtClean="0">
                <a:solidFill>
                  <a:schemeClr val="bg1"/>
                </a:solidFill>
                <a:latin typeface="Times New Roman" pitchFamily="18" charset="0"/>
                <a:cs typeface="Times New Roman" pitchFamily="18" charset="0"/>
              </a:rPr>
              <a:t>The Guardianship Plan</a:t>
            </a:r>
            <a:r>
              <a:rPr lang="en-US" sz="2400" b="1" dirty="0" smtClean="0">
                <a:solidFill>
                  <a:schemeClr val="bg1"/>
                </a:solidFill>
                <a:latin typeface="Times New Roman" pitchFamily="18" charset="0"/>
                <a:cs typeface="Times New Roman" pitchFamily="18" charset="0"/>
              </a:rPr>
              <a:t>.--</a:t>
            </a:r>
            <a:r>
              <a:rPr lang="en-US" sz="2000" b="1" dirty="0" smtClean="0">
                <a:solidFill>
                  <a:srgbClr val="170CF2"/>
                </a:solidFill>
                <a:latin typeface="Times New Roman" pitchFamily="18" charset="0"/>
                <a:cs typeface="Times New Roman" pitchFamily="18" charset="0"/>
              </a:rPr>
              <a:t>In Christ we are all members of one family. God is our Father, and He expects us to take an interest in the members of His household, not a casual interest, but a decided, continual interest. As branches of the parent vine, we derive nourishment from the same source, and by willing obedience, we become one with Christ.</a:t>
            </a:r>
            <a:r>
              <a:rPr lang="en-US" sz="2000" b="1" dirty="0" smtClean="0">
                <a:solidFill>
                  <a:schemeClr val="bg1"/>
                </a:solidFill>
                <a:latin typeface="Times New Roman" pitchFamily="18" charset="0"/>
                <a:cs typeface="Times New Roman" pitchFamily="18" charset="0"/>
              </a:rPr>
              <a:t> </a:t>
            </a:r>
          </a:p>
          <a:p>
            <a:endParaRPr lang="en-US" sz="2000" dirty="0">
              <a:solidFill>
                <a:schemeClr val="bg1"/>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7086600"/>
          </a:xfrm>
          <a:prstGeom prst="rect">
            <a:avLst/>
          </a:prstGeom>
          <a:solidFill>
            <a:schemeClr val="tx1"/>
          </a:solidFill>
          <a:ln>
            <a:solidFill>
              <a:srgbClr val="6600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b="1" i="1" dirty="0" smtClean="0">
                <a:solidFill>
                  <a:srgbClr val="6600FF"/>
                </a:solidFill>
                <a:latin typeface="Times New Roman" pitchFamily="18" charset="0"/>
                <a:cs typeface="Times New Roman" pitchFamily="18" charset="0"/>
              </a:rPr>
              <a:t>Revelation 5:11-12</a:t>
            </a:r>
          </a:p>
          <a:p>
            <a:r>
              <a:rPr lang="en-US" sz="1600" b="1" i="1" dirty="0" smtClean="0">
                <a:solidFill>
                  <a:srgbClr val="6600FF"/>
                </a:solidFill>
                <a:latin typeface="Times New Roman" pitchFamily="18" charset="0"/>
                <a:cs typeface="Times New Roman" pitchFamily="18" charset="0"/>
              </a:rPr>
              <a:t>	And I beheld, and I heard the voice of many angels round about the throne and the beasts and 	the elders: and the number of them was </a:t>
            </a:r>
            <a:r>
              <a:rPr lang="en-US" b="1" i="1" u="sng" dirty="0" smtClean="0">
                <a:solidFill>
                  <a:srgbClr val="6600FF"/>
                </a:solidFill>
                <a:latin typeface="Times New Roman" pitchFamily="18" charset="0"/>
                <a:cs typeface="Times New Roman" pitchFamily="18" charset="0"/>
              </a:rPr>
              <a:t>ten thousand times ten thousand, and thousands </a:t>
            </a:r>
            <a:r>
              <a:rPr lang="en-US" b="1" i="1" dirty="0" smtClean="0">
                <a:solidFill>
                  <a:srgbClr val="6600FF"/>
                </a:solidFill>
                <a:latin typeface="Times New Roman" pitchFamily="18" charset="0"/>
                <a:cs typeface="Times New Roman" pitchFamily="18" charset="0"/>
              </a:rPr>
              <a:t>	</a:t>
            </a:r>
            <a:r>
              <a:rPr lang="en-US" b="1" i="1" u="sng" dirty="0" smtClean="0">
                <a:solidFill>
                  <a:srgbClr val="6600FF"/>
                </a:solidFill>
                <a:latin typeface="Times New Roman" pitchFamily="18" charset="0"/>
                <a:cs typeface="Times New Roman" pitchFamily="18" charset="0"/>
              </a:rPr>
              <a:t>of thousands;</a:t>
            </a:r>
            <a:r>
              <a:rPr lang="en-US" sz="1600" b="1" i="1" dirty="0" smtClean="0">
                <a:solidFill>
                  <a:srgbClr val="6600FF"/>
                </a:solidFill>
                <a:latin typeface="Times New Roman" pitchFamily="18" charset="0"/>
                <a:cs typeface="Times New Roman" pitchFamily="18" charset="0"/>
              </a:rPr>
              <a:t>  Saying with a loud voice, Worthy is the Lamb that was slain to receive power, 	and riches, and wisdom, and strength, and </a:t>
            </a:r>
            <a:r>
              <a:rPr lang="en-US" sz="1600" b="1" i="1" dirty="0" err="1" smtClean="0">
                <a:solidFill>
                  <a:srgbClr val="6600FF"/>
                </a:solidFill>
                <a:latin typeface="Times New Roman" pitchFamily="18" charset="0"/>
                <a:cs typeface="Times New Roman" pitchFamily="18" charset="0"/>
              </a:rPr>
              <a:t>honour</a:t>
            </a:r>
            <a:r>
              <a:rPr lang="en-US" sz="1600" b="1" i="1" dirty="0" smtClean="0">
                <a:solidFill>
                  <a:srgbClr val="6600FF"/>
                </a:solidFill>
                <a:latin typeface="Times New Roman" pitchFamily="18" charset="0"/>
                <a:cs typeface="Times New Roman" pitchFamily="18" charset="0"/>
              </a:rPr>
              <a:t>, and glory, and blessing.</a:t>
            </a:r>
          </a:p>
          <a:p>
            <a:endParaRPr lang="en-US" sz="800" b="1" i="1" dirty="0" smtClean="0">
              <a:solidFill>
                <a:srgbClr val="6600FF"/>
              </a:solidFill>
              <a:latin typeface="Times New Roman" pitchFamily="18" charset="0"/>
              <a:cs typeface="Times New Roman" pitchFamily="18" charset="0"/>
            </a:endParaRPr>
          </a:p>
          <a:p>
            <a:r>
              <a:rPr lang="en-US" b="1" dirty="0" smtClean="0">
                <a:solidFill>
                  <a:srgbClr val="6600FF"/>
                </a:solidFill>
                <a:latin typeface="Times New Roman" pitchFamily="18" charset="0"/>
                <a:cs typeface="Times New Roman" pitchFamily="18" charset="0"/>
              </a:rPr>
              <a:t> </a:t>
            </a:r>
            <a:r>
              <a:rPr lang="en-US" b="1" i="1" dirty="0" smtClean="0">
                <a:solidFill>
                  <a:srgbClr val="6600FF"/>
                </a:solidFill>
                <a:latin typeface="Times New Roman" pitchFamily="18" charset="0"/>
                <a:cs typeface="Times New Roman" pitchFamily="18" charset="0"/>
              </a:rPr>
              <a:t>Psalm 18:10</a:t>
            </a:r>
          </a:p>
          <a:p>
            <a:r>
              <a:rPr lang="en-US" b="1" i="1" dirty="0" smtClean="0">
                <a:solidFill>
                  <a:srgbClr val="6600FF"/>
                </a:solidFill>
                <a:latin typeface="Times New Roman" pitchFamily="18" charset="0"/>
                <a:cs typeface="Times New Roman" pitchFamily="18" charset="0"/>
              </a:rPr>
              <a:t>	And he rode upon a cherub, and did fly: yea, he did fly upon the wings of the wind.</a:t>
            </a:r>
          </a:p>
          <a:p>
            <a:endParaRPr lang="en-US" sz="800" b="1" i="1" dirty="0" smtClean="0">
              <a:solidFill>
                <a:srgbClr val="6600FF"/>
              </a:solidFill>
              <a:latin typeface="Times New Roman" pitchFamily="18" charset="0"/>
              <a:cs typeface="Times New Roman" pitchFamily="18" charset="0"/>
            </a:endParaRPr>
          </a:p>
          <a:p>
            <a:r>
              <a:rPr lang="en-US" sz="1600" b="1" i="1" dirty="0" smtClean="0">
                <a:solidFill>
                  <a:srgbClr val="6600FF"/>
                </a:solidFill>
                <a:latin typeface="Times New Roman" pitchFamily="18" charset="0"/>
                <a:cs typeface="Times New Roman" pitchFamily="18" charset="0"/>
              </a:rPr>
              <a:t> </a:t>
            </a:r>
            <a:r>
              <a:rPr lang="en-US" b="1" i="1" dirty="0" smtClean="0">
                <a:solidFill>
                  <a:srgbClr val="6600FF"/>
                </a:solidFill>
                <a:latin typeface="Times New Roman" pitchFamily="18" charset="0"/>
                <a:cs typeface="Times New Roman" pitchFamily="18" charset="0"/>
              </a:rPr>
              <a:t>Psalm 34:7</a:t>
            </a:r>
          </a:p>
          <a:p>
            <a:r>
              <a:rPr lang="en-US" sz="1600" b="1" i="1" dirty="0" smtClean="0">
                <a:solidFill>
                  <a:srgbClr val="6600FF"/>
                </a:solidFill>
                <a:latin typeface="Times New Roman" pitchFamily="18" charset="0"/>
                <a:cs typeface="Times New Roman" pitchFamily="18" charset="0"/>
              </a:rPr>
              <a:t> 	The angel of the LORD </a:t>
            </a:r>
            <a:r>
              <a:rPr lang="en-US" sz="1600" b="1" i="1" dirty="0" err="1" smtClean="0">
                <a:solidFill>
                  <a:srgbClr val="6600FF"/>
                </a:solidFill>
                <a:latin typeface="Times New Roman" pitchFamily="18" charset="0"/>
                <a:cs typeface="Times New Roman" pitchFamily="18" charset="0"/>
              </a:rPr>
              <a:t>encampeth</a:t>
            </a:r>
            <a:r>
              <a:rPr lang="en-US" sz="1600" b="1" i="1" dirty="0" smtClean="0">
                <a:solidFill>
                  <a:srgbClr val="6600FF"/>
                </a:solidFill>
                <a:latin typeface="Times New Roman" pitchFamily="18" charset="0"/>
                <a:cs typeface="Times New Roman" pitchFamily="18" charset="0"/>
              </a:rPr>
              <a:t> </a:t>
            </a:r>
            <a:r>
              <a:rPr lang="en-US" b="1" i="1" dirty="0" smtClean="0">
                <a:solidFill>
                  <a:srgbClr val="6600FF"/>
                </a:solidFill>
                <a:latin typeface="Times New Roman" pitchFamily="18" charset="0"/>
                <a:cs typeface="Times New Roman" pitchFamily="18" charset="0"/>
              </a:rPr>
              <a:t>round about them that fear him, and </a:t>
            </a:r>
            <a:r>
              <a:rPr lang="en-US" b="1" i="1" dirty="0" err="1" smtClean="0">
                <a:solidFill>
                  <a:srgbClr val="6600FF"/>
                </a:solidFill>
                <a:latin typeface="Times New Roman" pitchFamily="18" charset="0"/>
                <a:cs typeface="Times New Roman" pitchFamily="18" charset="0"/>
              </a:rPr>
              <a:t>delivereth</a:t>
            </a:r>
            <a:r>
              <a:rPr lang="en-US" b="1" i="1" dirty="0" smtClean="0">
                <a:solidFill>
                  <a:srgbClr val="6600FF"/>
                </a:solidFill>
                <a:latin typeface="Times New Roman" pitchFamily="18" charset="0"/>
                <a:cs typeface="Times New Roman" pitchFamily="18" charset="0"/>
              </a:rPr>
              <a:t> them.</a:t>
            </a:r>
          </a:p>
          <a:p>
            <a:endParaRPr lang="en-US" sz="800" b="1" i="1" dirty="0" smtClean="0">
              <a:solidFill>
                <a:srgbClr val="6600FF"/>
              </a:solidFill>
              <a:latin typeface="Times New Roman" pitchFamily="18" charset="0"/>
              <a:cs typeface="Times New Roman" pitchFamily="18" charset="0"/>
            </a:endParaRPr>
          </a:p>
          <a:p>
            <a:r>
              <a:rPr lang="en-US" b="1" i="1" dirty="0" smtClean="0">
                <a:solidFill>
                  <a:srgbClr val="6600FF"/>
                </a:solidFill>
                <a:latin typeface="Times New Roman" pitchFamily="18" charset="0"/>
                <a:cs typeface="Times New Roman" pitchFamily="18" charset="0"/>
              </a:rPr>
              <a:t>Psalm 91:11</a:t>
            </a:r>
          </a:p>
          <a:p>
            <a:r>
              <a:rPr lang="en-US" b="1" i="1" dirty="0" smtClean="0">
                <a:solidFill>
                  <a:srgbClr val="6600FF"/>
                </a:solidFill>
                <a:latin typeface="Times New Roman" pitchFamily="18" charset="0"/>
                <a:cs typeface="Times New Roman" pitchFamily="18" charset="0"/>
              </a:rPr>
              <a:t>	For </a:t>
            </a:r>
            <a:r>
              <a:rPr lang="en-US" b="1" i="1" u="sng" dirty="0" smtClean="0">
                <a:solidFill>
                  <a:srgbClr val="6600FF"/>
                </a:solidFill>
                <a:latin typeface="Times New Roman" pitchFamily="18" charset="0"/>
                <a:cs typeface="Times New Roman" pitchFamily="18" charset="0"/>
              </a:rPr>
              <a:t>he shall give his angels charge over thee, to keep thee in all thy ways</a:t>
            </a:r>
            <a:r>
              <a:rPr lang="en-US" b="1" i="1" dirty="0" smtClean="0">
                <a:solidFill>
                  <a:srgbClr val="6600FF"/>
                </a:solidFill>
                <a:latin typeface="Times New Roman" pitchFamily="18" charset="0"/>
                <a:cs typeface="Times New Roman" pitchFamily="18" charset="0"/>
              </a:rPr>
              <a:t>.</a:t>
            </a:r>
          </a:p>
          <a:p>
            <a:endParaRPr lang="en-US" sz="800" b="1" i="1" dirty="0" smtClean="0">
              <a:solidFill>
                <a:srgbClr val="6600FF"/>
              </a:solidFill>
              <a:latin typeface="Times New Roman" pitchFamily="18" charset="0"/>
              <a:cs typeface="Times New Roman" pitchFamily="18" charset="0"/>
            </a:endParaRPr>
          </a:p>
          <a:p>
            <a:r>
              <a:rPr lang="en-US" b="1" i="1" dirty="0" smtClean="0">
                <a:solidFill>
                  <a:srgbClr val="6600FF"/>
                </a:solidFill>
                <a:latin typeface="Times New Roman" pitchFamily="18" charset="0"/>
                <a:cs typeface="Times New Roman" pitchFamily="18" charset="0"/>
              </a:rPr>
              <a:t>Ezekiel 1: 14, 20, 22,24</a:t>
            </a:r>
          </a:p>
          <a:p>
            <a:r>
              <a:rPr lang="en-US" b="1" i="1" dirty="0" smtClean="0">
                <a:solidFill>
                  <a:srgbClr val="6600FF"/>
                </a:solidFill>
                <a:latin typeface="Times New Roman" pitchFamily="18" charset="0"/>
                <a:cs typeface="Times New Roman" pitchFamily="18" charset="0"/>
              </a:rPr>
              <a:t>	</a:t>
            </a:r>
            <a:r>
              <a:rPr lang="en-US" sz="1600" b="1" i="1" dirty="0" smtClean="0">
                <a:solidFill>
                  <a:srgbClr val="6600FF"/>
                </a:solidFill>
                <a:latin typeface="Times New Roman" pitchFamily="18" charset="0"/>
                <a:cs typeface="Times New Roman" pitchFamily="18" charset="0"/>
              </a:rPr>
              <a:t>And the </a:t>
            </a:r>
            <a:r>
              <a:rPr lang="en-US" sz="1600" b="1" i="1" u="sng" dirty="0" smtClean="0">
                <a:solidFill>
                  <a:srgbClr val="6600FF"/>
                </a:solidFill>
                <a:latin typeface="Times New Roman" pitchFamily="18" charset="0"/>
                <a:cs typeface="Times New Roman" pitchFamily="18" charset="0"/>
              </a:rPr>
              <a:t>living creatures ran and returned as the appearance of a flash of lightning</a:t>
            </a:r>
            <a:r>
              <a:rPr lang="en-US" sz="1600" b="1" i="1" dirty="0" smtClean="0">
                <a:solidFill>
                  <a:srgbClr val="6600FF"/>
                </a:solidFill>
                <a:latin typeface="Times New Roman" pitchFamily="18" charset="0"/>
                <a:cs typeface="Times New Roman" pitchFamily="18" charset="0"/>
              </a:rPr>
              <a:t>. 	Whithersoever the spirit was to go, they went, thither [was their] spirit to go; and the wheels 	were lifted up over against them: for the spirit of the living creature [was] in the wheels.  And 	the likeness of the firmament upon the heads of the living creature [was] as the </a:t>
            </a:r>
            <a:r>
              <a:rPr lang="en-US" sz="1600" b="1" i="1" dirty="0" err="1" smtClean="0">
                <a:solidFill>
                  <a:srgbClr val="6600FF"/>
                </a:solidFill>
                <a:latin typeface="Times New Roman" pitchFamily="18" charset="0"/>
                <a:cs typeface="Times New Roman" pitchFamily="18" charset="0"/>
              </a:rPr>
              <a:t>colour</a:t>
            </a:r>
            <a:r>
              <a:rPr lang="en-US" sz="1600" b="1" i="1" dirty="0" smtClean="0">
                <a:solidFill>
                  <a:srgbClr val="6600FF"/>
                </a:solidFill>
                <a:latin typeface="Times New Roman" pitchFamily="18" charset="0"/>
                <a:cs typeface="Times New Roman" pitchFamily="18" charset="0"/>
              </a:rPr>
              <a:t> of the 	terrible crystal, stretched forth over their heads above. And when they went, I heard the noise of 	their wings, like the noise of great waters, as the voice of the Almighty, the voice of speech, as 	the noise of an host: when they stood, they let down their wings.</a:t>
            </a:r>
          </a:p>
          <a:p>
            <a:endParaRPr lang="en-US" sz="800" b="1" i="1" dirty="0" smtClean="0">
              <a:solidFill>
                <a:srgbClr val="6600FF"/>
              </a:solidFill>
              <a:latin typeface="Times New Roman" pitchFamily="18" charset="0"/>
              <a:cs typeface="Times New Roman" pitchFamily="18" charset="0"/>
            </a:endParaRPr>
          </a:p>
          <a:p>
            <a:r>
              <a:rPr lang="en-US" sz="1600" b="1" i="1" dirty="0" smtClean="0">
                <a:solidFill>
                  <a:srgbClr val="6600FF"/>
                </a:solidFill>
                <a:latin typeface="Times New Roman" pitchFamily="18" charset="0"/>
                <a:cs typeface="Times New Roman" pitchFamily="18" charset="0"/>
              </a:rPr>
              <a:t> Matthew 13:41</a:t>
            </a:r>
          </a:p>
          <a:p>
            <a:r>
              <a:rPr lang="en-US" sz="1600" b="1" i="1" dirty="0" smtClean="0">
                <a:solidFill>
                  <a:srgbClr val="6600FF"/>
                </a:solidFill>
                <a:latin typeface="Times New Roman" pitchFamily="18" charset="0"/>
                <a:cs typeface="Times New Roman" pitchFamily="18" charset="0"/>
              </a:rPr>
              <a:t>	The </a:t>
            </a:r>
            <a:r>
              <a:rPr lang="en-US" sz="1600" b="1" i="1" u="sng" dirty="0" smtClean="0">
                <a:solidFill>
                  <a:srgbClr val="6600FF"/>
                </a:solidFill>
                <a:latin typeface="Times New Roman" pitchFamily="18" charset="0"/>
                <a:cs typeface="Times New Roman" pitchFamily="18" charset="0"/>
              </a:rPr>
              <a:t>Son of man shall send forth his angels, and they shall gather out of his kingdom all things that offend, and them which do iniquity</a:t>
            </a:r>
            <a:r>
              <a:rPr lang="en-US" sz="1600" b="1" i="1" dirty="0" smtClean="0">
                <a:solidFill>
                  <a:srgbClr val="6600FF"/>
                </a:solidFill>
                <a:latin typeface="Times New Roman" pitchFamily="18" charset="0"/>
                <a:cs typeface="Times New Roman" pitchFamily="18" charset="0"/>
              </a:rPr>
              <a:t>; </a:t>
            </a:r>
          </a:p>
          <a:p>
            <a:endParaRPr lang="en-US" sz="16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16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16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16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16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b="1" i="1" dirty="0" smtClean="0">
              <a:solidFill>
                <a:schemeClr val="tx1"/>
              </a:solidFill>
              <a:effectLst>
                <a:outerShdw blurRad="38100" dist="38100" dir="2700000" algn="tl">
                  <a:srgbClr val="000000">
                    <a:alpha val="43137"/>
                  </a:srgbClr>
                </a:outerShdw>
              </a:effectLst>
              <a:latin typeface="Andalus" pitchFamily="18" charset="-78"/>
              <a:cs typeface="Andalus" pitchFamily="18" charset="-78"/>
            </a:endParaRPr>
          </a:p>
          <a:p>
            <a:endParaRPr lang="en-US" sz="1600" b="1" i="1" dirty="0" smtClean="0">
              <a:solidFill>
                <a:schemeClr val="tx1"/>
              </a:solidFill>
              <a:latin typeface="Andalus" pitchFamily="18" charset="-78"/>
              <a:cs typeface="Andalus" pitchFamily="18" charset="-78"/>
            </a:endParaRPr>
          </a:p>
          <a:p>
            <a:endParaRPr lang="en-US" sz="1600" b="1" i="1" dirty="0" smtClean="0">
              <a:solidFill>
                <a:schemeClr val="tx1"/>
              </a:solidFill>
              <a:latin typeface="Andalus" pitchFamily="18" charset="-78"/>
              <a:cs typeface="Andalus" pitchFamily="18" charset="-78"/>
            </a:endParaRPr>
          </a:p>
          <a:p>
            <a:endParaRPr lang="en-US" sz="1600" b="1" i="1" dirty="0" smtClean="0">
              <a:solidFill>
                <a:schemeClr val="tx1"/>
              </a:solidFill>
              <a:latin typeface="Andalus" pitchFamily="18" charset="-78"/>
              <a:cs typeface="Andalus" pitchFamily="18" charset="-78"/>
            </a:endParaRPr>
          </a:p>
          <a:p>
            <a:endParaRPr lang="en-US" sz="1600" b="1" i="1" dirty="0" smtClean="0">
              <a:solidFill>
                <a:schemeClr val="tx1"/>
              </a:solidFill>
              <a:latin typeface="Andalus" pitchFamily="18" charset="-78"/>
              <a:cs typeface="Andalus" pitchFamily="18" charset="-78"/>
            </a:endParaRPr>
          </a:p>
          <a:p>
            <a:endParaRPr lang="en-US" sz="1600" b="1" i="1" dirty="0" smtClean="0">
              <a:solidFill>
                <a:schemeClr val="tx1"/>
              </a:solidFill>
              <a:latin typeface="Andalus" pitchFamily="18" charset="-78"/>
              <a:cs typeface="Andalus" pitchFamily="18" charset="-78"/>
            </a:endParaRPr>
          </a:p>
          <a:p>
            <a:endParaRPr lang="en-US" sz="1600" b="1" i="1" dirty="0" smtClean="0">
              <a:solidFill>
                <a:schemeClr val="tx1"/>
              </a:solidFill>
              <a:latin typeface="Andalus" pitchFamily="18" charset="-78"/>
              <a:cs typeface="Andalus" pitchFamily="18" charset="-78"/>
            </a:endParaRPr>
          </a:p>
          <a:p>
            <a:endParaRPr lang="en-US" sz="1600" b="1" i="1" dirty="0" smtClean="0">
              <a:solidFill>
                <a:schemeClr val="tx1"/>
              </a:solidFill>
              <a:latin typeface="Andalus" pitchFamily="18" charset="-78"/>
              <a:cs typeface="Andalus" pitchFamily="18" charset="-78"/>
            </a:endParaRPr>
          </a:p>
          <a:p>
            <a:endParaRPr lang="en-US" sz="1600" b="1" i="1" dirty="0" smtClean="0">
              <a:solidFill>
                <a:schemeClr val="tx1"/>
              </a:solidFill>
              <a:latin typeface="Andalus" pitchFamily="18" charset="-78"/>
              <a:cs typeface="Andalus" pitchFamily="18" charset="-78"/>
            </a:endParaRPr>
          </a:p>
          <a:p>
            <a:endParaRPr lang="en-US" sz="1600" b="1" i="1" dirty="0" smtClean="0">
              <a:solidFill>
                <a:schemeClr val="tx1"/>
              </a:solidFill>
              <a:latin typeface="Andalus" pitchFamily="18" charset="-78"/>
              <a:cs typeface="Andalus" pitchFamily="18" charset="-78"/>
            </a:endParaRPr>
          </a:p>
          <a:p>
            <a:pPr algn="ctr"/>
            <a:endParaRPr lang="en-US" sz="1600" b="1" i="1" dirty="0" smtClean="0">
              <a:solidFill>
                <a:schemeClr val="tx1"/>
              </a:solidFill>
              <a:latin typeface="Andalus" pitchFamily="18" charset="-78"/>
              <a:cs typeface="Andalus" pitchFamily="18" charset="-78"/>
            </a:endParaRPr>
          </a:p>
          <a:p>
            <a:pPr algn="ctr"/>
            <a:endParaRPr lang="en-US" sz="1600" b="1" i="1" dirty="0" smtClean="0">
              <a:solidFill>
                <a:schemeClr val="tx1"/>
              </a:solidFill>
              <a:latin typeface="Andalus" pitchFamily="18" charset="-78"/>
              <a:cs typeface="Andalus" pitchFamily="18" charset="-78"/>
            </a:endParaRPr>
          </a:p>
          <a:p>
            <a:pPr algn="ctr"/>
            <a:r>
              <a:rPr lang="en-US" sz="1600" b="1" i="1" dirty="0" smtClean="0">
                <a:latin typeface="Times New Roman" pitchFamily="18" charset="0"/>
                <a:cs typeface="Times New Roman" pitchFamily="18" charset="0"/>
              </a:rPr>
              <a:t> </a:t>
            </a:r>
            <a:endParaRPr lang="en-US" sz="1600" b="1" i="1"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a:xfrm>
            <a:off x="8839200" y="0"/>
            <a:ext cx="304800" cy="365125"/>
          </a:xfrm>
        </p:spPr>
        <p:txBody>
          <a:bodyPr/>
          <a:lstStyle/>
          <a:p>
            <a:fld id="{877F9B8C-32C4-43F2-99B4-FFD195B4A4EB}" type="slidenum">
              <a:rPr lang="en-US" b="1" smtClean="0">
                <a:solidFill>
                  <a:schemeClr val="bg1"/>
                </a:solidFill>
              </a:rPr>
              <a:pPr/>
              <a:t>46</a:t>
            </a:fld>
            <a:endParaRPr lang="en-US" b="1" dirty="0">
              <a:solidFill>
                <a:schemeClr val="bg1"/>
              </a:solidFill>
            </a:endParaRPr>
          </a:p>
        </p:txBody>
      </p:sp>
    </p:spTree>
  </p:cSld>
  <p:clrMapOvr>
    <a:masterClrMapping/>
  </p:clrMapOvr>
  <p:transition spd="slow">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763000" y="0"/>
            <a:ext cx="381000" cy="365125"/>
          </a:xfrm>
        </p:spPr>
        <p:txBody>
          <a:bodyPr/>
          <a:lstStyle/>
          <a:p>
            <a:fld id="{877F9B8C-32C4-43F2-99B4-FFD195B4A4EB}" type="slidenum">
              <a:rPr lang="en-US" b="1" smtClean="0">
                <a:solidFill>
                  <a:schemeClr val="tx1"/>
                </a:solidFill>
                <a:effectLst>
                  <a:outerShdw blurRad="38100" dist="38100" dir="2700000" algn="tl">
                    <a:srgbClr val="000000">
                      <a:alpha val="43137"/>
                    </a:srgbClr>
                  </a:outerShdw>
                </a:effectLst>
              </a:rPr>
              <a:pPr/>
              <a:t>47</a:t>
            </a:fld>
            <a:endParaRPr lang="en-US" b="1" dirty="0">
              <a:solidFill>
                <a:schemeClr val="tx1"/>
              </a:solidFill>
              <a:effectLst>
                <a:outerShdw blurRad="38100" dist="38100" dir="2700000" algn="tl">
                  <a:srgbClr val="000000">
                    <a:alpha val="43137"/>
                  </a:srgbClr>
                </a:outerShdw>
              </a:effectLst>
            </a:endParaRPr>
          </a:p>
        </p:txBody>
      </p:sp>
      <p:sp>
        <p:nvSpPr>
          <p:cNvPr id="61441" name="Rectangle 1"/>
          <p:cNvSpPr>
            <a:spLocks noChangeArrowheads="1"/>
          </p:cNvSpPr>
          <p:nvPr/>
        </p:nvSpPr>
        <p:spPr bwMode="auto">
          <a:xfrm>
            <a:off x="228600" y="297001"/>
            <a:ext cx="8686800" cy="6247864"/>
          </a:xfrm>
          <a:prstGeom prst="rect">
            <a:avLst/>
          </a:prstGeom>
          <a:solidFill>
            <a:schemeClr val="tx1"/>
          </a:solidFill>
          <a:ln w="38100">
            <a:solidFill>
              <a:srgbClr val="6600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Brain Stem</a:t>
            </a:r>
            <a:r>
              <a:rPr kumimoji="0" lang="en-US"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Headquarters of the Heavenly Host</a:t>
            </a:r>
            <a:r>
              <a:rPr kumimoji="0" lang="en-US"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Midbrain, Pons, and Medulla</a:t>
            </a:r>
            <a:r>
              <a:rPr kumimoji="0" lang="en-US"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(Genesis 28:17)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Christ our High Priest before the Mercy Seat</a:t>
            </a:r>
            <a:r>
              <a:rPr kumimoji="0" lang="en-US"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=The Pituitary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(Hebrew 2:17; 7:25;</a:t>
            </a:r>
            <a:r>
              <a:rPr kumimoji="0" lang="en-US"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9:11, 24-25) </a:t>
            </a:r>
            <a:r>
              <a:rPr kumimoji="0" lang="en-US"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gland is a small </a:t>
            </a:r>
            <a:r>
              <a:rPr kumimoji="0" lang="en-US"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endocrine organ</a:t>
            </a:r>
            <a:r>
              <a:rPr kumimoji="0" lang="en-US"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that controls a multitude of important functions in the body.</a:t>
            </a:r>
            <a:r>
              <a:rPr kumimoji="0" lang="en-US"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It is divided into </a:t>
            </a:r>
            <a:r>
              <a:rPr kumimoji="0" lang="en-US"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an anterior lobe, posterior lobe</a:t>
            </a:r>
            <a:r>
              <a:rPr kumimoji="0" lang="en-US"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all of which are involved in hormone production. </a:t>
            </a:r>
            <a:r>
              <a:rPr kumimoji="0" lang="en-US"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The posterior pituitary is composed of axons from the </a:t>
            </a:r>
            <a:r>
              <a:rPr kumimoji="0" lang="en-US" b="1" i="0" u="none" strike="noStrike" cap="none" normalizeH="0" baseline="0" dirty="0" smtClean="0">
                <a:ln>
                  <a:noFill/>
                </a:ln>
                <a:solidFill>
                  <a:srgbClr val="3366CC"/>
                </a:solidFill>
                <a:effectLst/>
                <a:latin typeface="Times New Roman" pitchFamily="18" charset="0"/>
                <a:ea typeface="Times New Roman" pitchFamily="18" charset="0"/>
                <a:cs typeface="Times New Roman" pitchFamily="18" charset="0"/>
                <a:hlinkClick r:id="rId2"/>
              </a:rPr>
              <a:t>neurons</a:t>
            </a:r>
            <a:r>
              <a:rPr kumimoji="0" lang="en-US"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of the </a:t>
            </a:r>
            <a:r>
              <a:rPr kumimoji="0" lang="en-US" b="1" i="0" u="none" strike="noStrike" cap="none" normalizeH="0" baseline="0" dirty="0" smtClean="0">
                <a:ln>
                  <a:noFill/>
                </a:ln>
                <a:solidFill>
                  <a:srgbClr val="3366CC"/>
                </a:solidFill>
                <a:effectLst/>
                <a:latin typeface="Times New Roman" pitchFamily="18" charset="0"/>
                <a:ea typeface="Times New Roman" pitchFamily="18" charset="0"/>
                <a:cs typeface="Times New Roman" pitchFamily="18" charset="0"/>
                <a:hlinkClick r:id="rId3"/>
              </a:rPr>
              <a:t>hypothalamus</a:t>
            </a:r>
            <a:r>
              <a:rPr kumimoji="0" lang="en-US"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smtClean="0">
                <a:ln>
                  <a:noFill/>
                </a:ln>
                <a:solidFill>
                  <a:srgbClr val="3366CC"/>
                </a:solidFill>
                <a:effectLst/>
                <a:latin typeface="Times New Roman" pitchFamily="18" charset="0"/>
                <a:ea typeface="Times New Roman" pitchFamily="18" charset="0"/>
                <a:cs typeface="Times New Roman" pitchFamily="18" charset="0"/>
                <a:hlinkClick r:id="rId4"/>
              </a:rPr>
              <a:t>Blood vessel</a:t>
            </a:r>
            <a:r>
              <a:rPr kumimoji="0" lang="en-US"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connections </a:t>
            </a:r>
            <a:r>
              <a:rPr kumimoji="0" lang="en-US"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between;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The Hypothalamus= Represents the Holy Spirit</a:t>
            </a:r>
            <a:r>
              <a:rPr kumimoji="0" lang="en-US"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and the </a:t>
            </a:r>
            <a:r>
              <a:rPr kumimoji="0" lang="en-US"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pituitary= Represents Christ our Mediator (John 15:26-27) </a:t>
            </a:r>
            <a:r>
              <a:rPr kumimoji="0" lang="en-US"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allows hypothalamic hormones to control pituitary hormone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secretion</a:t>
            </a:r>
            <a:r>
              <a:rPr kumimoji="0" lang="en-US"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and</a:t>
            </a:r>
            <a:r>
              <a:rPr kumimoji="0" lang="en-US"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Controls various homeostatic functions such as body temperature, respiration, and heartbeat.</a:t>
            </a:r>
            <a:r>
              <a:rPr kumimoji="0" lang="en-US"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b="1" dirty="0" smtClean="0">
              <a:solidFill>
                <a:srgbClr val="333333"/>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The pituitary gland is termed the "Master Gland" because it directs other </a:t>
            </a:r>
            <a:r>
              <a:rPr kumimoji="0" lang="en-US" b="1" i="0" u="none" strike="noStrike" cap="none" normalizeH="0" baseline="0" dirty="0" smtClean="0">
                <a:ln>
                  <a:noFill/>
                </a:ln>
                <a:solidFill>
                  <a:srgbClr val="3366CC"/>
                </a:solidFill>
                <a:effectLst/>
                <a:latin typeface="Times New Roman" pitchFamily="18" charset="0"/>
                <a:ea typeface="Times New Roman" pitchFamily="18" charset="0"/>
                <a:cs typeface="Times New Roman" pitchFamily="18" charset="0"/>
                <a:hlinkClick r:id="rId5"/>
              </a:rPr>
              <a:t>organs</a:t>
            </a:r>
            <a:r>
              <a:rPr kumimoji="0" lang="en-US"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and endocrine glands, </a:t>
            </a:r>
            <a:r>
              <a:rPr kumimoji="0" lang="en-US"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(Christ Ministry and Mission to redeem man) </a:t>
            </a:r>
            <a:r>
              <a:rPr kumimoji="0" lang="en-US"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such as the adrenal glands, to suppress or induce hormone production.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Function: </a:t>
            </a:r>
            <a:r>
              <a:rPr kumimoji="0" lang="en-US"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The pituitary gland is involved in several functions of the body including: </a:t>
            </a:r>
            <a:r>
              <a:rPr kumimoji="0" lang="en-US"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Growth </a:t>
            </a:r>
            <a:r>
              <a:rPr kumimoji="0" lang="en-US"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Hormone</a:t>
            </a:r>
            <a:r>
              <a:rPr kumimoji="0" lang="en-US"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Production,</a:t>
            </a:r>
            <a:r>
              <a:rPr kumimoji="0" lang="en-US"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Production of Hormones </a:t>
            </a:r>
            <a:r>
              <a:rPr kumimoji="0" lang="en-US"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That Act on Other Endocrine Glands, </a:t>
            </a:r>
            <a:r>
              <a:rPr kumimoji="0" lang="en-US"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Production of Hormones </a:t>
            </a:r>
            <a:r>
              <a:rPr kumimoji="0" lang="en-US"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That Act on the Muscles and the Kidneys, Endocrine Function Regulation, </a:t>
            </a:r>
            <a:r>
              <a:rPr kumimoji="0" lang="en-US"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Storage of Hormones</a:t>
            </a:r>
            <a:r>
              <a:rPr kumimoji="0" lang="en-US"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Produced by the Hypothalamus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0"/>
            <a:ext cx="381000" cy="365125"/>
          </a:xfrm>
        </p:spPr>
        <p:txBody>
          <a:bodyPr/>
          <a:lstStyle/>
          <a:p>
            <a:fld id="{877F9B8C-32C4-43F2-99B4-FFD195B4A4EB}" type="slidenum">
              <a:rPr lang="en-US" b="1" smtClean="0">
                <a:solidFill>
                  <a:schemeClr val="tx1"/>
                </a:solidFill>
              </a:rPr>
              <a:pPr/>
              <a:t>48</a:t>
            </a:fld>
            <a:endParaRPr lang="en-US" b="1" dirty="0">
              <a:solidFill>
                <a:schemeClr val="tx1"/>
              </a:solidFill>
            </a:endParaRPr>
          </a:p>
        </p:txBody>
      </p:sp>
      <p:sp>
        <p:nvSpPr>
          <p:cNvPr id="4" name="Subtitle 3"/>
          <p:cNvSpPr>
            <a:spLocks noGrp="1"/>
          </p:cNvSpPr>
          <p:nvPr>
            <p:ph type="subTitle" idx="1"/>
          </p:nvPr>
        </p:nvSpPr>
        <p:spPr>
          <a:xfrm>
            <a:off x="609600" y="3429000"/>
            <a:ext cx="7848600" cy="3124200"/>
          </a:xfrm>
          <a:ln>
            <a:solidFill>
              <a:schemeClr val="tx1"/>
            </a:solidFill>
          </a:ln>
        </p:spPr>
        <p:style>
          <a:lnRef idx="0">
            <a:schemeClr val="accent5"/>
          </a:lnRef>
          <a:fillRef idx="3">
            <a:schemeClr val="accent5"/>
          </a:fillRef>
          <a:effectRef idx="3">
            <a:schemeClr val="accent5"/>
          </a:effectRef>
          <a:fontRef idx="minor">
            <a:schemeClr val="lt1"/>
          </a:fontRef>
        </p:style>
        <p:txBody>
          <a:bodyPr>
            <a:normAutofit/>
          </a:bodyPr>
          <a:lstStyle/>
          <a:p>
            <a:endParaRPr lang="en-US" sz="3600" dirty="0" smtClean="0"/>
          </a:p>
          <a:p>
            <a:r>
              <a:rPr lang="en-US" sz="3600" dirty="0" smtClean="0">
                <a:effectLst>
                  <a:outerShdw blurRad="38100" dist="38100" dir="2700000" algn="tl">
                    <a:srgbClr val="000000">
                      <a:alpha val="43137"/>
                    </a:srgbClr>
                  </a:outerShdw>
                </a:effectLst>
              </a:rPr>
              <a:t>The Third Temple our Body</a:t>
            </a:r>
          </a:p>
          <a:p>
            <a:r>
              <a:rPr lang="en-US" sz="3600" dirty="0" smtClean="0">
                <a:effectLst>
                  <a:outerShdw blurRad="38100" dist="38100" dir="2700000" algn="tl">
                    <a:srgbClr val="000000">
                      <a:alpha val="43137"/>
                    </a:srgbClr>
                  </a:outerShdw>
                </a:effectLst>
              </a:rPr>
              <a:t> The Endocrine  System</a:t>
            </a:r>
          </a:p>
          <a:p>
            <a:r>
              <a:rPr lang="en-US" dirty="0" smtClean="0">
                <a:effectLst>
                  <a:outerShdw blurRad="38100" dist="38100" dir="2700000" algn="tl">
                    <a:srgbClr val="000000">
                      <a:alpha val="43137"/>
                    </a:srgbClr>
                  </a:outerShdw>
                </a:effectLst>
              </a:rPr>
              <a:t>(The Tribe of Asher)</a:t>
            </a:r>
            <a:endParaRPr lang="en-US" dirty="0">
              <a:effectLst>
                <a:outerShdw blurRad="38100" dist="38100" dir="2700000" algn="tl">
                  <a:srgbClr val="000000">
                    <a:alpha val="43137"/>
                  </a:srgbClr>
                </a:outerShdw>
              </a:effectLst>
            </a:endParaRPr>
          </a:p>
        </p:txBody>
      </p:sp>
      <p:pic>
        <p:nvPicPr>
          <p:cNvPr id="5" name="yui_3_5_1_5_1377552582384_716" descr="http://i192.photobucket.com/albums/z195/sparkletags4/Christian/godBless56.jpg"/>
          <p:cNvPicPr/>
          <p:nvPr/>
        </p:nvPicPr>
        <p:blipFill>
          <a:blip r:embed="rId2" cstate="print"/>
          <a:srcRect/>
          <a:stretch>
            <a:fillRect/>
          </a:stretch>
        </p:blipFill>
        <p:spPr bwMode="auto">
          <a:xfrm>
            <a:off x="7010400" y="5105400"/>
            <a:ext cx="1333500" cy="1276350"/>
          </a:xfrm>
          <a:prstGeom prst="rect">
            <a:avLst/>
          </a:prstGeom>
          <a:noFill/>
          <a:ln w="9525">
            <a:solidFill>
              <a:srgbClr val="6600FF"/>
            </a:solidFill>
            <a:miter lim="800000"/>
            <a:headEnd/>
            <a:tailEnd/>
          </a:ln>
        </p:spPr>
      </p:pic>
      <p:sp>
        <p:nvSpPr>
          <p:cNvPr id="9" name="Rectangle 8"/>
          <p:cNvSpPr/>
          <p:nvPr/>
        </p:nvSpPr>
        <p:spPr>
          <a:xfrm>
            <a:off x="381000" y="304800"/>
            <a:ext cx="8229600" cy="2800767"/>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r>
              <a:rPr lang="en-US" sz="36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Next Sabbath:</a:t>
            </a:r>
          </a:p>
          <a:p>
            <a:endParaRPr lang="en-US" sz="2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b="1" i="1" dirty="0" smtClean="0">
                <a:effectLst>
                  <a:outerShdw blurRad="38100" dist="38100" dir="2700000" algn="tl">
                    <a:srgbClr val="000000">
                      <a:alpha val="43137"/>
                    </a:srgbClr>
                  </a:outerShdw>
                </a:effectLst>
                <a:latin typeface="Times New Roman" pitchFamily="18" charset="0"/>
                <a:cs typeface="Times New Roman" pitchFamily="18" charset="0"/>
              </a:rPr>
              <a:t>We will continue Part 3 </a:t>
            </a:r>
          </a:p>
          <a:p>
            <a:pPr algn="ctr"/>
            <a:r>
              <a:rPr lang="en-US" sz="4400" b="1" i="1" dirty="0" smtClean="0">
                <a:effectLst>
                  <a:outerShdw blurRad="38100" dist="38100" dir="2700000" algn="tl">
                    <a:srgbClr val="000000">
                      <a:alpha val="43137"/>
                    </a:srgbClr>
                  </a:outerShdw>
                </a:effectLst>
                <a:latin typeface="Times New Roman" pitchFamily="18" charset="0"/>
                <a:cs typeface="Times New Roman" pitchFamily="18" charset="0"/>
              </a:rPr>
              <a:t>Of our Series In our study!</a:t>
            </a:r>
          </a:p>
          <a:p>
            <a:pPr algn="ctr"/>
            <a:endParaRPr lang="en-US" sz="3200" b="1" i="1" dirty="0"/>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0" y="0"/>
            <a:ext cx="9144000" cy="1295400"/>
          </a:xfrm>
          <a:prstGeom prst="rect">
            <a:avLst/>
          </a:prstGeom>
        </p:spPr>
        <p:style>
          <a:lnRef idx="2">
            <a:schemeClr val="accent5"/>
          </a:lnRef>
          <a:fillRef idx="1">
            <a:schemeClr val="lt1"/>
          </a:fillRef>
          <a:effectRef idx="0">
            <a:schemeClr val="accent5"/>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Imprint MT Shadow" pitchFamily="82" charset="0"/>
                <a:ea typeface="+mn-ea"/>
                <a:cs typeface="+mn-cs"/>
              </a:rPr>
              <a:t>In the Most Holy Place dwells</a:t>
            </a:r>
            <a:br>
              <a:rPr kumimoji="0" lang="en-US" sz="4000" b="1" i="1" u="none"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Imprint MT Shadow" pitchFamily="82" charset="0"/>
                <a:ea typeface="+mn-ea"/>
                <a:cs typeface="+mn-cs"/>
              </a:rPr>
            </a:br>
            <a:r>
              <a:rPr kumimoji="0" lang="en-US" sz="4000" b="1" i="1" u="none"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Imprint MT Shadow" pitchFamily="82" charset="0"/>
                <a:ea typeface="+mn-ea"/>
                <a:cs typeface="+mn-cs"/>
              </a:rPr>
              <a:t>The Ark of the Covenant </a:t>
            </a:r>
            <a:endParaRPr kumimoji="0" lang="en-US" sz="4000" b="1" i="1" u="none"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Imprint MT Shadow" pitchFamily="82" charset="0"/>
              <a:ea typeface="+mn-ea"/>
              <a:cs typeface="+mn-cs"/>
            </a:endParaRPr>
          </a:p>
        </p:txBody>
      </p:sp>
      <p:sp>
        <p:nvSpPr>
          <p:cNvPr id="4" name="Text Placeholder 1"/>
          <p:cNvSpPr txBox="1">
            <a:spLocks/>
          </p:cNvSpPr>
          <p:nvPr/>
        </p:nvSpPr>
        <p:spPr>
          <a:xfrm>
            <a:off x="0" y="1295400"/>
            <a:ext cx="4572000" cy="990600"/>
          </a:xfrm>
          <a:prstGeom prst="rect">
            <a:avLst/>
          </a:prstGeom>
        </p:spPr>
        <p:style>
          <a:lnRef idx="1">
            <a:schemeClr val="accent5"/>
          </a:lnRef>
          <a:fillRef idx="2">
            <a:schemeClr val="accent5"/>
          </a:fillRef>
          <a:effectRef idx="1">
            <a:schemeClr val="accent5"/>
          </a:effectRef>
          <a:fontRef idx="minor">
            <a:schemeClr val="dk1"/>
          </a:fontRef>
        </p:style>
        <p:txBody>
          <a:bodyPr/>
          <a:lstStyle/>
          <a:p>
            <a:pPr marL="274320" lvl="0" indent="-274320" algn="ctr">
              <a:spcBef>
                <a:spcPts val="600"/>
              </a:spcBef>
              <a:buClr>
                <a:schemeClr val="accent2"/>
              </a:buClr>
              <a:buSzPct val="85000"/>
            </a:pPr>
            <a:r>
              <a:rPr kumimoji="0" lang="en-US" sz="1600" b="1" i="0" u="none" strike="noStrike" kern="1200" cap="none" spc="0" normalizeH="0" baseline="0" noProof="0" dirty="0" smtClean="0">
                <a:ln>
                  <a:noFill/>
                </a:ln>
                <a:solidFill>
                  <a:schemeClr val="bg1"/>
                </a:solidFill>
                <a:effectLst/>
                <a:uLnTx/>
                <a:uFillTx/>
                <a:ea typeface="+mn-ea"/>
                <a:cs typeface="+mn-cs"/>
              </a:rPr>
              <a:t>     </a:t>
            </a:r>
            <a:r>
              <a:rPr kumimoji="0" lang="en-US" sz="1600" b="1" i="0" u="none" strike="noStrike" kern="1200" cap="none" spc="0" normalizeH="0" baseline="0" noProof="0" dirty="0" smtClean="0">
                <a:ln>
                  <a:noFill/>
                </a:ln>
                <a:solidFill>
                  <a:srgbClr val="7030A0"/>
                </a:solidFill>
                <a:effectLst/>
                <a:uLnTx/>
                <a:uFillTx/>
                <a:cs typeface="Times New Roman" pitchFamily="18" charset="0"/>
              </a:rPr>
              <a:t>The brain is the citadel of the whole man, margin..</a:t>
            </a:r>
            <a:r>
              <a:rPr lang="en-US" sz="1600" b="1" dirty="0" smtClean="0">
                <a:solidFill>
                  <a:srgbClr val="7030A0"/>
                </a:solidFill>
                <a:cs typeface="Times New Roman" pitchFamily="18" charset="0"/>
              </a:rPr>
              <a:t> {Healthful  Living 195.4}          J</a:t>
            </a:r>
            <a:r>
              <a:rPr kumimoji="0" lang="en-US" sz="1600" b="1" i="0" u="none" strike="noStrike" kern="1200" cap="none" spc="0" normalizeH="0" baseline="0" noProof="0" dirty="0" err="1" smtClean="0">
                <a:ln>
                  <a:noFill/>
                </a:ln>
                <a:solidFill>
                  <a:srgbClr val="7030A0"/>
                </a:solidFill>
                <a:effectLst/>
                <a:uLnTx/>
                <a:uFillTx/>
                <a:cs typeface="Times New Roman" pitchFamily="18" charset="0"/>
              </a:rPr>
              <a:t>udah</a:t>
            </a:r>
            <a:r>
              <a:rPr kumimoji="0" lang="en-US" sz="1600" b="1" i="0" u="none" strike="noStrike" kern="1200" cap="none" spc="0" normalizeH="0" baseline="0" noProof="0" dirty="0" smtClean="0">
                <a:ln>
                  <a:noFill/>
                </a:ln>
                <a:solidFill>
                  <a:srgbClr val="7030A0"/>
                </a:solidFill>
                <a:effectLst/>
                <a:uLnTx/>
                <a:uFillTx/>
                <a:cs typeface="Times New Roman" pitchFamily="18" charset="0"/>
              </a:rPr>
              <a:t> [is] my lawgiver; margin. (Psa. </a:t>
            </a:r>
            <a:r>
              <a:rPr lang="en-US" sz="1600" b="1" dirty="0" smtClean="0">
                <a:solidFill>
                  <a:srgbClr val="7030A0"/>
                </a:solidFill>
                <a:cs typeface="Times New Roman" pitchFamily="18" charset="0"/>
              </a:rPr>
              <a:t>108:8)</a:t>
            </a:r>
            <a:endParaRPr kumimoji="0" lang="en-US" sz="1600" b="1" i="0" u="none" strike="noStrike" kern="1200" cap="none" spc="0" normalizeH="0" baseline="0" noProof="0" dirty="0">
              <a:ln>
                <a:noFill/>
              </a:ln>
              <a:solidFill>
                <a:schemeClr val="bg1"/>
              </a:solidFill>
              <a:effectLst/>
              <a:uLnTx/>
              <a:uFillTx/>
              <a:cs typeface="Times New Roman" pitchFamily="18" charset="0"/>
            </a:endParaRPr>
          </a:p>
        </p:txBody>
      </p:sp>
      <p:sp>
        <p:nvSpPr>
          <p:cNvPr id="5" name="Text Placeholder 5"/>
          <p:cNvSpPr txBox="1">
            <a:spLocks/>
          </p:cNvSpPr>
          <p:nvPr/>
        </p:nvSpPr>
        <p:spPr>
          <a:xfrm>
            <a:off x="4572000" y="1295400"/>
            <a:ext cx="4572000" cy="990600"/>
          </a:xfrm>
          <a:prstGeom prst="rect">
            <a:avLst/>
          </a:prstGeom>
        </p:spPr>
        <p:style>
          <a:lnRef idx="1">
            <a:schemeClr val="accent5"/>
          </a:lnRef>
          <a:fillRef idx="2">
            <a:schemeClr val="accent5"/>
          </a:fillRef>
          <a:effectRef idx="1">
            <a:schemeClr val="accent5"/>
          </a:effectRef>
          <a:fontRef idx="minor">
            <a:schemeClr val="dk1"/>
          </a:fontRef>
        </p:style>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kumimoji="0" lang="en-US" sz="1600" b="0" i="0" u="none" strike="noStrike" kern="1200" cap="none" spc="0" normalizeH="0" baseline="0" noProof="0" dirty="0" smtClean="0">
                <a:ln>
                  <a:noFill/>
                </a:ln>
                <a:solidFill>
                  <a:srgbClr val="7030A0"/>
                </a:solidFill>
                <a:effectLst/>
                <a:uLnTx/>
                <a:uFillTx/>
                <a:latin typeface="+mn-lt"/>
                <a:ea typeface="+mn-ea"/>
                <a:cs typeface="+mn-cs"/>
              </a:rPr>
              <a:t>      </a:t>
            </a:r>
            <a:r>
              <a:rPr kumimoji="0" lang="en-US" sz="1600" b="1" i="0" u="none" strike="noStrike" kern="1200" cap="none" spc="0" normalizeH="0" baseline="0" noProof="0" dirty="0" smtClean="0">
                <a:ln>
                  <a:noFill/>
                </a:ln>
                <a:solidFill>
                  <a:srgbClr val="7030A0"/>
                </a:solidFill>
                <a:effectLst/>
                <a:uLnTx/>
                <a:uFillTx/>
                <a:latin typeface="+mn-lt"/>
                <a:ea typeface="+mn-ea"/>
                <a:cs typeface="+mn-cs"/>
              </a:rPr>
              <a:t>The Ark, The Central article of furniture in the sanctuary, was made to contain the Law of God. (SNH, SDP </a:t>
            </a:r>
            <a:r>
              <a:rPr lang="en-US" sz="1600" b="1" dirty="0" smtClean="0">
                <a:solidFill>
                  <a:srgbClr val="7030A0"/>
                </a:solidFill>
              </a:rPr>
              <a:t>30</a:t>
            </a:r>
            <a:r>
              <a:rPr kumimoji="0" lang="en-US" sz="1600" b="1" i="0" u="none" strike="noStrike" kern="1200" cap="none" spc="0" normalizeH="0" baseline="0" noProof="0" dirty="0" smtClean="0">
                <a:ln>
                  <a:noFill/>
                </a:ln>
                <a:solidFill>
                  <a:srgbClr val="7030A0"/>
                </a:solidFill>
                <a:effectLst/>
                <a:uLnTx/>
                <a:uFillTx/>
                <a:latin typeface="+mn-lt"/>
                <a:ea typeface="+mn-ea"/>
                <a:cs typeface="+mn-cs"/>
              </a:rPr>
              <a:t>5 book outline study)</a:t>
            </a:r>
            <a:r>
              <a:rPr kumimoji="0" lang="en-US" sz="1600" b="1" i="0" u="none" strike="noStrike" kern="1200" cap="none" spc="0" normalizeH="0" baseline="0" noProof="0" dirty="0" smtClean="0">
                <a:ln>
                  <a:noFill/>
                </a:ln>
                <a:solidFill>
                  <a:schemeClr val="dk1"/>
                </a:solidFill>
                <a:effectLst/>
                <a:uLnTx/>
                <a:uFillTx/>
                <a:latin typeface="+mn-lt"/>
                <a:ea typeface="+mn-ea"/>
                <a:cs typeface="+mn-cs"/>
              </a:rPr>
              <a:t> </a:t>
            </a:r>
            <a:endParaRPr kumimoji="0" lang="en-US" sz="1600" b="1" i="0" u="none" strike="noStrike" kern="1200" cap="none" spc="0" normalizeH="0" baseline="0" noProof="0" dirty="0">
              <a:ln>
                <a:noFill/>
              </a:ln>
              <a:solidFill>
                <a:schemeClr val="dk1"/>
              </a:solidFill>
              <a:effectLst/>
              <a:uLnTx/>
              <a:uFillTx/>
              <a:latin typeface="+mn-lt"/>
              <a:ea typeface="+mn-ea"/>
              <a:cs typeface="+mn-cs"/>
            </a:endParaRPr>
          </a:p>
        </p:txBody>
      </p:sp>
      <p:pic>
        <p:nvPicPr>
          <p:cNvPr id="6" name="Picture 2" descr="http://www.sciencephoto.com/image/468949/350wm/F0052600-Human_brain_anatomy,_artwork-SPL.jpg"/>
          <p:cNvPicPr>
            <a:picLocks noChangeAspect="1" noChangeArrowheads="1"/>
          </p:cNvPicPr>
          <p:nvPr/>
        </p:nvPicPr>
        <p:blipFill>
          <a:blip r:embed="rId3" cstate="print"/>
          <a:srcRect/>
          <a:stretch>
            <a:fillRect/>
          </a:stretch>
        </p:blipFill>
        <p:spPr bwMode="auto">
          <a:xfrm rot="16200000">
            <a:off x="266700" y="2019300"/>
            <a:ext cx="4038600" cy="4572000"/>
          </a:xfrm>
          <a:prstGeom prst="rect">
            <a:avLst/>
          </a:prstGeom>
          <a:noFill/>
          <a:ln w="19050">
            <a:solidFill>
              <a:schemeClr val="tx1"/>
            </a:solidFill>
          </a:ln>
        </p:spPr>
      </p:pic>
      <p:sp>
        <p:nvSpPr>
          <p:cNvPr id="10" name="Right Arrow 9"/>
          <p:cNvSpPr/>
          <p:nvPr/>
        </p:nvSpPr>
        <p:spPr>
          <a:xfrm rot="2026599">
            <a:off x="45821" y="2638559"/>
            <a:ext cx="1754158" cy="697397"/>
          </a:xfrm>
          <a:prstGeom prst="rightArrow">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b="1" dirty="0" smtClean="0">
                <a:solidFill>
                  <a:srgbClr val="7030A0"/>
                </a:solidFill>
              </a:rPr>
              <a:t>The Two</a:t>
            </a:r>
            <a:r>
              <a:rPr lang="en-US" sz="1200" b="1" dirty="0" smtClean="0">
                <a:solidFill>
                  <a:srgbClr val="7030A0"/>
                </a:solidFill>
              </a:rPr>
              <a:t> Cherubims</a:t>
            </a:r>
            <a:endParaRPr lang="en-US" sz="1200" b="1" dirty="0">
              <a:solidFill>
                <a:srgbClr val="7030A0"/>
              </a:solidFill>
            </a:endParaRPr>
          </a:p>
        </p:txBody>
      </p:sp>
      <p:sp>
        <p:nvSpPr>
          <p:cNvPr id="11" name="Rectangle 10"/>
          <p:cNvSpPr/>
          <p:nvPr/>
        </p:nvSpPr>
        <p:spPr>
          <a:xfrm>
            <a:off x="0" y="6324600"/>
            <a:ext cx="4572000" cy="533400"/>
          </a:xfrm>
          <a:prstGeom prst="rect">
            <a:avLst/>
          </a:prstGeom>
          <a:solidFill>
            <a:schemeClr val="tx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i="1" dirty="0" smtClean="0">
                <a:solidFill>
                  <a:srgbClr val="7030A0"/>
                </a:solidFill>
              </a:rPr>
              <a:t>The Tribe of Judah</a:t>
            </a:r>
            <a:endParaRPr lang="en-US" sz="2400" b="1" i="1" dirty="0">
              <a:solidFill>
                <a:srgbClr val="7030A0"/>
              </a:solidFill>
            </a:endParaRPr>
          </a:p>
        </p:txBody>
      </p:sp>
      <p:sp>
        <p:nvSpPr>
          <p:cNvPr id="12" name="TextBox 11"/>
          <p:cNvSpPr txBox="1"/>
          <p:nvPr/>
        </p:nvSpPr>
        <p:spPr>
          <a:xfrm flipH="1">
            <a:off x="4572000" y="6334780"/>
            <a:ext cx="4572000"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b="1" dirty="0" smtClean="0">
                <a:solidFill>
                  <a:srgbClr val="7030A0"/>
                </a:solidFill>
              </a:rPr>
              <a:t>The ark was the central figure of the entire sanctuary. {SNH, CIS  The Cross and Its  Shadow 45.1}</a:t>
            </a:r>
            <a:endParaRPr lang="en-US" sz="1400" dirty="0">
              <a:solidFill>
                <a:srgbClr val="7030A0"/>
              </a:solidFill>
            </a:endParaRPr>
          </a:p>
        </p:txBody>
      </p:sp>
      <p:sp>
        <p:nvSpPr>
          <p:cNvPr id="13" name="Slide Number Placeholder 1"/>
          <p:cNvSpPr>
            <a:spLocks noGrp="1"/>
          </p:cNvSpPr>
          <p:nvPr>
            <p:ph type="sldNum" sz="quarter" idx="12"/>
          </p:nvPr>
        </p:nvSpPr>
        <p:spPr>
          <a:xfrm>
            <a:off x="8839200" y="0"/>
            <a:ext cx="152400" cy="228600"/>
          </a:xfrm>
        </p:spPr>
        <p:txBody>
          <a:bodyPr/>
          <a:lstStyle/>
          <a:p>
            <a:fld id="{877F9B8C-32C4-43F2-99B4-FFD195B4A4EB}" type="slidenum">
              <a:rPr lang="en-US" b="1" smtClean="0">
                <a:solidFill>
                  <a:schemeClr val="bg1"/>
                </a:solidFill>
              </a:rPr>
              <a:pPr/>
              <a:t>5</a:t>
            </a:fld>
            <a:endParaRPr lang="en-US" b="1" dirty="0">
              <a:solidFill>
                <a:schemeClr val="bg1"/>
              </a:solidFill>
            </a:endParaRPr>
          </a:p>
        </p:txBody>
      </p:sp>
      <p:pic>
        <p:nvPicPr>
          <p:cNvPr id="14" name="Picture 2"/>
          <p:cNvPicPr>
            <a:picLocks noChangeAspect="1" noChangeArrowheads="1"/>
          </p:cNvPicPr>
          <p:nvPr/>
        </p:nvPicPr>
        <p:blipFill>
          <a:blip r:embed="rId4" cstate="print"/>
          <a:srcRect l="49853" t="34444" r="3563" b="8889"/>
          <a:stretch>
            <a:fillRect/>
          </a:stretch>
        </p:blipFill>
        <p:spPr bwMode="auto">
          <a:xfrm>
            <a:off x="4572000" y="2286000"/>
            <a:ext cx="4572000" cy="4038600"/>
          </a:xfrm>
          <a:prstGeom prst="rect">
            <a:avLst/>
          </a:prstGeom>
          <a:noFill/>
          <a:ln w="9525">
            <a:solidFill>
              <a:schemeClr val="tx1"/>
            </a:solid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839200" y="1"/>
            <a:ext cx="304800" cy="228600"/>
          </a:xfrm>
        </p:spPr>
        <p:txBody>
          <a:bodyPr/>
          <a:lstStyle/>
          <a:p>
            <a:fld id="{877F9B8C-32C4-43F2-99B4-FFD195B4A4EB}" type="slidenum">
              <a:rPr lang="en-US" b="1" smtClean="0">
                <a:solidFill>
                  <a:schemeClr val="tx1"/>
                </a:solidFill>
              </a:rPr>
              <a:pPr/>
              <a:t>6</a:t>
            </a:fld>
            <a:endParaRPr lang="en-US" b="1" dirty="0">
              <a:solidFill>
                <a:schemeClr val="tx1"/>
              </a:solidFill>
            </a:endParaRPr>
          </a:p>
        </p:txBody>
      </p:sp>
      <p:sp>
        <p:nvSpPr>
          <p:cNvPr id="3" name="Rectangle 2"/>
          <p:cNvSpPr/>
          <p:nvPr/>
        </p:nvSpPr>
        <p:spPr>
          <a:xfrm>
            <a:off x="228600" y="304800"/>
            <a:ext cx="8686800" cy="6172200"/>
          </a:xfrm>
          <a:prstGeom prst="rect">
            <a:avLst/>
          </a:prstGeom>
          <a:solidFill>
            <a:schemeClr val="tx1"/>
          </a:solidFill>
          <a:ln w="38100">
            <a:solidFill>
              <a:srgbClr val="8063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rgbClr val="6600FF"/>
              </a:solidFill>
            </a:endParaRPr>
          </a:p>
          <a:p>
            <a:pPr algn="ctr"/>
            <a:endParaRPr lang="en-US" sz="2400" b="1" dirty="0" smtClean="0">
              <a:solidFill>
                <a:srgbClr val="6600FF"/>
              </a:solidFill>
            </a:endParaRPr>
          </a:p>
          <a:p>
            <a:pPr algn="ctr"/>
            <a:endParaRPr lang="en-US" sz="2400" b="1" dirty="0" smtClean="0">
              <a:solidFill>
                <a:srgbClr val="6600FF"/>
              </a:solidFill>
            </a:endParaRPr>
          </a:p>
          <a:p>
            <a:pPr algn="ctr"/>
            <a:endParaRPr lang="en-US" sz="2800" b="1" dirty="0" smtClean="0">
              <a:solidFill>
                <a:srgbClr val="6600FF"/>
              </a:solidFill>
            </a:endParaRPr>
          </a:p>
          <a:p>
            <a:pPr algn="ctr"/>
            <a:endParaRPr lang="en-US" sz="2800" b="1" dirty="0" smtClean="0">
              <a:solidFill>
                <a:srgbClr val="6600FF"/>
              </a:solidFill>
            </a:endParaRPr>
          </a:p>
          <a:p>
            <a:pPr algn="ctr"/>
            <a:endParaRPr lang="en-US" sz="2800" b="1" dirty="0" smtClean="0">
              <a:solidFill>
                <a:srgbClr val="6600FF"/>
              </a:solidFill>
            </a:endParaRPr>
          </a:p>
          <a:p>
            <a:pPr algn="ctr"/>
            <a:endParaRPr lang="en-US" sz="2800" b="1" dirty="0" smtClean="0">
              <a:solidFill>
                <a:srgbClr val="6600FF"/>
              </a:solidFill>
            </a:endParaRPr>
          </a:p>
          <a:p>
            <a:pPr algn="ctr"/>
            <a:endParaRPr lang="en-US" sz="2800" b="1" dirty="0" smtClean="0">
              <a:solidFill>
                <a:srgbClr val="6600FF"/>
              </a:solidFill>
            </a:endParaRPr>
          </a:p>
          <a:p>
            <a:pPr algn="ctr"/>
            <a:endParaRPr lang="en-US" sz="2800" b="1" dirty="0" smtClean="0">
              <a:solidFill>
                <a:srgbClr val="6600FF"/>
              </a:solidFill>
            </a:endParaRPr>
          </a:p>
          <a:p>
            <a:pPr algn="ctr"/>
            <a:endParaRPr lang="en-US" sz="2800" b="1" dirty="0" smtClean="0">
              <a:solidFill>
                <a:srgbClr val="6600FF"/>
              </a:solidFill>
            </a:endParaRPr>
          </a:p>
          <a:p>
            <a:pPr algn="ctr"/>
            <a:endParaRPr lang="en-US" sz="2800" b="1" dirty="0" smtClean="0">
              <a:solidFill>
                <a:srgbClr val="6600FF"/>
              </a:solidFill>
            </a:endParaRPr>
          </a:p>
          <a:p>
            <a:pPr algn="ctr"/>
            <a:endParaRPr lang="en-US" sz="2800" b="1" dirty="0" smtClean="0">
              <a:solidFill>
                <a:srgbClr val="6600FF"/>
              </a:solidFill>
            </a:endParaRPr>
          </a:p>
          <a:p>
            <a:pPr algn="ctr"/>
            <a:r>
              <a:rPr lang="en-US" sz="2800" b="1" dirty="0" smtClean="0">
                <a:solidFill>
                  <a:srgbClr val="6600FF"/>
                </a:solidFill>
              </a:rPr>
              <a:t>Let’s Take a look at these few Quotes stated in slide#3</a:t>
            </a:r>
          </a:p>
          <a:p>
            <a:pPr algn="ctr"/>
            <a:endParaRPr lang="en-US" sz="1100" b="1" dirty="0" smtClean="0">
              <a:solidFill>
                <a:srgbClr val="6600FF"/>
              </a:solidFill>
            </a:endParaRPr>
          </a:p>
          <a:p>
            <a:pPr algn="ctr"/>
            <a:r>
              <a:rPr lang="en-US" b="1" dirty="0" smtClean="0">
                <a:solidFill>
                  <a:srgbClr val="6600FF"/>
                </a:solidFill>
              </a:rPr>
              <a:t>{</a:t>
            </a:r>
            <a:r>
              <a:rPr lang="en-US" b="1" dirty="0" smtClean="0">
                <a:solidFill>
                  <a:schemeClr val="bg1"/>
                </a:solidFill>
              </a:rPr>
              <a:t>Healthful Living 195.4}</a:t>
            </a:r>
          </a:p>
          <a:p>
            <a:pPr algn="ctr"/>
            <a:r>
              <a:rPr lang="en-US" sz="3200" dirty="0" smtClean="0"/>
              <a:t> </a:t>
            </a:r>
            <a:r>
              <a:rPr lang="en-US" sz="2400" u="sng" dirty="0" smtClean="0">
                <a:solidFill>
                  <a:srgbClr val="6600FF"/>
                </a:solidFill>
              </a:rPr>
              <a:t>The brain is the citadel of the whole man</a:t>
            </a:r>
            <a:r>
              <a:rPr lang="en-US" sz="2400" dirty="0" smtClean="0">
                <a:solidFill>
                  <a:srgbClr val="6600FF"/>
                </a:solidFill>
              </a:rPr>
              <a:t>, and wrong habits of eating, dressing, or sleeping affect the brain, and prevent the attaining of that which the student desires,--a good mental discipline. Any part of the body that is not treated with consideration will telegraph its injury to the brain.</a:t>
            </a:r>
          </a:p>
          <a:p>
            <a:pPr algn="ctr"/>
            <a:endParaRPr lang="en-US" sz="2400" b="1" dirty="0" smtClean="0">
              <a:solidFill>
                <a:srgbClr val="6600FF"/>
              </a:solidFill>
            </a:endParaRPr>
          </a:p>
          <a:p>
            <a:pPr algn="ctr"/>
            <a:r>
              <a:rPr lang="en-US" sz="2400" b="1" dirty="0" smtClean="0">
                <a:solidFill>
                  <a:srgbClr val="6600FF"/>
                </a:solidFill>
              </a:rPr>
              <a:t> </a:t>
            </a:r>
          </a:p>
          <a:p>
            <a:pPr algn="ctr"/>
            <a:endParaRPr lang="en-US" dirty="0" smtClean="0">
              <a:solidFill>
                <a:srgbClr val="6600FF"/>
              </a:solidFill>
            </a:endParaRPr>
          </a:p>
          <a:p>
            <a:pPr algn="ctr"/>
            <a:endParaRPr lang="en-US" dirty="0" smtClean="0">
              <a:solidFill>
                <a:srgbClr val="6600FF"/>
              </a:solidFill>
            </a:endParaRPr>
          </a:p>
          <a:p>
            <a:pPr algn="ctr"/>
            <a:endParaRPr lang="en-US" dirty="0" smtClean="0">
              <a:solidFill>
                <a:srgbClr val="6600FF"/>
              </a:solidFill>
            </a:endParaRPr>
          </a:p>
          <a:p>
            <a:pPr algn="ctr"/>
            <a:endParaRPr lang="en-US" dirty="0" smtClean="0">
              <a:solidFill>
                <a:srgbClr val="6600FF"/>
              </a:solidFill>
            </a:endParaRPr>
          </a:p>
          <a:p>
            <a:pPr algn="ctr"/>
            <a:endParaRPr lang="en-US" dirty="0" smtClean="0">
              <a:solidFill>
                <a:srgbClr val="6600FF"/>
              </a:solidFill>
            </a:endParaRPr>
          </a:p>
          <a:p>
            <a:pPr algn="ctr"/>
            <a:endParaRPr lang="en-US" dirty="0" smtClean="0">
              <a:solidFill>
                <a:srgbClr val="6600FF"/>
              </a:solidFill>
            </a:endParaRPr>
          </a:p>
          <a:p>
            <a:pPr algn="ctr"/>
            <a:endParaRPr lang="en-US" dirty="0">
              <a:solidFill>
                <a:srgbClr val="6600FF"/>
              </a:solidFill>
            </a:endParaRPr>
          </a:p>
        </p:txBody>
      </p:sp>
      <p:sp>
        <p:nvSpPr>
          <p:cNvPr id="4" name="Rectangle 3"/>
          <p:cNvSpPr/>
          <p:nvPr/>
        </p:nvSpPr>
        <p:spPr>
          <a:xfrm>
            <a:off x="457200" y="457200"/>
            <a:ext cx="8229600" cy="2308324"/>
          </a:xfrm>
          <a:prstGeom prst="rect">
            <a:avLst/>
          </a:prstGeom>
        </p:spPr>
        <p:txBody>
          <a:bodyPr wrap="square">
            <a:spAutoFit/>
          </a:bodyPr>
          <a:lstStyle/>
          <a:p>
            <a:pPr algn="ctr"/>
            <a:r>
              <a:rPr lang="en-US" sz="2400" b="1" i="1" dirty="0" smtClean="0">
                <a:solidFill>
                  <a:schemeClr val="bg1"/>
                </a:solidFill>
              </a:rPr>
              <a:t>Exodus 25:21-22 </a:t>
            </a:r>
          </a:p>
          <a:p>
            <a:pPr algn="ctr"/>
            <a:r>
              <a:rPr lang="en-US" sz="2000" dirty="0" smtClean="0">
                <a:solidFill>
                  <a:srgbClr val="6600FF"/>
                </a:solidFill>
              </a:rPr>
              <a:t>And thou shalt put the mercy seat above upon the ark; and in the ark thou shalt put the testimony that I shall give thee. </a:t>
            </a:r>
          </a:p>
          <a:p>
            <a:pPr algn="ctr"/>
            <a:r>
              <a:rPr lang="en-US" sz="2000" dirty="0" smtClean="0">
                <a:solidFill>
                  <a:srgbClr val="6600FF"/>
                </a:solidFill>
              </a:rPr>
              <a:t>	And there I will meet with thee, and I will commune with thee from above the mercy seat, from between the two </a:t>
            </a:r>
            <a:r>
              <a:rPr lang="en-US" sz="2000" dirty="0" err="1" smtClean="0">
                <a:solidFill>
                  <a:srgbClr val="6600FF"/>
                </a:solidFill>
              </a:rPr>
              <a:t>cherubims</a:t>
            </a:r>
            <a:r>
              <a:rPr lang="en-US" sz="2000" dirty="0" smtClean="0">
                <a:solidFill>
                  <a:srgbClr val="6600FF"/>
                </a:solidFill>
              </a:rPr>
              <a:t> which [are] upon the ark of the testimony, of all [things] which I will give thee in commandment unto the children of Israel. </a:t>
            </a:r>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915400" y="0"/>
            <a:ext cx="228600" cy="304801"/>
          </a:xfrm>
        </p:spPr>
        <p:txBody>
          <a:bodyPr/>
          <a:lstStyle/>
          <a:p>
            <a:fld id="{877F9B8C-32C4-43F2-99B4-FFD195B4A4EB}" type="slidenum">
              <a:rPr lang="en-US" b="1" smtClean="0">
                <a:solidFill>
                  <a:schemeClr val="tx1"/>
                </a:solidFill>
              </a:rPr>
              <a:pPr/>
              <a:t>7</a:t>
            </a:fld>
            <a:endParaRPr lang="en-US" b="1" dirty="0">
              <a:solidFill>
                <a:schemeClr val="tx1"/>
              </a:solidFill>
            </a:endParaRPr>
          </a:p>
        </p:txBody>
      </p:sp>
      <p:sp>
        <p:nvSpPr>
          <p:cNvPr id="3" name="Rectangle 2"/>
          <p:cNvSpPr/>
          <p:nvPr/>
        </p:nvSpPr>
        <p:spPr>
          <a:xfrm>
            <a:off x="228600" y="304800"/>
            <a:ext cx="8686800" cy="6172200"/>
          </a:xfrm>
          <a:prstGeom prst="rect">
            <a:avLst/>
          </a:prstGeom>
          <a:solidFill>
            <a:schemeClr val="tx1"/>
          </a:solidFill>
          <a:ln>
            <a:solidFill>
              <a:srgbClr val="8063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6600FF"/>
              </a:buClr>
            </a:pPr>
            <a:r>
              <a:rPr lang="en-US" sz="2400" b="1" dirty="0" smtClean="0">
                <a:solidFill>
                  <a:srgbClr val="6600FF"/>
                </a:solidFill>
              </a:rPr>
              <a:t> </a:t>
            </a:r>
          </a:p>
          <a:p>
            <a:pPr algn="ctr">
              <a:buClr>
                <a:srgbClr val="6600FF"/>
              </a:buClr>
            </a:pPr>
            <a:endParaRPr lang="en-US" sz="2400" b="1" dirty="0" smtClean="0">
              <a:solidFill>
                <a:srgbClr val="6600FF"/>
              </a:solidFill>
            </a:endParaRPr>
          </a:p>
          <a:p>
            <a:pPr algn="ctr">
              <a:buClr>
                <a:srgbClr val="6600FF"/>
              </a:buClr>
            </a:pPr>
            <a:endParaRPr lang="en-US" sz="1000" b="1" dirty="0" smtClean="0">
              <a:solidFill>
                <a:srgbClr val="6600FF"/>
              </a:solidFill>
            </a:endParaRPr>
          </a:p>
          <a:p>
            <a:pPr algn="ctr">
              <a:buClr>
                <a:srgbClr val="6600FF"/>
              </a:buClr>
            </a:pPr>
            <a:r>
              <a:rPr lang="en-US" sz="2400" b="1" dirty="0" smtClean="0">
                <a:solidFill>
                  <a:srgbClr val="6600FF"/>
                </a:solidFill>
              </a:rPr>
              <a:t>The Physiology of the Nervous System. </a:t>
            </a:r>
          </a:p>
          <a:p>
            <a:pPr algn="ctr">
              <a:buClr>
                <a:srgbClr val="6600FF"/>
              </a:buClr>
            </a:pPr>
            <a:r>
              <a:rPr lang="en-US" b="1" dirty="0" smtClean="0">
                <a:solidFill>
                  <a:schemeClr val="bg1"/>
                </a:solidFill>
              </a:rPr>
              <a:t>Healthful Living  pages 193-194</a:t>
            </a:r>
          </a:p>
          <a:p>
            <a:pPr algn="ctr">
              <a:buClr>
                <a:srgbClr val="6600FF"/>
              </a:buClr>
            </a:pPr>
            <a:endParaRPr lang="en-US" dirty="0" smtClean="0">
              <a:solidFill>
                <a:srgbClr val="6600FF"/>
              </a:solidFill>
            </a:endParaRPr>
          </a:p>
          <a:p>
            <a:pPr lvl="1">
              <a:buClr>
                <a:srgbClr val="6600FF"/>
              </a:buClr>
              <a:buFont typeface="Wingdings" pitchFamily="2" charset="2"/>
              <a:buChar char="Ø"/>
            </a:pPr>
            <a:r>
              <a:rPr lang="en-US" sz="2000" dirty="0" smtClean="0">
                <a:solidFill>
                  <a:srgbClr val="6600FF"/>
                </a:solidFill>
              </a:rPr>
              <a:t> Each faculty of the mind and each muscle has its distinctive office, and all require to be exercised in order to become properly developed and retain healthful vigor.</a:t>
            </a:r>
          </a:p>
          <a:p>
            <a:pPr>
              <a:buClr>
                <a:srgbClr val="6600FF"/>
              </a:buClr>
              <a:buFont typeface="Wingdings" pitchFamily="2" charset="2"/>
              <a:buChar char="Ø"/>
            </a:pPr>
            <a:endParaRPr lang="en-US" sz="2000" dirty="0" smtClean="0">
              <a:solidFill>
                <a:srgbClr val="6600FF"/>
              </a:solidFill>
            </a:endParaRPr>
          </a:p>
          <a:p>
            <a:pPr lvl="1">
              <a:buClr>
                <a:srgbClr val="6600FF"/>
              </a:buClr>
              <a:buFont typeface="Wingdings" pitchFamily="2" charset="2"/>
              <a:buChar char="Ø"/>
            </a:pPr>
            <a:r>
              <a:rPr lang="en-US" sz="2000" dirty="0" smtClean="0">
                <a:solidFill>
                  <a:srgbClr val="6600FF"/>
                </a:solidFill>
              </a:rPr>
              <a:t>Every organ of the body was made to be servant of the mind.</a:t>
            </a:r>
          </a:p>
          <a:p>
            <a:pPr>
              <a:buClr>
                <a:srgbClr val="6600FF"/>
              </a:buClr>
              <a:buFont typeface="Wingdings" pitchFamily="2" charset="2"/>
              <a:buChar char="Ø"/>
            </a:pPr>
            <a:endParaRPr lang="en-US" sz="2000" dirty="0" smtClean="0">
              <a:solidFill>
                <a:srgbClr val="6600FF"/>
              </a:solidFill>
            </a:endParaRPr>
          </a:p>
          <a:p>
            <a:pPr lvl="1">
              <a:buClr>
                <a:srgbClr val="6600FF"/>
              </a:buClr>
              <a:buFont typeface="Wingdings" pitchFamily="2" charset="2"/>
              <a:buChar char="Ø"/>
            </a:pPr>
            <a:r>
              <a:rPr lang="en-US" sz="2000" dirty="0" smtClean="0">
                <a:solidFill>
                  <a:srgbClr val="6600FF"/>
                </a:solidFill>
              </a:rPr>
              <a:t>The brain is the capital of the body, the seat of all the nervous forces and of mental action. The nerves proceeding from the brain control the body.</a:t>
            </a:r>
          </a:p>
          <a:p>
            <a:pPr>
              <a:buClr>
                <a:srgbClr val="6600FF"/>
              </a:buClr>
              <a:buFont typeface="Wingdings" pitchFamily="2" charset="2"/>
              <a:buChar char="Ø"/>
            </a:pPr>
            <a:endParaRPr lang="en-US" sz="2000" dirty="0" smtClean="0">
              <a:solidFill>
                <a:srgbClr val="6600FF"/>
              </a:solidFill>
            </a:endParaRPr>
          </a:p>
          <a:p>
            <a:pPr lvl="1">
              <a:buClr>
                <a:srgbClr val="6600FF"/>
              </a:buClr>
              <a:buFont typeface="Wingdings" pitchFamily="2" charset="2"/>
              <a:buChar char="Ø"/>
            </a:pPr>
            <a:r>
              <a:rPr lang="en-US" sz="2000" dirty="0" smtClean="0">
                <a:solidFill>
                  <a:srgbClr val="6600FF"/>
                </a:solidFill>
              </a:rPr>
              <a:t> By the brain nerves, mental impressions are conveyed to all the nerves of the body as by telegraph wires; and they control the vital action of every part of the system. All the organs of motion are governed by the communications they receive from the brain.</a:t>
            </a:r>
          </a:p>
          <a:p>
            <a:pPr lvl="1">
              <a:buClr>
                <a:srgbClr val="6600FF"/>
              </a:buClr>
              <a:buFont typeface="Wingdings" pitchFamily="2" charset="2"/>
              <a:buChar char="Ø"/>
            </a:pPr>
            <a:endParaRPr lang="en-US" sz="2000" dirty="0" smtClean="0">
              <a:solidFill>
                <a:srgbClr val="6600FF"/>
              </a:solidFill>
            </a:endParaRPr>
          </a:p>
          <a:p>
            <a:pPr lvl="1">
              <a:buClr>
                <a:srgbClr val="6600FF"/>
              </a:buClr>
              <a:buFont typeface="Wingdings" pitchFamily="2" charset="2"/>
              <a:buChar char="Ø"/>
            </a:pPr>
            <a:r>
              <a:rPr lang="en-US" sz="2000" dirty="0" smtClean="0">
                <a:solidFill>
                  <a:srgbClr val="6600FF"/>
                </a:solidFill>
              </a:rPr>
              <a:t> The senses . . . are the avenues to the soul. </a:t>
            </a:r>
          </a:p>
          <a:p>
            <a:pPr lvl="1">
              <a:buClr>
                <a:srgbClr val="6600FF"/>
              </a:buClr>
              <a:buFont typeface="Wingdings" pitchFamily="2" charset="2"/>
              <a:buChar char="Ø"/>
            </a:pPr>
            <a:endParaRPr lang="en-US" sz="2000" dirty="0" smtClean="0">
              <a:solidFill>
                <a:srgbClr val="6600FF"/>
              </a:solidFill>
            </a:endParaRPr>
          </a:p>
          <a:p>
            <a:pPr lvl="1">
              <a:buClr>
                <a:srgbClr val="6600FF"/>
              </a:buClr>
              <a:buFont typeface="Wingdings" pitchFamily="2" charset="2"/>
              <a:buChar char="Ø"/>
            </a:pPr>
            <a:endParaRPr lang="en-US" sz="2000" dirty="0" smtClean="0">
              <a:solidFill>
                <a:srgbClr val="6600FF"/>
              </a:solidFill>
            </a:endParaRPr>
          </a:p>
          <a:p>
            <a:pPr lvl="1">
              <a:buClr>
                <a:srgbClr val="6600FF"/>
              </a:buClr>
              <a:buFont typeface="Wingdings" pitchFamily="2" charset="2"/>
              <a:buChar char="Ø"/>
            </a:pPr>
            <a:endParaRPr lang="en-US" sz="2000" dirty="0" smtClean="0">
              <a:solidFill>
                <a:srgbClr val="6600FF"/>
              </a:solidFill>
            </a:endParaRPr>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915400" y="1"/>
            <a:ext cx="228600" cy="304799"/>
          </a:xfrm>
        </p:spPr>
        <p:txBody>
          <a:bodyPr/>
          <a:lstStyle/>
          <a:p>
            <a:fld id="{877F9B8C-32C4-43F2-99B4-FFD195B4A4EB}" type="slidenum">
              <a:rPr lang="en-US" b="1" smtClean="0">
                <a:solidFill>
                  <a:schemeClr val="tx1"/>
                </a:solidFill>
              </a:rPr>
              <a:pPr/>
              <a:t>8</a:t>
            </a:fld>
            <a:endParaRPr lang="en-US" b="1" dirty="0">
              <a:solidFill>
                <a:schemeClr val="tx1"/>
              </a:solidFill>
            </a:endParaRPr>
          </a:p>
        </p:txBody>
      </p:sp>
      <p:sp>
        <p:nvSpPr>
          <p:cNvPr id="3" name="Rectangle 2"/>
          <p:cNvSpPr/>
          <p:nvPr/>
        </p:nvSpPr>
        <p:spPr>
          <a:xfrm>
            <a:off x="152400" y="304800"/>
            <a:ext cx="8686800" cy="6324600"/>
          </a:xfrm>
          <a:prstGeom prst="rect">
            <a:avLst/>
          </a:prstGeom>
          <a:solidFill>
            <a:schemeClr val="tx1"/>
          </a:solidFill>
          <a:ln w="38100">
            <a:solidFill>
              <a:srgbClr val="8063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6600FF"/>
              </a:buClr>
            </a:pPr>
            <a:endParaRPr lang="en-US" dirty="0" smtClean="0"/>
          </a:p>
          <a:p>
            <a:pPr algn="ctr">
              <a:buClr>
                <a:srgbClr val="6600FF"/>
              </a:buClr>
            </a:pPr>
            <a:r>
              <a:rPr lang="en-US" dirty="0" smtClean="0">
                <a:solidFill>
                  <a:srgbClr val="6600FF"/>
                </a:solidFill>
              </a:rPr>
              <a:t>      </a:t>
            </a:r>
          </a:p>
          <a:p>
            <a:pPr lvl="1">
              <a:buClr>
                <a:srgbClr val="6600FF"/>
              </a:buClr>
              <a:buFont typeface="Wingdings" pitchFamily="2" charset="2"/>
              <a:buChar char="Ø"/>
            </a:pPr>
            <a:r>
              <a:rPr lang="en-US" sz="2000" dirty="0" smtClean="0">
                <a:solidFill>
                  <a:srgbClr val="6600FF"/>
                </a:solidFill>
              </a:rPr>
              <a:t> The brain nerves which communicate with the entire system are the only medium through which Heaven can communicate with man, and affect his inmost life. Whatever disturbs the circulation of the electric currents in the nervous system, lessens the strength of the vital powers, and the result is a deadening of the sensibilities of the mind.</a:t>
            </a:r>
          </a:p>
          <a:p>
            <a:pPr>
              <a:buClr>
                <a:srgbClr val="6600FF"/>
              </a:buClr>
            </a:pPr>
            <a:endParaRPr lang="en-US" sz="2000" dirty="0" smtClean="0">
              <a:solidFill>
                <a:srgbClr val="6600FF"/>
              </a:solidFill>
            </a:endParaRPr>
          </a:p>
          <a:p>
            <a:pPr lvl="1">
              <a:buClr>
                <a:srgbClr val="6600FF"/>
              </a:buClr>
              <a:buFont typeface="Wingdings" pitchFamily="2" charset="2"/>
              <a:buChar char="Ø"/>
            </a:pPr>
            <a:r>
              <a:rPr lang="en-US" sz="2000" dirty="0" smtClean="0">
                <a:solidFill>
                  <a:srgbClr val="6600FF"/>
                </a:solidFill>
              </a:rPr>
              <a:t> Any part of the body that is not treated with consideration will telegraph its injury to the brain.</a:t>
            </a:r>
          </a:p>
          <a:p>
            <a:pPr>
              <a:buClr>
                <a:srgbClr val="6600FF"/>
              </a:buClr>
              <a:buFont typeface="Wingdings" pitchFamily="2" charset="2"/>
              <a:buChar char="Ø"/>
            </a:pPr>
            <a:endParaRPr lang="en-US" sz="2000" dirty="0" smtClean="0">
              <a:solidFill>
                <a:srgbClr val="6600FF"/>
              </a:solidFill>
            </a:endParaRPr>
          </a:p>
          <a:p>
            <a:pPr lvl="1">
              <a:buClr>
                <a:srgbClr val="6600FF"/>
              </a:buClr>
              <a:buFont typeface="Wingdings" pitchFamily="2" charset="2"/>
              <a:buChar char="Ø"/>
            </a:pPr>
            <a:r>
              <a:rPr lang="en-US" sz="2000" dirty="0" smtClean="0">
                <a:solidFill>
                  <a:srgbClr val="6600FF"/>
                </a:solidFill>
              </a:rPr>
              <a:t>The nervous system, having been unduly excited, borrowed power for present use from its future resources of strength.</a:t>
            </a:r>
          </a:p>
          <a:p>
            <a:pPr>
              <a:buClr>
                <a:srgbClr val="6600FF"/>
              </a:buClr>
              <a:buFont typeface="Wingdings" pitchFamily="2" charset="2"/>
              <a:buChar char="Ø"/>
            </a:pPr>
            <a:endParaRPr lang="en-US" sz="2000" dirty="0" smtClean="0">
              <a:solidFill>
                <a:srgbClr val="6600FF"/>
              </a:solidFill>
            </a:endParaRPr>
          </a:p>
          <a:p>
            <a:pPr lvl="1">
              <a:buClr>
                <a:srgbClr val="6600FF"/>
              </a:buClr>
              <a:buFont typeface="Wingdings" pitchFamily="2" charset="2"/>
              <a:buChar char="Ø"/>
            </a:pPr>
            <a:r>
              <a:rPr lang="en-US" sz="2000" dirty="0" smtClean="0">
                <a:solidFill>
                  <a:srgbClr val="6600FF"/>
                </a:solidFill>
              </a:rPr>
              <a:t>Anything that hinders the active motion of the living machinery, affects the brain very directly. </a:t>
            </a:r>
          </a:p>
          <a:p>
            <a:pPr>
              <a:buClr>
                <a:srgbClr val="6600FF"/>
              </a:buClr>
              <a:buFont typeface="Wingdings" pitchFamily="2" charset="2"/>
              <a:buChar char="Ø"/>
            </a:pPr>
            <a:endParaRPr lang="en-US" sz="2000" dirty="0" smtClean="0">
              <a:solidFill>
                <a:srgbClr val="6600FF"/>
              </a:solidFill>
            </a:endParaRPr>
          </a:p>
          <a:p>
            <a:pPr lvl="1">
              <a:buClr>
                <a:srgbClr val="6600FF"/>
              </a:buClr>
              <a:buFont typeface="Wingdings" pitchFamily="2" charset="2"/>
              <a:buChar char="Ø"/>
            </a:pPr>
            <a:r>
              <a:rPr lang="en-US" sz="2000" dirty="0" smtClean="0">
                <a:solidFill>
                  <a:srgbClr val="6600FF"/>
                </a:solidFill>
              </a:rPr>
              <a:t>A calm, clear brain and steady nerve are dependent upon a well-balanced circulation of the blood.</a:t>
            </a:r>
            <a:endParaRPr lang="en-US" dirty="0" smtClean="0">
              <a:solidFill>
                <a:srgbClr val="6600FF"/>
              </a:solidFill>
            </a:endParaRPr>
          </a:p>
          <a:p>
            <a:pPr>
              <a:buClr>
                <a:srgbClr val="6600FF"/>
              </a:buClr>
              <a:buFont typeface="Wingdings" pitchFamily="2" charset="2"/>
              <a:buChar char="Ø"/>
            </a:pPr>
            <a:endParaRPr lang="en-US" dirty="0" smtClean="0">
              <a:solidFill>
                <a:srgbClr val="6600FF"/>
              </a:solidFill>
            </a:endParaRPr>
          </a:p>
          <a:p>
            <a:pPr>
              <a:buClr>
                <a:srgbClr val="6600FF"/>
              </a:buClr>
            </a:pPr>
            <a:r>
              <a:rPr lang="en-US" dirty="0" smtClean="0">
                <a:solidFill>
                  <a:srgbClr val="6600FF"/>
                </a:solidFill>
              </a:rPr>
              <a:t>    </a:t>
            </a:r>
            <a:endParaRPr lang="en-US" dirty="0">
              <a:solidFill>
                <a:srgbClr val="6600FF"/>
              </a:solidFill>
            </a:endParaRP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9</a:t>
            </a:fld>
            <a:endParaRPr lang="en-US" dirty="0"/>
          </a:p>
        </p:txBody>
      </p:sp>
      <p:sp>
        <p:nvSpPr>
          <p:cNvPr id="3" name="Rectangle 2"/>
          <p:cNvSpPr/>
          <p:nvPr/>
        </p:nvSpPr>
        <p:spPr>
          <a:xfrm>
            <a:off x="0" y="0"/>
            <a:ext cx="9144000" cy="1143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solidFill>
                  <a:srgbClr val="7030A0"/>
                </a:solidFill>
              </a:rPr>
              <a:t>Eyes Fixed on Sanctuary.--As a people, we should be earnest students of prophecy; we should not rest until we become intelligent in regard to the subject of the sanctuary, which is brought out in the visions of Daniel and John</a:t>
            </a:r>
            <a:endParaRPr lang="en-US" b="1" dirty="0">
              <a:solidFill>
                <a:srgbClr val="7030A0"/>
              </a:solidFill>
            </a:endParaRPr>
          </a:p>
        </p:txBody>
      </p:sp>
      <p:pic>
        <p:nvPicPr>
          <p:cNvPr id="4" name="Picture 2" descr="http://ts4.explicit.bing.net/th?id=H.5019263020237087&amp;pid=15.1"/>
          <p:cNvPicPr>
            <a:picLocks noChangeAspect="1" noChangeArrowheads="1"/>
          </p:cNvPicPr>
          <p:nvPr/>
        </p:nvPicPr>
        <p:blipFill>
          <a:blip r:embed="rId2" cstate="print"/>
          <a:srcRect/>
          <a:stretch>
            <a:fillRect/>
          </a:stretch>
        </p:blipFill>
        <p:spPr bwMode="auto">
          <a:xfrm>
            <a:off x="0" y="1143000"/>
            <a:ext cx="4648200" cy="5715000"/>
          </a:xfrm>
          <a:prstGeom prst="rect">
            <a:avLst/>
          </a:prstGeom>
          <a:noFill/>
        </p:spPr>
      </p:pic>
      <p:pic>
        <p:nvPicPr>
          <p:cNvPr id="18433" name="Picture 1" descr="http://www.freewebs.com/the-windows-to-your-soul/eye_diagram_300x350.jpg"/>
          <p:cNvPicPr>
            <a:picLocks noChangeAspect="1" noChangeArrowheads="1"/>
          </p:cNvPicPr>
          <p:nvPr/>
        </p:nvPicPr>
        <p:blipFill>
          <a:blip r:embed="rId3" cstate="print"/>
          <a:srcRect/>
          <a:stretch>
            <a:fillRect/>
          </a:stretch>
        </p:blipFill>
        <p:spPr bwMode="auto">
          <a:xfrm>
            <a:off x="4648200" y="1143000"/>
            <a:ext cx="4495800" cy="5715000"/>
          </a:xfrm>
          <a:prstGeom prst="rect">
            <a:avLst/>
          </a:prstGeom>
          <a:noFill/>
          <a:ln>
            <a:solidFill>
              <a:schemeClr val="bg1"/>
            </a:solidFill>
          </a:ln>
        </p:spPr>
      </p:pic>
      <p:cxnSp>
        <p:nvCxnSpPr>
          <p:cNvPr id="7" name="Straight Arrow Connector 6"/>
          <p:cNvCxnSpPr/>
          <p:nvPr/>
        </p:nvCxnSpPr>
        <p:spPr>
          <a:xfrm>
            <a:off x="2667000" y="2362200"/>
            <a:ext cx="3733800" cy="2971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rot="16200000" flipH="1">
            <a:off x="495300" y="1257300"/>
            <a:ext cx="685800" cy="609600"/>
          </a:xfrm>
          <a:prstGeom prst="line">
            <a:avLst/>
          </a:prstGeom>
          <a:ln/>
        </p:spPr>
        <p:style>
          <a:lnRef idx="3">
            <a:schemeClr val="dk1"/>
          </a:lnRef>
          <a:fillRef idx="0">
            <a:schemeClr val="dk1"/>
          </a:fillRef>
          <a:effectRef idx="2">
            <a:schemeClr val="dk1"/>
          </a:effectRef>
          <a:fontRef idx="minor">
            <a:schemeClr val="tx1"/>
          </a:fontRef>
        </p:style>
      </p:cxnSp>
      <p:sp>
        <p:nvSpPr>
          <p:cNvPr id="8" name="Slide Number Placeholder 1"/>
          <p:cNvSpPr txBox="1">
            <a:spLocks/>
          </p:cNvSpPr>
          <p:nvPr/>
        </p:nvSpPr>
        <p:spPr>
          <a:xfrm>
            <a:off x="8991600" y="0"/>
            <a:ext cx="152400" cy="2889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2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24692</TotalTime>
  <Words>7270</Words>
  <Application>Microsoft Office PowerPoint</Application>
  <PresentationFormat>On-screen Show (4:3)</PresentationFormat>
  <Paragraphs>543</Paragraphs>
  <Slides>48</Slides>
  <Notes>1</Notes>
  <HiddenSlides>0</HiddenSlides>
  <MMClips>0</MMClips>
  <ScaleCrop>false</ScaleCrop>
  <HeadingPairs>
    <vt:vector size="6" baseType="variant">
      <vt:variant>
        <vt:lpstr>Theme</vt:lpstr>
      </vt:variant>
      <vt:variant>
        <vt:i4>1</vt:i4>
      </vt:variant>
      <vt:variant>
        <vt:lpstr>Slide Titles</vt:lpstr>
      </vt:variant>
      <vt:variant>
        <vt:i4>48</vt:i4>
      </vt:variant>
      <vt:variant>
        <vt:lpstr>Custom Shows</vt:lpstr>
      </vt:variant>
      <vt:variant>
        <vt:i4>1</vt:i4>
      </vt:variant>
    </vt:vector>
  </HeadingPairs>
  <TitlesOfParts>
    <vt:vector size="50" baseType="lpstr">
      <vt:lpstr>Apex</vt:lpstr>
      <vt:lpstr>Slide 1</vt:lpstr>
      <vt:lpstr>Slide 2</vt:lpstr>
      <vt:lpstr>Slide 3</vt:lpstr>
      <vt:lpstr>Slide 4</vt:lpstr>
      <vt:lpstr>Slide 5</vt:lpstr>
      <vt:lpstr>Slide 6</vt:lpstr>
      <vt:lpstr>Slide 7</vt:lpstr>
      <vt:lpstr>Slide 8</vt:lpstr>
      <vt:lpstr>Slide 9</vt:lpstr>
      <vt:lpstr>Slide 10</vt:lpstr>
      <vt:lpstr>Here is a clearer Look! Can you see the Cherubims upon the mercy seat in our brain?</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Custom Show 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Ark of the Covenant in our Body</dc:title>
  <dc:creator>Rosa E Charles</dc:creator>
  <cp:lastModifiedBy>Joel Shofar</cp:lastModifiedBy>
  <cp:revision>596</cp:revision>
  <dcterms:created xsi:type="dcterms:W3CDTF">2011-11-23T23:53:29Z</dcterms:created>
  <dcterms:modified xsi:type="dcterms:W3CDTF">2014-02-11T19:33:46Z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