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64" r:id="rId2"/>
    <p:sldId id="365" r:id="rId3"/>
    <p:sldId id="366" r:id="rId4"/>
    <p:sldId id="367" r:id="rId5"/>
    <p:sldId id="369" r:id="rId6"/>
    <p:sldId id="359" r:id="rId7"/>
    <p:sldId id="381" r:id="rId8"/>
    <p:sldId id="360" r:id="rId9"/>
    <p:sldId id="347" r:id="rId10"/>
    <p:sldId id="357" r:id="rId11"/>
    <p:sldId id="382" r:id="rId12"/>
    <p:sldId id="350" r:id="rId13"/>
    <p:sldId id="372" r:id="rId14"/>
    <p:sldId id="371" r:id="rId15"/>
    <p:sldId id="373" r:id="rId16"/>
    <p:sldId id="370" r:id="rId17"/>
    <p:sldId id="354" r:id="rId18"/>
    <p:sldId id="358" r:id="rId19"/>
    <p:sldId id="351" r:id="rId20"/>
    <p:sldId id="383" r:id="rId21"/>
    <p:sldId id="379" r:id="rId22"/>
    <p:sldId id="361" r:id="rId23"/>
    <p:sldId id="376" r:id="rId24"/>
    <p:sldId id="362" r:id="rId25"/>
    <p:sldId id="375" r:id="rId26"/>
    <p:sldId id="355" r:id="rId27"/>
    <p:sldId id="378" r:id="rId28"/>
    <p:sldId id="377" r:id="rId29"/>
    <p:sldId id="356" r:id="rId30"/>
    <p:sldId id="380" r:id="rId31"/>
    <p:sldId id="374" r:id="rId32"/>
    <p:sldId id="368" r:id="rId33"/>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E Charles" initials="RE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7"/>
    <p:penClr>
      <a:srgbClr val="FF0000"/>
    </p:penClr>
  </p:showPr>
  <p:clrMru>
    <a:srgbClr val="0000FF"/>
    <a:srgbClr val="6600FF"/>
    <a:srgbClr val="AA61D3"/>
    <a:srgbClr val="660066"/>
    <a:srgbClr val="D09E00"/>
    <a:srgbClr val="B88C00"/>
    <a:srgbClr val="FCFC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4579" autoAdjust="0"/>
  </p:normalViewPr>
  <p:slideViewPr>
    <p:cSldViewPr>
      <p:cViewPr>
        <p:scale>
          <a:sx n="73" d="100"/>
          <a:sy n="73" d="100"/>
        </p:scale>
        <p:origin x="-105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19D5-D586-4FAD-8205-BE950DC74653}"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BA55-EF58-4A7E-9625-91A883C6D7D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6EBA55-EF58-4A7E-9625-91A883C6D7DF}" type="slidenum">
              <a:rPr lang="en-US" smtClean="0"/>
              <a:pPr/>
              <a:t>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6EBA55-EF58-4A7E-9625-91A883C6D7DF}"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45698BA-CA2E-4F47-8CE0-4109B398C189}" type="datetime1">
              <a:rPr lang="en-US" smtClean="0"/>
              <a:pPr/>
              <a:t>2/11/2014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77F9B8C-32C4-43F2-99B4-FFD195B4A4E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B8989D-3564-4E74-9B85-FC65CC615212}" type="datetime1">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4D4A1-F6ED-4B36-AC6B-9718F5B63D41}" type="datetime1">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322FAD-7D3B-4CDA-B5F6-08A347B6C0DA}" type="datetime1">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7E3C43-01E1-4DFF-BE59-C4A26C298F25}" type="datetime1">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77F9B8C-32C4-43F2-99B4-FFD195B4A4E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2D7BE7-EC78-4186-9C97-8B3441DDC672}" type="datetime1">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70D93A-BC43-49CB-86B4-5776EF7B659D}" type="datetime1">
              <a:rPr lang="en-US" smtClean="0"/>
              <a:pPr/>
              <a:t>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E7ECF4-F790-47FB-BAF4-3806AC46F31F}" type="datetime1">
              <a:rPr lang="en-US" smtClean="0"/>
              <a:pPr/>
              <a:t>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599A5-21A2-4FE3-AAC1-0BAD3EE3608F}" type="datetime1">
              <a:rPr lang="en-US" smtClean="0"/>
              <a:pPr/>
              <a:t>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0A1ABA-2C9F-4F02-BD21-D0E189DA0E51}" type="datetime1">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065A97-7135-4D88-AA90-84F7CFFC80D0}" type="datetime1">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23B4D8-BF48-4928-9FB6-4E39AF4ED650}" type="datetime1">
              <a:rPr lang="en-US" smtClean="0"/>
              <a:pPr/>
              <a:t>2/11/2014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F9B8C-32C4-43F2-99B4-FFD195B4A4E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okainc.com/muscles-of-the-shoulder-girdl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ing.com/images/search?q=Anatomy+Muscular+System&amp;view=detail&amp;id=891C80DD052866307C10F4E7D10B611E7AC3F3AC&amp;first=0&amp;qpvt=Anatomy+Muscular+System&amp;FORM=IDFRI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ing.com/images/search?q=muscle+and+tendon&amp;view=detail&amp;id=016DF075F79DD13332A8000DC217484817BEB494&amp;first=0&amp;qpvt=muscle+and+tendon&amp;FORM=IDFRIR"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bing.com/images/search?q=+how+many+tupe+of+muscle+Anatomy+Muscular+System&amp;view=detail&amp;id=86AB9397C5C93B90DC3060C1C92A1666E3757CF5&amp;first=0&amp;FORM=IDFRI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mages.search.yahoo.com/images/view;_ylt=AwrB8p.h7PVSI3wAUyGJzbkF;_ylu=X3oDMTIzb3FmMmpsBHNlYwNzcgRzbGsDaW1nBG9pZANkMjM4OTAxZDE4MWI0Mjc4Y2Q1NzBmZjhjNDEzZDE5ZARncG9zAzc4BGl0A2Jpbmc-?back=https://images.search.yahoo.com/search/images?p=deep+superficial+smooth+muscles&amp;n=60&amp;ei=utf-8&amp;spos=12&amp;nost=1&amp;tab=organic&amp;ri=78&amp;w=504&amp;h=465&amp;imgurl=faculty.sdmiramar.edu/KPETTI/Bio160/MuscleModels/Chest_muscles_2label.jpg&amp;rurl=http://faculty.sdmiramar.edu/KPETTI/Bio160/Documents%20BIOL160.htm&amp;size=44.8KB&amp;name=BIOL+160:+Human+Anatomy+and+Physiology&amp;p=deep+superficial+smooth+muscles&amp;oid=d238901d181b4278cd570ff8c413d19d&amp;fr2=&amp;fr=&amp;tt=BIOL+160:+Human+Anatomy+and+Physiology&amp;b=61&amp;ni=96&amp;no=78&amp;ts=&amp;tab=organic&amp;sigr=122qu8qe8&amp;sigb=13u1o8du2&amp;sigi=129s8bgat&amp;.crumb=3GrNIdjzgT1&amp;"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bp.blogspot.com/-1nTDg90rO-s/TVyrgj1HxKI/AAAAAAAAAH4/qWjwxuZUk3U/s1600/big_muscular_system.jp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aculty.ccp.edu/faculty/wberman/bio109/images/construct.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Nervous_system" TargetMode="External"/><Relationship Id="rId3" Type="http://schemas.openxmlformats.org/officeDocument/2006/relationships/hyperlink" Target="http://en.wikipedia.org/wiki/Skeletal_muscle" TargetMode="External"/><Relationship Id="rId7" Type="http://schemas.openxmlformats.org/officeDocument/2006/relationships/hyperlink" Target="http://en.wikipedia.org/wiki/Vertebrate" TargetMode="External"/><Relationship Id="rId2" Type="http://schemas.openxmlformats.org/officeDocument/2006/relationships/hyperlink" Target="http://en.wikipedia.org/wiki/Organ_(anatomy)" TargetMode="External"/><Relationship Id="rId1" Type="http://schemas.openxmlformats.org/officeDocument/2006/relationships/slideLayout" Target="../slideLayouts/slideLayout7.xml"/><Relationship Id="rId6" Type="http://schemas.openxmlformats.org/officeDocument/2006/relationships/hyperlink" Target="http://en.wikipedia.org/wiki/Muscle" TargetMode="External"/><Relationship Id="rId5" Type="http://schemas.openxmlformats.org/officeDocument/2006/relationships/hyperlink" Target="http://en.wikipedia.org/wiki/Cardiac_muscle" TargetMode="External"/><Relationship Id="rId4" Type="http://schemas.openxmlformats.org/officeDocument/2006/relationships/hyperlink" Target="http://en.wikipedia.org/wiki/Smooth_musc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2000" b="1" smtClean="0">
                <a:solidFill>
                  <a:schemeClr val="tx1"/>
                </a:solidFill>
                <a:latin typeface="Times New Roman" pitchFamily="18" charset="0"/>
                <a:cs typeface="Times New Roman" pitchFamily="18" charset="0"/>
              </a:rPr>
              <a:pPr algn="ctr"/>
              <a:t>1</a:t>
            </a:fld>
            <a:endParaRPr lang="en-US" sz="2000"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10600" cy="2971800"/>
          </a:xfrm>
          <a:ln>
            <a:solidFill>
              <a:srgbClr val="0000FF"/>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5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Muscular System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10600" cy="3352800"/>
          </a:xfrm>
          <a:prstGeom prst="rect">
            <a:avLst/>
          </a:prstGeom>
          <a:noFill/>
          <a:ln w="28575">
            <a:solidFill>
              <a:srgbClr val="0000FF"/>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19200"/>
          </a:xfrm>
          <a:prstGeom prst="rect">
            <a:avLst/>
          </a:prstGeom>
          <a:ln w="28575">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Muscular System: The Offices of Priesthood and Judges (Muscles and Tendons)</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They are the voluntary and the  involuntary muscles</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http://ts4.mm.bing.net/images/thumbnail.aspx?q=4892011185964219&amp;id=e47c1006bf75ff334451676223992682&amp;index=newexp"/>
          <p:cNvPicPr>
            <a:picLocks noChangeAspect="1" noChangeArrowheads="1"/>
          </p:cNvPicPr>
          <p:nvPr/>
        </p:nvPicPr>
        <p:blipFill>
          <a:blip r:embed="rId2" cstate="print"/>
          <a:srcRect/>
          <a:stretch>
            <a:fillRect/>
          </a:stretch>
        </p:blipFill>
        <p:spPr bwMode="auto">
          <a:xfrm>
            <a:off x="4876800" y="3886200"/>
            <a:ext cx="4267200" cy="2971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pic>
        <p:nvPicPr>
          <p:cNvPr id="6" name="Picture 4" descr="http://ts2.mm.bing.net/images/thumbnail.aspx?q=1622504702929&amp;id=6500f06a0b49b5b2618e38f7a635ef95"/>
          <p:cNvPicPr>
            <a:picLocks noChangeAspect="1" noChangeArrowheads="1"/>
          </p:cNvPicPr>
          <p:nvPr/>
        </p:nvPicPr>
        <p:blipFill>
          <a:blip r:embed="rId3" cstate="print"/>
          <a:srcRect/>
          <a:stretch>
            <a:fillRect/>
          </a:stretch>
        </p:blipFill>
        <p:spPr bwMode="auto">
          <a:xfrm>
            <a:off x="4876800" y="1219200"/>
            <a:ext cx="1981200" cy="2590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pic>
        <p:nvPicPr>
          <p:cNvPr id="7" name="Picture 8" descr="http://ts4.mm.bing.net/images/thumbnail.aspx?q=1574478549191&amp;id=8fd82a1dc9071fe17ed7134456dce910"/>
          <p:cNvPicPr>
            <a:picLocks noChangeAspect="1" noChangeArrowheads="1"/>
          </p:cNvPicPr>
          <p:nvPr/>
        </p:nvPicPr>
        <p:blipFill>
          <a:blip r:embed="rId4" cstate="print"/>
          <a:srcRect r="10345" b="5882"/>
          <a:stretch>
            <a:fillRect/>
          </a:stretch>
        </p:blipFill>
        <p:spPr bwMode="auto">
          <a:xfrm>
            <a:off x="6934200" y="1219200"/>
            <a:ext cx="2209800" cy="2590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sp>
        <p:nvSpPr>
          <p:cNvPr id="11" name="TextBox 10"/>
          <p:cNvSpPr txBox="1"/>
          <p:nvPr/>
        </p:nvSpPr>
        <p:spPr>
          <a:xfrm>
            <a:off x="7315200" y="3505200"/>
            <a:ext cx="1447800" cy="30777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b="1" dirty="0" smtClean="0">
                <a:latin typeface="Times New Roman" pitchFamily="18" charset="0"/>
                <a:cs typeface="Times New Roman" pitchFamily="18" charset="0"/>
              </a:rPr>
              <a:t>(Hebrew 8:3, 5)</a:t>
            </a:r>
            <a:endParaRPr lang="en-US" sz="1400" b="1" dirty="0">
              <a:latin typeface="Times New Roman" pitchFamily="18" charset="0"/>
              <a:cs typeface="Times New Roman" pitchFamily="18" charset="0"/>
            </a:endParaRPr>
          </a:p>
        </p:txBody>
      </p:sp>
      <p:sp>
        <p:nvSpPr>
          <p:cNvPr id="13" name="Rectangle 12"/>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4876800" y="6553200"/>
            <a:ext cx="4267200" cy="30777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The Cross and Its Shadow Section III  pages 69-86</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181600" y="3505200"/>
            <a:ext cx="1447800" cy="30777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b="1" dirty="0" smtClean="0">
                <a:latin typeface="Times New Roman" pitchFamily="18" charset="0"/>
                <a:cs typeface="Times New Roman" pitchFamily="18" charset="0"/>
              </a:rPr>
              <a:t>(Hebrew 7:25)</a:t>
            </a:r>
            <a:endParaRPr lang="en-US" sz="1400" b="1" dirty="0">
              <a:latin typeface="Times New Roman" pitchFamily="18" charset="0"/>
              <a:cs typeface="Times New Roman" pitchFamily="18" charset="0"/>
            </a:endParaRPr>
          </a:p>
        </p:txBody>
      </p:sp>
      <p:pic>
        <p:nvPicPr>
          <p:cNvPr id="24578" name="Picture 2" descr="http://nasiap.files.wordpress.com/2011/05/17926641.jpg"/>
          <p:cNvPicPr>
            <a:picLocks noChangeAspect="1" noChangeArrowheads="1"/>
          </p:cNvPicPr>
          <p:nvPr/>
        </p:nvPicPr>
        <p:blipFill>
          <a:blip r:embed="rId5" cstate="print"/>
          <a:srcRect/>
          <a:stretch>
            <a:fillRect/>
          </a:stretch>
        </p:blipFill>
        <p:spPr bwMode="auto">
          <a:xfrm>
            <a:off x="0" y="1219200"/>
            <a:ext cx="4800600" cy="5638800"/>
          </a:xfrm>
          <a:prstGeom prst="rect">
            <a:avLst/>
          </a:prstGeom>
          <a:noFill/>
          <a:ln w="12700">
            <a:solidFill>
              <a:srgbClr val="0000FF"/>
            </a:solidFill>
          </a:ln>
        </p:spPr>
      </p:pic>
      <p:sp>
        <p:nvSpPr>
          <p:cNvPr id="15" name="Rectangle 14"/>
          <p:cNvSpPr/>
          <p:nvPr/>
        </p:nvSpPr>
        <p:spPr>
          <a:xfrm>
            <a:off x="2743200" y="2971800"/>
            <a:ext cx="1872629" cy="40011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n-US" sz="2000" b="1" dirty="0" smtClean="0">
                <a:solidFill>
                  <a:schemeClr val="tx1"/>
                </a:solidFill>
                <a:latin typeface="Times New Roman" pitchFamily="18" charset="0"/>
                <a:cs typeface="Times New Roman" pitchFamily="18" charset="0"/>
              </a:rPr>
              <a:t>HIGH PRIEST</a:t>
            </a:r>
            <a:endParaRPr lang="en-US" sz="2000" b="1" dirty="0">
              <a:solidFill>
                <a:schemeClr val="tx1"/>
              </a:solidFill>
              <a:latin typeface="Times New Roman" pitchFamily="18" charset="0"/>
              <a:cs typeface="Times New Roman" pitchFamily="18" charset="0"/>
            </a:endParaRPr>
          </a:p>
        </p:txBody>
      </p:sp>
      <p:sp>
        <p:nvSpPr>
          <p:cNvPr id="16" name="TextBox 15"/>
          <p:cNvSpPr txBox="1"/>
          <p:nvPr/>
        </p:nvSpPr>
        <p:spPr>
          <a:xfrm>
            <a:off x="2590800" y="5943600"/>
            <a:ext cx="2144712" cy="369332"/>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LEVITES  PRIEST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2667000" y="4572000"/>
            <a:ext cx="1869423" cy="40011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LEVI  PRIEST</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228600" y="1524000"/>
            <a:ext cx="2270173"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Priesthood </a:t>
            </a:r>
            <a:endParaRPr lang="en-US" sz="2400" dirty="0"/>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lgoud.files.wordpress.com/2010/05/judges.jpg"/>
          <p:cNvPicPr>
            <a:picLocks noChangeAspect="1" noChangeArrowheads="1"/>
          </p:cNvPicPr>
          <p:nvPr/>
        </p:nvPicPr>
        <p:blipFill>
          <a:blip r:embed="rId2" cstate="print"/>
          <a:srcRect/>
          <a:stretch>
            <a:fillRect/>
          </a:stretch>
        </p:blipFill>
        <p:spPr bwMode="auto">
          <a:xfrm>
            <a:off x="228600" y="2209800"/>
            <a:ext cx="8686800" cy="4343400"/>
          </a:xfrm>
          <a:prstGeom prst="rect">
            <a:avLst/>
          </a:prstGeom>
          <a:noFill/>
          <a:ln>
            <a:solidFill>
              <a:srgbClr val="0000FF"/>
            </a:solidFill>
          </a:ln>
        </p:spPr>
      </p:pic>
      <p:sp>
        <p:nvSpPr>
          <p:cNvPr id="5" name="TextBox 4"/>
          <p:cNvSpPr txBox="1"/>
          <p:nvPr/>
        </p:nvSpPr>
        <p:spPr>
          <a:xfrm>
            <a:off x="228600" y="228600"/>
            <a:ext cx="8686800" cy="1938992"/>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Judges of Israel Represent</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The Tendons in our Bodies.</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Tendons are Connective tissue that binds muscles to bones.</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Priests of God bound by His Living Word and His Laws)</a:t>
            </a: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458200" y="228600"/>
            <a:ext cx="402739" cy="369332"/>
          </a:xfrm>
          <a:prstGeom prst="rect">
            <a:avLst/>
          </a:prstGeom>
        </p:spPr>
        <p:txBody>
          <a:bodyPr wrap="square">
            <a:spAutoFit/>
          </a:bodyPr>
          <a:lstStyle/>
          <a:p>
            <a:fld id="{877F9B8C-32C4-43F2-99B4-FFD195B4A4EB}" type="slidenum">
              <a:rPr lang="en-US" b="1" smtClean="0">
                <a:latin typeface="Times New Roman" pitchFamily="18" charset="0"/>
                <a:cs typeface="Times New Roman" pitchFamily="18" charset="0"/>
              </a:rPr>
              <a:pPr/>
              <a:t>11</a:t>
            </a:fld>
            <a:endParaRPr lang="en-US" dirty="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solidFill>
            <a:schemeClr val="tx1"/>
          </a:solidFill>
          <a:ln w="28575">
            <a:solidFill>
              <a:srgbClr val="0000FF"/>
            </a:solidFill>
          </a:ln>
        </p:spPr>
        <p:txBody>
          <a:bodyPr wrap="square">
            <a:spAutoFit/>
          </a:bodyPr>
          <a:lstStyle/>
          <a:p>
            <a:pPr algn="ctr"/>
            <a:r>
              <a:rPr lang="en-US" sz="3200" b="1" dirty="0" smtClean="0">
                <a:solidFill>
                  <a:srgbClr val="7030A0"/>
                </a:solidFill>
                <a:latin typeface="Times New Roman" pitchFamily="18" charset="0"/>
                <a:ea typeface="Times New Roman" pitchFamily="18" charset="0"/>
                <a:cs typeface="Times New Roman" pitchFamily="18" charset="0"/>
              </a:rPr>
              <a:t>The Tendons of our Muscular System the Judges. </a:t>
            </a:r>
            <a:endParaRPr lang="en-US" sz="3200" dirty="0"/>
          </a:p>
        </p:txBody>
      </p:sp>
      <p:sp>
        <p:nvSpPr>
          <p:cNvPr id="7" name="Rectangle 6"/>
          <p:cNvSpPr/>
          <p:nvPr/>
        </p:nvSpPr>
        <p:spPr>
          <a:xfrm>
            <a:off x="8805445" y="1"/>
            <a:ext cx="364202" cy="307777"/>
          </a:xfrm>
          <a:prstGeom prst="rect">
            <a:avLst/>
          </a:prstGeom>
        </p:spPr>
        <p:txBody>
          <a:bodyPr wrap="square">
            <a:spAutoFit/>
          </a:bodyPr>
          <a:lstStyle/>
          <a:p>
            <a:pPr algn="ctr"/>
            <a:fld id="{877F9B8C-32C4-43F2-99B4-FFD195B4A4EB}" type="slidenum">
              <a:rPr lang="en-US" sz="1400" b="1" smtClean="0">
                <a:solidFill>
                  <a:srgbClr val="7030A0"/>
                </a:solidFill>
                <a:latin typeface="Times New Roman" pitchFamily="18" charset="0"/>
                <a:cs typeface="Times New Roman" pitchFamily="18" charset="0"/>
              </a:rPr>
              <a:pPr algn="ctr"/>
              <a:t>12</a:t>
            </a:fld>
            <a:endParaRPr lang="en-US" sz="1400" b="1" dirty="0">
              <a:solidFill>
                <a:srgbClr val="7030A0"/>
              </a:solidFill>
              <a:latin typeface="Times New Roman" pitchFamily="18" charset="0"/>
              <a:cs typeface="Times New Roman" pitchFamily="18" charset="0"/>
            </a:endParaRPr>
          </a:p>
        </p:txBody>
      </p:sp>
      <p:sp>
        <p:nvSpPr>
          <p:cNvPr id="8" name="Rectangle 7"/>
          <p:cNvSpPr/>
          <p:nvPr/>
        </p:nvSpPr>
        <p:spPr>
          <a:xfrm>
            <a:off x="0" y="609600"/>
            <a:ext cx="9144000" cy="634019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Tribe of Dan:</a:t>
            </a:r>
            <a:r>
              <a:rPr lang="en-US" sz="2400" b="1" dirty="0" smtClean="0">
                <a:effectLst>
                  <a:outerShdw blurRad="38100" dist="38100" dir="2700000" algn="tl">
                    <a:srgbClr val="000000">
                      <a:alpha val="43137"/>
                    </a:srgbClr>
                  </a:outerShdw>
                </a:effectLst>
              </a:rPr>
              <a:t>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shall judge</a:t>
            </a:r>
            <a:r>
              <a:rPr lang="en-US" sz="2400"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 people, as one of the tribes of Israel</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lvl="0" algn="ctr" fontAlgn="base">
              <a:spcBef>
                <a:spcPct val="0"/>
              </a:spcBef>
              <a:spcAft>
                <a:spcPct val="0"/>
              </a:spcAft>
              <a:tabLst>
                <a:tab pos="4787900" algn="l"/>
              </a:tabLs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blessing pronounced upon Dan by Jacob, portrays his character:</a:t>
            </a:r>
          </a:p>
          <a:p>
            <a:pPr lvl="0" algn="ctr" fontAlgn="base">
              <a:spcBef>
                <a:spcPct val="0"/>
              </a:spcBef>
              <a:spcAft>
                <a:spcPct val="0"/>
              </a:spcAft>
              <a:tabLst>
                <a:tab pos="4787900" algn="l"/>
              </a:tabLs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"Dan shall judge his people, as one of the tribes of Israel.</a:t>
            </a:r>
          </a:p>
          <a:p>
            <a:pPr lvl="0" algn="ctr" fontAlgn="base">
              <a:spcBef>
                <a:spcPct val="0"/>
              </a:spcBef>
              <a:spcAft>
                <a:spcPct val="0"/>
              </a:spcAft>
              <a:tabLst>
                <a:tab pos="4787900" algn="l"/>
              </a:tabLs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(Genesis 49:16,17) </a:t>
            </a:r>
            <a:r>
              <a:rPr lang="en-US" sz="2000" b="1" dirty="0" smtClean="0">
                <a:solidFill>
                  <a:schemeClr val="bg1"/>
                </a:solidFill>
                <a:latin typeface="Times New Roman" pitchFamily="18" charset="0"/>
                <a:cs typeface="Times New Roman" pitchFamily="18" charset="0"/>
              </a:rPr>
              <a:t>{Margin…1914 SNH, The Cross and Its Shadow -CIS 375.3}</a:t>
            </a:r>
            <a:endParaRPr lang="en-US" sz="2000" dirty="0" smtClean="0">
              <a:solidFill>
                <a:schemeClr val="bg1"/>
              </a:solidFill>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Symbol of our Tendon</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Wisdom</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(judge) &amp; Principle (Strength):</a:t>
            </a:r>
          </a:p>
          <a:p>
            <a:pPr algn="ctr"/>
            <a:endPar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fontAlgn="base">
              <a:spcBef>
                <a:spcPct val="0"/>
              </a:spcBef>
              <a:spcAft>
                <a:spcPct val="0"/>
              </a:spcAft>
              <a:tabLst>
                <a:tab pos="4787900" algn="l"/>
              </a:tabLs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Tendons: Symbols of the Tribe of Dan</a:t>
            </a:r>
          </a:p>
          <a:p>
            <a:pPr lvl="0" algn="ctr" fontAlgn="base">
              <a:spcBef>
                <a:spcPct val="0"/>
              </a:spcBef>
              <a:spcAft>
                <a:spcPct val="0"/>
              </a:spcAft>
              <a:tabLst>
                <a:tab pos="4787900" algn="l"/>
              </a:tabLst>
            </a:pP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Judges the helpers in the priesthood (the tribe of Dan to help carry the burden with the Levi covenant made by Moses and his father-in law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Jethro</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priest of Midian</a:t>
            </a: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fontAlgn="base">
              <a:spcBef>
                <a:spcPct val="0"/>
              </a:spcBef>
              <a:spcAft>
                <a:spcPct val="0"/>
              </a:spcAft>
              <a:tabLst>
                <a:tab pos="4787900" algn="l"/>
              </a:tabLs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(72 men was taking from his tribe Dan to help judge all the small matters)</a:t>
            </a:r>
          </a:p>
          <a:p>
            <a:pPr lvl="0" algn="ctr" fontAlgn="base">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(Genesis  18:1, 14-22, 25-27; 49:16)</a:t>
            </a:r>
          </a:p>
          <a:p>
            <a:pPr lvl="0" algn="ctr" fontAlgn="base">
              <a:spcBef>
                <a:spcPct val="0"/>
              </a:spcBef>
              <a:spcAft>
                <a:spcPct val="0"/>
              </a:spcAft>
              <a:tabLst>
                <a:tab pos="4787900" algn="l"/>
              </a:tabLst>
            </a:pPr>
            <a:endParaRPr lang="en-US" sz="800" b="1" dirty="0" smtClean="0">
              <a:solidFill>
                <a:schemeClr val="bg1"/>
              </a:solidFill>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 was the first son born of the concubines, but the old patriarch gave him an honored place among the tribes of Israel. Naturally he was endowed with the quick, keen discernment that makes a good judge; but he did not exercise the gift as God designed; he used it in detecting the evil in others, instead of the good</a:t>
            </a:r>
            <a:r>
              <a:rPr lang="en-US" sz="1600" b="1" dirty="0" smtClean="0">
                <a:solidFill>
                  <a:schemeClr val="bg1"/>
                </a:solidFill>
                <a:latin typeface="Times New Roman" pitchFamily="18" charset="0"/>
                <a:ea typeface="Calibri" pitchFamily="34" charset="0"/>
                <a:cs typeface="Times New Roman" pitchFamily="18" charset="0"/>
              </a:rPr>
              <a:t>. </a:t>
            </a:r>
          </a:p>
          <a:p>
            <a:pPr lvl="0" algn="ctr" fontAlgn="base">
              <a:spcBef>
                <a:spcPct val="0"/>
              </a:spcBef>
              <a:spcAft>
                <a:spcPct val="0"/>
              </a:spcAft>
              <a:tabLst>
                <a:tab pos="4787900" algn="l"/>
              </a:tabLst>
            </a:pPr>
            <a:r>
              <a:rPr lang="en-US" sz="2000" b="1" dirty="0" smtClean="0">
                <a:solidFill>
                  <a:schemeClr val="bg1"/>
                </a:solidFill>
                <a:latin typeface="Times New Roman" pitchFamily="18" charset="0"/>
                <a:ea typeface="Calibri" pitchFamily="34" charset="0"/>
                <a:cs typeface="Times New Roman" pitchFamily="18" charset="0"/>
              </a:rPr>
              <a:t>{1914 SNH,</a:t>
            </a:r>
            <a:r>
              <a:rPr lang="en-US" sz="2000" b="1" dirty="0" smtClean="0">
                <a:solidFill>
                  <a:schemeClr val="bg1"/>
                </a:solidFill>
                <a:latin typeface="Times New Roman" pitchFamily="18" charset="0"/>
                <a:cs typeface="Times New Roman" pitchFamily="18" charset="0"/>
              </a:rPr>
              <a:t> The Cross and Its Shadow-</a:t>
            </a:r>
            <a:r>
              <a:rPr lang="en-US" sz="2000" b="1" dirty="0" smtClean="0">
                <a:solidFill>
                  <a:schemeClr val="bg1"/>
                </a:solidFill>
                <a:latin typeface="Times New Roman" pitchFamily="18" charset="0"/>
                <a:ea typeface="Calibri" pitchFamily="34" charset="0"/>
                <a:cs typeface="Times New Roman" pitchFamily="18" charset="0"/>
              </a:rPr>
              <a:t> CIS 375.4}</a:t>
            </a: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uscles of the shoulder girdle">
            <a:hlinkClick r:id="rId2" tooltip="Permalink to Muscles of the Shoulder Girdle"/>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a:solidFill>
              <a:srgbClr val="0000FF"/>
            </a:solidFill>
          </a:ln>
        </p:spPr>
      </p:pic>
      <p:sp>
        <p:nvSpPr>
          <p:cNvPr id="4" name="TextBox 3"/>
          <p:cNvSpPr txBox="1"/>
          <p:nvPr/>
        </p:nvSpPr>
        <p:spPr>
          <a:xfrm flipH="1">
            <a:off x="-1" y="5029200"/>
            <a:ext cx="1676401" cy="507831"/>
          </a:xfrm>
          <a:prstGeom prst="rect">
            <a:avLst/>
          </a:prstGeom>
          <a:noFill/>
          <a:ln w="28575">
            <a:solidFill>
              <a:srgbClr val="6600FF"/>
            </a:solidFill>
          </a:ln>
        </p:spPr>
        <p:txBody>
          <a:bodyPr wrap="square" rtlCol="0">
            <a:spAutoFit/>
          </a:bodyPr>
          <a:lstStyle/>
          <a:p>
            <a:r>
              <a:rPr lang="en-US" sz="900" dirty="0" smtClean="0">
                <a:latin typeface="Times New Roman" pitchFamily="18" charset="0"/>
                <a:cs typeface="Times New Roman" pitchFamily="18" charset="0"/>
              </a:rPr>
              <a:t>l</a:t>
            </a:r>
          </a:p>
          <a:p>
            <a:r>
              <a:rPr lang="en-US" sz="900" dirty="0" smtClean="0">
                <a:latin typeface="Times New Roman" pitchFamily="18" charset="0"/>
                <a:cs typeface="Times New Roman" pitchFamily="18" charset="0"/>
              </a:rPr>
              <a:t>	</a:t>
            </a:r>
            <a:endParaRPr lang="en-US" dirty="0"/>
          </a:p>
          <a:p>
            <a:r>
              <a:rPr lang="en-US" sz="900" dirty="0" smtClean="0">
                <a:latin typeface="Times New Roman" pitchFamily="18" charset="0"/>
                <a:cs typeface="Times New Roman" pitchFamily="18" charset="0"/>
              </a:rPr>
              <a:t>                          Judges</a:t>
            </a:r>
          </a:p>
        </p:txBody>
      </p:sp>
      <p:sp>
        <p:nvSpPr>
          <p:cNvPr id="6" name="TextBox 5"/>
          <p:cNvSpPr txBox="1"/>
          <p:nvPr/>
        </p:nvSpPr>
        <p:spPr>
          <a:xfrm>
            <a:off x="2819400" y="4648200"/>
            <a:ext cx="1600200" cy="646331"/>
          </a:xfrm>
          <a:prstGeom prst="rect">
            <a:avLst/>
          </a:prstGeom>
          <a:noFill/>
          <a:ln w="28575">
            <a:solidFill>
              <a:srgbClr val="C00000"/>
            </a:solidFill>
          </a:ln>
        </p:spPr>
        <p:txBody>
          <a:bodyPr wrap="square" rtlCol="0">
            <a:spAutoFit/>
          </a:bodyPr>
          <a:lstStyle/>
          <a:p>
            <a:endParaRPr lang="en-US" dirty="0" smtClean="0"/>
          </a:p>
          <a:p>
            <a:r>
              <a:rPr lang="en-US" dirty="0" smtClean="0"/>
              <a:t>	</a:t>
            </a:r>
            <a:endParaRPr lang="en-US" dirty="0"/>
          </a:p>
        </p:txBody>
      </p:sp>
      <p:sp>
        <p:nvSpPr>
          <p:cNvPr id="7" name="TextBox 6"/>
          <p:cNvSpPr txBox="1"/>
          <p:nvPr/>
        </p:nvSpPr>
        <p:spPr>
          <a:xfrm>
            <a:off x="0" y="4114800"/>
            <a:ext cx="1295400" cy="646331"/>
          </a:xfrm>
          <a:prstGeom prst="rect">
            <a:avLst/>
          </a:prstGeom>
          <a:noFill/>
          <a:ln w="28575">
            <a:solidFill>
              <a:srgbClr val="6600FF"/>
            </a:solidFill>
          </a:ln>
        </p:spPr>
        <p:txBody>
          <a:bodyPr wrap="square" rtlCol="0">
            <a:spAutoFit/>
          </a:bodyPr>
          <a:lstStyle/>
          <a:p>
            <a:r>
              <a:rPr lang="en-US" dirty="0" smtClean="0"/>
              <a:t>L</a:t>
            </a:r>
          </a:p>
          <a:p>
            <a:endParaRPr lang="en-US" dirty="0">
              <a:solidFill>
                <a:srgbClr val="C00000"/>
              </a:solidFill>
            </a:endParaRPr>
          </a:p>
        </p:txBody>
      </p:sp>
      <p:sp>
        <p:nvSpPr>
          <p:cNvPr id="8" name="TextBox 7"/>
          <p:cNvSpPr txBox="1"/>
          <p:nvPr/>
        </p:nvSpPr>
        <p:spPr>
          <a:xfrm flipH="1">
            <a:off x="0" y="5638800"/>
            <a:ext cx="1676401" cy="646331"/>
          </a:xfrm>
          <a:prstGeom prst="rect">
            <a:avLst/>
          </a:prstGeom>
          <a:noFill/>
          <a:ln w="28575">
            <a:solidFill>
              <a:srgbClr val="C00000"/>
            </a:solidFill>
          </a:ln>
        </p:spPr>
        <p:txBody>
          <a:bodyPr wrap="square" rtlCol="0">
            <a:spAutoFit/>
          </a:bodyPr>
          <a:lstStyle/>
          <a:p>
            <a:r>
              <a:rPr lang="en-US" dirty="0" smtClean="0"/>
              <a:t>		     llll</a:t>
            </a:r>
            <a:endParaRPr lang="en-US" dirty="0"/>
          </a:p>
        </p:txBody>
      </p:sp>
      <p:sp>
        <p:nvSpPr>
          <p:cNvPr id="9" name="TextBox 8"/>
          <p:cNvSpPr txBox="1"/>
          <p:nvPr/>
        </p:nvSpPr>
        <p:spPr>
          <a:xfrm flipH="1">
            <a:off x="0" y="2209800"/>
            <a:ext cx="1676401" cy="923330"/>
          </a:xfrm>
          <a:prstGeom prst="rect">
            <a:avLst/>
          </a:prstGeom>
          <a:noFill/>
          <a:ln w="28575">
            <a:solidFill>
              <a:srgbClr val="6600FF"/>
            </a:solidFill>
          </a:ln>
        </p:spPr>
        <p:txBody>
          <a:bodyPr wrap="square" rtlCol="0">
            <a:spAutoFit/>
          </a:bodyPr>
          <a:lstStyle/>
          <a:p>
            <a:r>
              <a:rPr lang="en-US" dirty="0" smtClean="0">
                <a:solidFill>
                  <a:srgbClr val="C00000"/>
                </a:solidFill>
              </a:rPr>
              <a:t>		</a:t>
            </a:r>
            <a:r>
              <a:rPr lang="en-US" dirty="0" smtClean="0"/>
              <a:t>l</a:t>
            </a:r>
          </a:p>
          <a:p>
            <a:r>
              <a:rPr lang="en-US" dirty="0" smtClean="0"/>
              <a:t>l</a:t>
            </a:r>
            <a:endParaRPr lang="en-US" dirty="0"/>
          </a:p>
        </p:txBody>
      </p:sp>
      <p:sp>
        <p:nvSpPr>
          <p:cNvPr id="10" name="Rectangle 9"/>
          <p:cNvSpPr/>
          <p:nvPr/>
        </p:nvSpPr>
        <p:spPr>
          <a:xfrm>
            <a:off x="8741326" y="0"/>
            <a:ext cx="389850" cy="338554"/>
          </a:xfrm>
          <a:prstGeom prst="rect">
            <a:avLst/>
          </a:prstGeom>
        </p:spPr>
        <p:txBody>
          <a:bodyPr wrap="none">
            <a:spAutoFit/>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13</a:t>
            </a:fld>
            <a:endParaRPr lang="en-US" sz="1600" b="1" dirty="0">
              <a:solidFill>
                <a:schemeClr val="bg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48051"/>
            <a:ext cx="9144000" cy="6955750"/>
          </a:xfrm>
          <a:prstGeom prst="rect">
            <a:avLst/>
          </a:prstGeom>
          <a:ln>
            <a:solidFill>
              <a:srgbClr val="66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nearly 700 muscles of </a:t>
            </a: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Skeletal muscles</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attached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 Bone by means of connective tissue called</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Tendons.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Muscles: </a:t>
            </a:r>
            <a:r>
              <a:rPr kumimoji="0" lang="en-US" sz="2400" b="1" i="0"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Represents The Priest</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lang="en-US" sz="2400" b="1" baseline="0"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Tendons : Represents The Judges </a:t>
            </a:r>
            <a:endPar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16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One end of a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muscle </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(Priest)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 attached to a stationary bone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Law)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Origin)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other to a movable bone  </a:t>
            </a:r>
            <a:r>
              <a:rPr kumimoji="0" lang="en-US" sz="2400"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a:t>
            </a: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Origin Anchors The Bone </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(Tabernacle Movable Structure)</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as it pulls at the </a:t>
            </a:r>
            <a:r>
              <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 producing movement by bending the skeleton at movable joints</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connecting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tendon closest to the body or head is called</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Proximal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attachment: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this is termed  </a:t>
            </a: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Origin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Of The Muscle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other end,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Distal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attachment, is called the </a:t>
            </a:r>
            <a:r>
              <a:rPr kumimoji="0" lang="en-US" sz="24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a:t>
            </a:r>
            <a:r>
              <a:rPr kumimoji="0" lang="en-US" sz="2400" b="1"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During contraction, 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Origin Remains Stationary</a:t>
            </a:r>
            <a:r>
              <a:rPr kumimoji="0" lang="en-US" sz="24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 Moves</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muscle in which we are allow to control by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ourselves are called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voluntary</a:t>
            </a:r>
            <a:r>
              <a:rPr kumimoji="0" lang="en-US" sz="24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muscles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skeleton or the tabernacle structure)</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ones we can</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 controls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are the involuntary</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muscles</a:t>
            </a:r>
          </a:p>
        </p:txBody>
      </p:sp>
      <p:sp>
        <p:nvSpPr>
          <p:cNvPr id="4" name="Rectangle 3"/>
          <p:cNvSpPr/>
          <p:nvPr/>
        </p:nvSpPr>
        <p:spPr>
          <a:xfrm>
            <a:off x="8728502" y="0"/>
            <a:ext cx="415498" cy="338554"/>
          </a:xfrm>
          <a:prstGeom prst="rect">
            <a:avLst/>
          </a:prstGeom>
        </p:spPr>
        <p:txBody>
          <a:bodyPr wrap="square">
            <a:spAutoFit/>
          </a:bodyPr>
          <a:lstStyle/>
          <a:p>
            <a:pPr algn="ct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ctr"/>
              <a:t>14</a:t>
            </a:fld>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53958" tIns="-71415" rIns="174570" bIns="17457"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324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100" b="1" i="0" u="none" strike="noStrike" cap="none" normalizeH="0" baseline="0" dirty="0" smtClean="0">
                <a:ln>
                  <a:noFill/>
                </a:ln>
                <a:solidFill>
                  <a:srgbClr val="DE0202"/>
                </a:solidFill>
                <a:effectLst/>
                <a:latin typeface="Palatino Linotype" pitchFamily="18" charset="0"/>
                <a:cs typeface="Arial" pitchFamily="34" charset="0"/>
              </a:rPr>
              <a:t>Size</a:t>
            </a: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Picture 2" descr="MuscleStriated.gif"/>
          <p:cNvPicPr>
            <a:picLocks noChangeAspect="1" noChangeArrowheads="1"/>
          </p:cNvPicPr>
          <p:nvPr/>
        </p:nvPicPr>
        <p:blipFill>
          <a:blip r:embed="rId2" cstate="print"/>
          <a:srcRect r="18056"/>
          <a:stretch>
            <a:fillRect/>
          </a:stretch>
        </p:blipFill>
        <p:spPr bwMode="auto">
          <a:xfrm>
            <a:off x="0" y="0"/>
            <a:ext cx="5181600" cy="6858000"/>
          </a:xfrm>
          <a:prstGeom prst="rect">
            <a:avLst/>
          </a:prstGeom>
          <a:noFill/>
          <a:ln w="12700">
            <a:solidFill>
              <a:srgbClr val="6600FF"/>
            </a:solidFill>
          </a:ln>
        </p:spPr>
      </p:pic>
      <p:sp>
        <p:nvSpPr>
          <p:cNvPr id="6" name="Rectangle 5"/>
          <p:cNvSpPr/>
          <p:nvPr/>
        </p:nvSpPr>
        <p:spPr>
          <a:xfrm>
            <a:off x="5181600" y="0"/>
            <a:ext cx="3962400" cy="6858000"/>
          </a:xfrm>
          <a:prstGeom prst="rect">
            <a:avLst/>
          </a:prstGeom>
          <a:solidFill>
            <a:schemeClr val="tx1"/>
          </a:solidFill>
          <a:ln w="12700">
            <a:solidFill>
              <a:srgbClr val="0000FF"/>
            </a:solidFill>
          </a:ln>
        </p:spPr>
        <p:txBody>
          <a:bodyPr wrap="square">
            <a:spAutoFit/>
          </a:bodyPr>
          <a:lstStyle/>
          <a:p>
            <a:pPr algn="ctr"/>
            <a:endParaRPr lang="en-US" sz="1600" dirty="0" smtClean="0">
              <a:solidFill>
                <a:srgbClr val="C00000"/>
              </a:solidFill>
              <a:latin typeface="Times New Roman" pitchFamily="18" charset="0"/>
              <a:cs typeface="Times New Roman" pitchFamily="18" charset="0"/>
            </a:endParaRPr>
          </a:p>
          <a:p>
            <a:pPr algn="ctr"/>
            <a:r>
              <a:rPr lang="en-US" sz="2000" dirty="0" smtClean="0">
                <a:solidFill>
                  <a:srgbClr val="0000FF"/>
                </a:solidFill>
                <a:latin typeface="Times New Roman" pitchFamily="18" charset="0"/>
                <a:cs typeface="Times New Roman" pitchFamily="18" charset="0"/>
              </a:rPr>
              <a:t>Our muscle structure consists of densely packed groups of elongated cells known as </a:t>
            </a:r>
            <a:r>
              <a:rPr lang="en-US" sz="2000" b="1" dirty="0" smtClean="0">
                <a:solidFill>
                  <a:srgbClr val="0000FF"/>
                </a:solidFill>
                <a:latin typeface="Times New Roman" pitchFamily="18" charset="0"/>
                <a:cs typeface="Times New Roman" pitchFamily="18" charset="0"/>
              </a:rPr>
              <a:t>muscle fibres</a:t>
            </a:r>
            <a:r>
              <a:rPr lang="en-US" sz="2000" dirty="0" smtClean="0">
                <a:solidFill>
                  <a:srgbClr val="0000FF"/>
                </a:solidFill>
                <a:latin typeface="Times New Roman" pitchFamily="18" charset="0"/>
                <a:cs typeface="Times New Roman" pitchFamily="18" charset="0"/>
              </a:rPr>
              <a:t>. </a:t>
            </a:r>
          </a:p>
          <a:p>
            <a:pPr algn="ctr"/>
            <a:endParaRPr lang="en-US" dirty="0" smtClean="0">
              <a:solidFill>
                <a:srgbClr val="0000FF"/>
              </a:solidFill>
              <a:latin typeface="Times New Roman" pitchFamily="18" charset="0"/>
              <a:cs typeface="Times New Roman" pitchFamily="18" charset="0"/>
            </a:endParaRPr>
          </a:p>
          <a:p>
            <a:pPr algn="ctr"/>
            <a:r>
              <a:rPr lang="en-US" sz="2000" dirty="0" smtClean="0">
                <a:solidFill>
                  <a:srgbClr val="0000FF"/>
                </a:solidFill>
                <a:latin typeface="Times New Roman" pitchFamily="18" charset="0"/>
                <a:cs typeface="Times New Roman" pitchFamily="18" charset="0"/>
              </a:rPr>
              <a:t>These fibres are held together by </a:t>
            </a:r>
          </a:p>
          <a:p>
            <a:pPr algn="ctr"/>
            <a:r>
              <a:rPr lang="en-US" sz="2000" b="1" dirty="0" smtClean="0">
                <a:solidFill>
                  <a:srgbClr val="0000FF"/>
                </a:solidFill>
                <a:latin typeface="Times New Roman" pitchFamily="18" charset="0"/>
                <a:cs typeface="Times New Roman" pitchFamily="18" charset="0"/>
              </a:rPr>
              <a:t>fibrous connective tissue</a:t>
            </a:r>
            <a:r>
              <a:rPr lang="en-US" sz="2000" dirty="0" smtClean="0">
                <a:solidFill>
                  <a:srgbClr val="0000FF"/>
                </a:solidFill>
                <a:latin typeface="Times New Roman" pitchFamily="18" charset="0"/>
                <a:cs typeface="Times New Roman" pitchFamily="18" charset="0"/>
              </a:rPr>
              <a:t>. </a:t>
            </a:r>
          </a:p>
          <a:p>
            <a:endParaRPr lang="en-US" sz="2400" dirty="0" smtClean="0">
              <a:solidFill>
                <a:srgbClr val="0000FF"/>
              </a:solidFill>
              <a:latin typeface="Times New Roman" pitchFamily="18" charset="0"/>
              <a:cs typeface="Times New Roman" pitchFamily="18" charset="0"/>
            </a:endParaRPr>
          </a:p>
          <a:p>
            <a:pPr lvl="1"/>
            <a:r>
              <a:rPr lang="en-US" sz="2000" b="1" dirty="0" smtClean="0">
                <a:solidFill>
                  <a:srgbClr val="0000FF"/>
                </a:solidFill>
                <a:latin typeface="Times New Roman" pitchFamily="18" charset="0"/>
                <a:cs typeface="Times New Roman" pitchFamily="18" charset="0"/>
              </a:rPr>
              <a:t>Capillaries</a:t>
            </a:r>
            <a:r>
              <a:rPr lang="en-US" sz="2000" dirty="0" smtClean="0">
                <a:solidFill>
                  <a:srgbClr val="0000FF"/>
                </a:solidFill>
                <a:latin typeface="Times New Roman" pitchFamily="18" charset="0"/>
                <a:cs typeface="Times New Roman" pitchFamily="18" charset="0"/>
              </a:rPr>
              <a:t> penetrate this tissue to keep the muscles supplied with </a:t>
            </a:r>
            <a:r>
              <a:rPr lang="en-US" sz="2000" b="1" dirty="0" smtClean="0">
                <a:solidFill>
                  <a:srgbClr val="0000FF"/>
                </a:solidFill>
                <a:latin typeface="Times New Roman" pitchFamily="18" charset="0"/>
                <a:cs typeface="Times New Roman" pitchFamily="18" charset="0"/>
              </a:rPr>
              <a:t>oxygen</a:t>
            </a:r>
            <a:r>
              <a:rPr lang="en-US" sz="2000" dirty="0" smtClean="0">
                <a:solidFill>
                  <a:srgbClr val="0000FF"/>
                </a:solidFill>
                <a:latin typeface="Times New Roman" pitchFamily="18" charset="0"/>
                <a:cs typeface="Times New Roman" pitchFamily="18" charset="0"/>
              </a:rPr>
              <a:t> and </a:t>
            </a:r>
            <a:r>
              <a:rPr lang="en-US" sz="2000" b="1" dirty="0" smtClean="0">
                <a:solidFill>
                  <a:srgbClr val="0000FF"/>
                </a:solidFill>
                <a:latin typeface="Times New Roman" pitchFamily="18" charset="0"/>
                <a:cs typeface="Times New Roman" pitchFamily="18" charset="0"/>
              </a:rPr>
              <a:t>nutrients</a:t>
            </a:r>
            <a:r>
              <a:rPr lang="en-US" sz="2000" dirty="0" smtClean="0">
                <a:solidFill>
                  <a:srgbClr val="0000FF"/>
                </a:solidFill>
                <a:latin typeface="Times New Roman" pitchFamily="18" charset="0"/>
                <a:cs typeface="Times New Roman" pitchFamily="18" charset="0"/>
              </a:rPr>
              <a:t> </a:t>
            </a:r>
          </a:p>
          <a:p>
            <a:pPr lvl="1"/>
            <a:r>
              <a:rPr lang="en-US" sz="2000" dirty="0" smtClean="0">
                <a:solidFill>
                  <a:srgbClr val="0000FF"/>
                </a:solidFill>
                <a:latin typeface="Times New Roman" pitchFamily="18" charset="0"/>
                <a:cs typeface="Times New Roman" pitchFamily="18" charset="0"/>
              </a:rPr>
              <a:t>that are needed to fuel </a:t>
            </a:r>
            <a:r>
              <a:rPr lang="en-US" sz="2000" b="1" dirty="0" smtClean="0">
                <a:solidFill>
                  <a:srgbClr val="0000FF"/>
                </a:solidFill>
                <a:latin typeface="Times New Roman" pitchFamily="18" charset="0"/>
                <a:cs typeface="Times New Roman" pitchFamily="18" charset="0"/>
              </a:rPr>
              <a:t>contraction</a:t>
            </a:r>
            <a:r>
              <a:rPr lang="en-US" sz="2000" dirty="0" smtClean="0">
                <a:solidFill>
                  <a:srgbClr val="0000FF"/>
                </a:solidFill>
                <a:latin typeface="Times New Roman" pitchFamily="18" charset="0"/>
                <a:cs typeface="Times New Roman" pitchFamily="18" charset="0"/>
              </a:rPr>
              <a:t>.</a:t>
            </a:r>
          </a:p>
          <a:p>
            <a:pPr lvl="1"/>
            <a:endParaRPr lang="en-US" sz="2400" dirty="0" smtClean="0">
              <a:solidFill>
                <a:srgbClr val="0000FF"/>
              </a:solidFill>
              <a:latin typeface="Times New Roman" pitchFamily="18" charset="0"/>
              <a:cs typeface="Times New Roman" pitchFamily="18" charset="0"/>
            </a:endParaRPr>
          </a:p>
          <a:p>
            <a:pPr lvl="1"/>
            <a:r>
              <a:rPr lang="en-US" sz="2000" dirty="0" smtClean="0">
                <a:solidFill>
                  <a:srgbClr val="0000FF"/>
                </a:solidFill>
                <a:latin typeface="Times New Roman" pitchFamily="18" charset="0"/>
                <a:cs typeface="Times New Roman" pitchFamily="18" charset="0"/>
              </a:rPr>
              <a:t>In a </a:t>
            </a:r>
            <a:r>
              <a:rPr lang="en-US" sz="2000" b="1" dirty="0" smtClean="0">
                <a:solidFill>
                  <a:srgbClr val="0000FF"/>
                </a:solidFill>
                <a:latin typeface="Times New Roman" pitchFamily="18" charset="0"/>
                <a:cs typeface="Times New Roman" pitchFamily="18" charset="0"/>
              </a:rPr>
              <a:t>relaxed</a:t>
            </a:r>
            <a:r>
              <a:rPr lang="en-US" sz="2000" dirty="0" smtClean="0">
                <a:solidFill>
                  <a:srgbClr val="0000FF"/>
                </a:solidFill>
                <a:latin typeface="Times New Roman" pitchFamily="18" charset="0"/>
                <a:cs typeface="Times New Roman" pitchFamily="18" charset="0"/>
              </a:rPr>
              <a:t> muscle the thick </a:t>
            </a:r>
          </a:p>
          <a:p>
            <a:pPr lvl="1"/>
            <a:r>
              <a:rPr lang="en-US" sz="2000" dirty="0" smtClean="0">
                <a:solidFill>
                  <a:srgbClr val="0000FF"/>
                </a:solidFill>
                <a:latin typeface="Times New Roman" pitchFamily="18" charset="0"/>
                <a:cs typeface="Times New Roman" pitchFamily="18" charset="0"/>
              </a:rPr>
              <a:t>and thin threads within a muscle fibre  overlap a little. When a muscle </a:t>
            </a:r>
            <a:r>
              <a:rPr lang="en-US" sz="2000" b="1" dirty="0" smtClean="0">
                <a:solidFill>
                  <a:srgbClr val="0000FF"/>
                </a:solidFill>
                <a:latin typeface="Times New Roman" pitchFamily="18" charset="0"/>
                <a:cs typeface="Times New Roman" pitchFamily="18" charset="0"/>
              </a:rPr>
              <a:t>contracts</a:t>
            </a:r>
            <a:r>
              <a:rPr lang="en-US" sz="2000" dirty="0" smtClean="0">
                <a:solidFill>
                  <a:srgbClr val="0000FF"/>
                </a:solidFill>
                <a:latin typeface="Times New Roman" pitchFamily="18" charset="0"/>
                <a:cs typeface="Times New Roman" pitchFamily="18" charset="0"/>
              </a:rPr>
              <a:t>, the thick filaments slide further in between the thin filaments like interlacing fingers. This action shortens the entire fibre.</a:t>
            </a:r>
            <a:endParaRPr lang="en-US" sz="2000" dirty="0">
              <a:solidFill>
                <a:srgbClr val="0000FF"/>
              </a:solidFill>
              <a:latin typeface="Times New Roman" pitchFamily="18" charset="0"/>
              <a:cs typeface="Times New Roman" pitchFamily="18" charset="0"/>
            </a:endParaRPr>
          </a:p>
        </p:txBody>
      </p:sp>
      <p:cxnSp>
        <p:nvCxnSpPr>
          <p:cNvPr id="9" name="Straight Connector 8"/>
          <p:cNvCxnSpPr/>
          <p:nvPr/>
        </p:nvCxnSpPr>
        <p:spPr>
          <a:xfrm>
            <a:off x="152400" y="5867400"/>
            <a:ext cx="838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5181600"/>
            <a:ext cx="990600" cy="0"/>
          </a:xfrm>
          <a:prstGeom prst="line">
            <a:avLst/>
          </a:prstGeom>
          <a:ln w="28575">
            <a:solidFill>
              <a:srgbClr val="66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4384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41326" y="0"/>
            <a:ext cx="389850" cy="338554"/>
          </a:xfrm>
          <a:prstGeom prst="rect">
            <a:avLst/>
          </a:prstGeom>
        </p:spPr>
        <p:txBody>
          <a:bodyPr wrap="none">
            <a:spAutoFit/>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15</a:t>
            </a:fld>
            <a:endParaRPr lang="en-US" sz="1600" b="1" dirty="0">
              <a:solidFill>
                <a:schemeClr val="bg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924973"/>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Levitical Order of The  Priesthood</a:t>
            </a:r>
          </a:p>
          <a:p>
            <a:pPr lvl="0" algn="ctr"/>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There were two orders of the priesthood, the Melchizedek and the </a:t>
            </a:r>
            <a:r>
              <a:rPr lang="en-US" sz="24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Levitical</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Melchizedek order preceded the </a:t>
            </a:r>
            <a:r>
              <a:rPr lang="en-US" sz="24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Levitical</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order. In Abraham's day the priest Melchizedek was king of Salem as well as priest of the Most High God. 1 Although there is not much said in the Bible of the Melchizedek order of the priesthood,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it was superior to the </a:t>
            </a:r>
            <a:r>
              <a:rPr lang="en-US" sz="2400" b="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Levitical</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order</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for Christ was made a priest after the order of Melchizedek</a:t>
            </a:r>
            <a:r>
              <a:rPr lang="en-US" sz="2000" b="1" dirty="0" smtClean="0">
                <a:solidFill>
                  <a:schemeClr val="tx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 (Genesis 14:17-20) (Hebrews 6:20)</a:t>
            </a:r>
          </a:p>
          <a:p>
            <a:pPr lvl="0"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Levitical order extended from the time Israel came out of Egypt until the cross; since that time we have the priesthood of Christ, of which all earthly priests were a type.</a:t>
            </a:r>
          </a:p>
          <a:p>
            <a:pPr lvl="0"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being a priest after the order of Melchizedek</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we are now living under the Melchizedek order of the priesthood.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There are many particulars given in regard to the Levitical order; and as all the Levitical priests served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unto the example and shadow of heavenly things," when we study the Levitical priesthood we are really studying the priestly work of our Lord and Saviour Jesus Christ</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{1914 SNH, The Cross and Its Shadow 79.1-2}</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17</a:t>
            </a:fld>
            <a:endParaRPr lang="en-US" dirty="0"/>
          </a:p>
        </p:txBody>
      </p:sp>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7" descr="http://ts2.mm.bing.net/images/thumbnail.aspx?q=1621936055153&amp;id=6b519ccfbb7af594fffc78cef5d21dfc&amp;url=http%3a%2f%2fwww.edoctoronline.com%2fmedia%2f19%2fphotos_7D1CB50A-3BFF-4D30-81C1-56B9A9DB3BE7.jpg">
            <a:hlinkClick r:id="rId2"/>
          </p:cNvPr>
          <p:cNvPicPr>
            <a:picLocks/>
          </p:cNvPicPr>
          <p:nvPr/>
        </p:nvPicPr>
        <p:blipFill>
          <a:blip r:embed="rId3" cstate="print"/>
          <a:srcRect/>
          <a:stretch>
            <a:fillRect/>
          </a:stretch>
        </p:blipFill>
        <p:spPr bwMode="auto">
          <a:xfrm>
            <a:off x="609600" y="1066800"/>
            <a:ext cx="7772400" cy="5486400"/>
          </a:xfrm>
          <a:prstGeom prst="rect">
            <a:avLst/>
          </a:prstGeom>
          <a:ln w="19050">
            <a:solidFill>
              <a:srgbClr val="0000FF"/>
            </a:solidFill>
            <a:headEnd/>
            <a:tailEnd/>
          </a:ln>
        </p:spPr>
        <p:style>
          <a:lnRef idx="3">
            <a:schemeClr val="lt1"/>
          </a:lnRef>
          <a:fillRef idx="1">
            <a:schemeClr val="accent5"/>
          </a:fillRef>
          <a:effectRef idx="1">
            <a:schemeClr val="accent5"/>
          </a:effectRef>
          <a:fontRef idx="minor">
            <a:schemeClr val="lt1"/>
          </a:fontRef>
        </p:style>
      </p:pic>
      <p:sp>
        <p:nvSpPr>
          <p:cNvPr id="6" name="Rectangle 5"/>
          <p:cNvSpPr/>
          <p:nvPr/>
        </p:nvSpPr>
        <p:spPr>
          <a:xfrm>
            <a:off x="609600" y="228600"/>
            <a:ext cx="7772400" cy="838200"/>
          </a:xfrm>
          <a:prstGeom prst="rect">
            <a:avLst/>
          </a:prstGeom>
          <a:ln w="28575">
            <a:solidFill>
              <a:srgbClr val="0000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i="1" dirty="0" smtClean="0">
              <a:solidFill>
                <a:schemeClr val="bg1"/>
              </a:solidFill>
              <a:latin typeface="Times New Roman" pitchFamily="18" charset="0"/>
              <a:cs typeface="Times New Roman" pitchFamily="18" charset="0"/>
            </a:endParaRPr>
          </a:p>
          <a:p>
            <a:pPr algn="ctr"/>
            <a:r>
              <a:rPr lang="en-US" sz="2400" b="1" i="1" dirty="0" smtClean="0">
                <a:solidFill>
                  <a:schemeClr val="bg1"/>
                </a:solidFill>
                <a:latin typeface="Times New Roman" pitchFamily="18" charset="0"/>
                <a:cs typeface="Times New Roman" pitchFamily="18" charset="0"/>
              </a:rPr>
              <a:t>The Tribe of Levi</a:t>
            </a:r>
          </a:p>
          <a:p>
            <a:pPr algn="ctr"/>
            <a:r>
              <a:rPr lang="en-US" sz="2000" b="1" i="1" dirty="0" smtClean="0">
                <a:solidFill>
                  <a:schemeClr val="bg1"/>
                </a:solidFill>
                <a:latin typeface="Times New Roman" pitchFamily="18" charset="0"/>
                <a:cs typeface="Times New Roman" pitchFamily="18" charset="0"/>
              </a:rPr>
              <a:t> The Guardians of Sacred things in the Sanctuary</a:t>
            </a:r>
          </a:p>
          <a:p>
            <a:pPr algn="ctr"/>
            <a:endParaRPr lang="en-US" sz="2000" b="1" i="1" dirty="0">
              <a:solidFill>
                <a:schemeClr val="bg1"/>
              </a:solidFill>
              <a:latin typeface="Times New Roman" pitchFamily="18" charset="0"/>
              <a:cs typeface="Times New Roman" pitchFamily="18" charset="0"/>
            </a:endParaRPr>
          </a:p>
        </p:txBody>
      </p:sp>
      <p:sp>
        <p:nvSpPr>
          <p:cNvPr id="7" name="Rectangle 6"/>
          <p:cNvSpPr/>
          <p:nvPr/>
        </p:nvSpPr>
        <p:spPr>
          <a:xfrm>
            <a:off x="8843918" y="0"/>
            <a:ext cx="300082" cy="369332"/>
          </a:xfrm>
          <a:prstGeom prst="rect">
            <a:avLst/>
          </a:prstGeom>
        </p:spPr>
        <p:txBody>
          <a:bodyPr wrap="none">
            <a:spAutoFit/>
          </a:bodyPr>
          <a:lstStyle/>
          <a:p>
            <a:pPr algn="ctr"/>
            <a:fld id="{877F9B8C-32C4-43F2-99B4-FFD195B4A4EB}" type="slidenum">
              <a:rPr lang="en-US" b="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pPr algn="ctr"/>
              <a:t>17</a:t>
            </a:fld>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600" y="4953000"/>
            <a:ext cx="7772400" cy="461665"/>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a:t>
            </a:r>
            <a:r>
              <a:rPr lang="en-US" sz="2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shall teach Jacob thy judgments</a:t>
            </a: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lang="en-US" sz="2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Israel thy law</a:t>
            </a: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en-US" sz="2400" dirty="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Muscular System: The Office of Priesthood and Judges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(Muscles and Tendons)</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They are the voluntary</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involuntary</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muscles</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http://ts1.mm.bing.net/images/thumbnail.aspx?q=1618232750548&amp;id=ac487f33b7c5db408c1391703c3936cf&amp;url=http%3a%2f%2f0.tqn.com%2ff%2fp%2f440%2fgraphics%2fimages%2fen%2f8956.jpg">
            <a:hlinkClick r:id="rId2"/>
          </p:cNvPr>
          <p:cNvPicPr/>
          <p:nvPr/>
        </p:nvPicPr>
        <p:blipFill>
          <a:blip r:embed="rId3" cstate="print"/>
          <a:srcRect/>
          <a:stretch>
            <a:fillRect/>
          </a:stretch>
        </p:blipFill>
        <p:spPr bwMode="auto">
          <a:xfrm>
            <a:off x="0" y="1219200"/>
            <a:ext cx="3810000" cy="5638800"/>
          </a:xfrm>
          <a:prstGeom prst="rect">
            <a:avLst/>
          </a:prstGeom>
          <a:ln w="12700">
            <a:solidFill>
              <a:srgbClr val="0000FF"/>
            </a:solidFill>
            <a:headEnd/>
            <a:tailEnd/>
          </a:ln>
        </p:spPr>
        <p:style>
          <a:lnRef idx="3">
            <a:schemeClr val="lt1"/>
          </a:lnRef>
          <a:fillRef idx="1">
            <a:schemeClr val="accent5"/>
          </a:fillRef>
          <a:effectRef idx="1">
            <a:schemeClr val="accent5"/>
          </a:effectRef>
          <a:fontRef idx="minor">
            <a:schemeClr val="lt1"/>
          </a:fontRef>
        </p:style>
      </p:pic>
      <p:pic>
        <p:nvPicPr>
          <p:cNvPr id="5" name="Picture 4" descr="http://ts2.mm.bing.net/images/thumbnail.aspx?q=1624479893657&amp;id=1e68f4fe9530a3079703355531b97767&amp;url=http%3a%2f%2fwww.colorado.edu%2fintphys%2fClass%2fIPHY3430-200%2fimage%2f12-1.jpg">
            <a:hlinkClick r:id="rId4"/>
          </p:cNvPr>
          <p:cNvPicPr/>
          <p:nvPr/>
        </p:nvPicPr>
        <p:blipFill>
          <a:blip r:embed="rId5" cstate="print"/>
          <a:srcRect/>
          <a:stretch>
            <a:fillRect/>
          </a:stretch>
        </p:blipFill>
        <p:spPr bwMode="auto">
          <a:xfrm>
            <a:off x="3886200" y="1219200"/>
            <a:ext cx="5257800" cy="5638800"/>
          </a:xfrm>
          <a:prstGeom prst="rect">
            <a:avLst/>
          </a:prstGeom>
          <a:ln w="12700">
            <a:solidFill>
              <a:srgbClr val="0000FF"/>
            </a:solidFill>
            <a:headEnd/>
            <a:tailEnd/>
          </a:ln>
        </p:spPr>
        <p:style>
          <a:lnRef idx="3">
            <a:schemeClr val="lt1"/>
          </a:lnRef>
          <a:fillRef idx="1">
            <a:schemeClr val="accent5"/>
          </a:fillRef>
          <a:effectRef idx="1">
            <a:schemeClr val="accent5"/>
          </a:effectRef>
          <a:fontRef idx="minor">
            <a:schemeClr val="lt1"/>
          </a:fontRef>
        </p:style>
      </p:pic>
      <p:sp>
        <p:nvSpPr>
          <p:cNvPr id="6" name="TextBox 5"/>
          <p:cNvSpPr txBox="1"/>
          <p:nvPr/>
        </p:nvSpPr>
        <p:spPr>
          <a:xfrm>
            <a:off x="3962400" y="1828800"/>
            <a:ext cx="1371600" cy="30777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LEVI  PRIEST</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886200" y="3505200"/>
            <a:ext cx="1523999" cy="30777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HIGH  PRIEST</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3886200" y="5257800"/>
            <a:ext cx="1752600" cy="30777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LEVITES  PRIEST</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18</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Muscles provide strength, balance, posture, movement and </a:t>
            </a:r>
          </a:p>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heat for the body to keep warm.</a:t>
            </a:r>
          </a:p>
          <a:p>
            <a:pPr lvl="0" algn="ctr" eaLnBrk="0" fontAlgn="base" hangingPunct="0">
              <a:spcBef>
                <a:spcPct val="0"/>
              </a:spcBef>
              <a:spcAft>
                <a:spcPct val="0"/>
              </a:spcAft>
              <a:tabLst>
                <a:tab pos="4787900" algn="l"/>
              </a:tabLst>
            </a:pP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muscular system consists of three different types of muscle tissues</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lvl="0" algn="ctr" eaLnBrk="0" fontAlgn="base" hangingPunct="0">
              <a:spcBef>
                <a:spcPct val="0"/>
              </a:spcBef>
              <a:spcAft>
                <a:spcPct val="0"/>
              </a:spcAft>
              <a:tabLst>
                <a:tab pos="4787900" algn="l"/>
              </a:tabLst>
            </a:pPr>
            <a:endPar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(Levitical represent (24) and Melchizedek represents (12)</a:t>
            </a: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Priest and High Priest (1)</a:t>
            </a: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Nuclei: Skeletal Muscles the 24 Elders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Levitical priesthood) </a:t>
            </a:r>
          </a:p>
          <a:p>
            <a:pPr lvl="0" algn="ctr" eaLnBrk="0" fontAlgn="base" hangingPunct="0">
              <a:spcBef>
                <a:spcPct val="0"/>
              </a:spcBef>
              <a:spcAft>
                <a:spcPct val="0"/>
              </a:spcAft>
              <a:tabLst>
                <a:tab pos="4787900" algn="l"/>
              </a:tabLst>
            </a:pPr>
            <a:r>
              <a:rPr lang="en-US" sz="2000" b="1" dirty="0" smtClean="0">
                <a:solidFill>
                  <a:schemeClr val="bg1"/>
                </a:solidFill>
                <a:latin typeface="Times New Roman" pitchFamily="18" charset="0"/>
                <a:ea typeface="Times New Roman" pitchFamily="18" charset="0"/>
                <a:cs typeface="Times New Roman" pitchFamily="18" charset="0"/>
              </a:rPr>
              <a:t>(1 Chronicles 24:1-9) (Number 3:10)</a:t>
            </a:r>
            <a:r>
              <a:rPr lang="en-US" sz="2400" b="1" dirty="0" smtClean="0">
                <a:solidFill>
                  <a:schemeClr val="bg1"/>
                </a:solidFill>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tabLst>
                <a:tab pos="4787900" algn="l"/>
              </a:tabLst>
            </a:pPr>
            <a:endParaRPr lang="en-US" b="1" dirty="0" smtClean="0">
              <a:solidFill>
                <a:srgbClr val="7030A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Two orders of the priesthood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skeletal muscle is composed of long muscle fibers. Each of these muscles fiber is a cell which contains several nuclei. It controls the contraction of the muscle. Many of the skeletal muscle contractions are automatic. However we still can control the action of the skeletal muscle. And it is because of this reason that the skeletal muscle is also called: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voluntary muscle</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tabLst>
                <a:tab pos="4787900" algn="l"/>
              </a:tabLst>
            </a:pPr>
            <a:r>
              <a:rPr lang="en-US" b="1" dirty="0" smtClean="0">
                <a:solidFill>
                  <a:schemeClr val="bg1"/>
                </a:solidFill>
                <a:latin typeface="Times New Roman" pitchFamily="18" charset="0"/>
                <a:ea typeface="Times New Roman" pitchFamily="18" charset="0"/>
                <a:cs typeface="Times New Roman" pitchFamily="18" charset="0"/>
              </a:rPr>
              <a:t>(Leviticus 1:3, 8:16, 25).</a:t>
            </a: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19</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0"/>
            <a:ext cx="3810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762000" y="3200400"/>
            <a:ext cx="7772400" cy="3124200"/>
          </a:xfrm>
          <a:ln>
            <a:solidFill>
              <a:srgbClr val="0000FF"/>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Genesis 49:5 </a:t>
            </a:r>
          </a:p>
          <a:p>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Simeon</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2400" b="1" i="1" u="sng" dirty="0" smtClean="0">
                <a:effectLst>
                  <a:outerShdw blurRad="38100" dist="38100" dir="2700000" algn="tl">
                    <a:srgbClr val="000000">
                      <a:alpha val="43137"/>
                    </a:srgbClr>
                  </a:outerShdw>
                </a:effectLst>
                <a:latin typeface="Times New Roman" pitchFamily="18" charset="0"/>
                <a:cs typeface="Times New Roman" pitchFamily="18" charset="0"/>
              </a:rPr>
              <a:t>Levi</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[are] brethren; instruments</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of cruelty [are in] their habitations.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b="1" i="1" dirty="0" smtClean="0"/>
          </a:p>
          <a:p>
            <a:endParaRPr lang="en-US" b="1" dirty="0"/>
          </a:p>
        </p:txBody>
      </p:sp>
      <p:sp>
        <p:nvSpPr>
          <p:cNvPr id="9" name="Rectangle 8"/>
          <p:cNvSpPr/>
          <p:nvPr/>
        </p:nvSpPr>
        <p:spPr>
          <a:xfrm>
            <a:off x="533400" y="381000"/>
            <a:ext cx="8229600" cy="2593018"/>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endParaRPr lang="en-US" sz="2000" dirty="0" smtClean="0"/>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Muscular System</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Tribe of Levi)</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“joined” or “attached”</a:t>
            </a:r>
          </a:p>
          <a:p>
            <a:pPr algn="ctr"/>
            <a:endParaRPr lang="en-US" sz="105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44 Muscles: back view"/>
          <p:cNvPicPr>
            <a:picLocks noChangeAspect="1" noChangeArrowheads="1"/>
          </p:cNvPicPr>
          <p:nvPr/>
        </p:nvPicPr>
        <p:blipFill>
          <a:blip r:embed="rId2" cstate="print"/>
          <a:srcRect/>
          <a:stretch>
            <a:fillRect/>
          </a:stretch>
        </p:blipFill>
        <p:spPr bwMode="auto">
          <a:xfrm>
            <a:off x="0" y="533400"/>
            <a:ext cx="6248400" cy="6324600"/>
          </a:xfrm>
          <a:prstGeom prst="rect">
            <a:avLst/>
          </a:prstGeom>
          <a:noFill/>
          <a:ln>
            <a:solidFill>
              <a:srgbClr val="0000FF"/>
            </a:solidFill>
          </a:ln>
        </p:spPr>
      </p:pic>
      <p:sp>
        <p:nvSpPr>
          <p:cNvPr id="7" name="Rectangle 6"/>
          <p:cNvSpPr/>
          <p:nvPr/>
        </p:nvSpPr>
        <p:spPr>
          <a:xfrm>
            <a:off x="0" y="0"/>
            <a:ext cx="9144000" cy="52322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24 Priest of  The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Levitical</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Order </a:t>
            </a:r>
          </a:p>
        </p:txBody>
      </p:sp>
      <p:sp>
        <p:nvSpPr>
          <p:cNvPr id="8" name="Rectangle 7"/>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52400" y="5638800"/>
            <a:ext cx="1794146" cy="646331"/>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Posterior (View)</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of Muscles</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ihover-img" descr="BIOL 160: Human Anatomy and Physiology">
            <a:hlinkClick r:id="rId3" tgtFrame="_top"/>
          </p:cNvPr>
          <p:cNvPicPr/>
          <p:nvPr/>
        </p:nvPicPr>
        <p:blipFill>
          <a:blip r:embed="rId4" cstate="print"/>
          <a:srcRect/>
          <a:stretch>
            <a:fillRect/>
          </a:stretch>
        </p:blipFill>
        <p:spPr bwMode="auto">
          <a:xfrm>
            <a:off x="6248400" y="2133600"/>
            <a:ext cx="2895600" cy="4724400"/>
          </a:xfrm>
          <a:prstGeom prst="rect">
            <a:avLst/>
          </a:prstGeom>
          <a:noFill/>
          <a:ln w="9525">
            <a:solidFill>
              <a:srgbClr val="0000FF"/>
            </a:solidFill>
            <a:miter lim="800000"/>
            <a:headEnd/>
            <a:tailEnd/>
          </a:ln>
        </p:spPr>
      </p:pic>
      <p:sp>
        <p:nvSpPr>
          <p:cNvPr id="15" name="TextBox 14"/>
          <p:cNvSpPr txBox="1"/>
          <p:nvPr/>
        </p:nvSpPr>
        <p:spPr>
          <a:xfrm>
            <a:off x="6274048" y="533400"/>
            <a:ext cx="2869952" cy="163121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12 Priest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Melchizedek Order</a:t>
            </a:r>
            <a:endPar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Anterior (View)</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of Muscles</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63417"/>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Old Testament Priest by Oath</a:t>
            </a: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Gospel Veil in Types </a:t>
            </a:r>
          </a:p>
          <a:p>
            <a:pPr lvl="0" algn="ctr"/>
            <a:r>
              <a:rPr lang="en-US" sz="2400" b="1" dirty="0" smtClean="0">
                <a:latin typeface="Times New Roman" pitchFamily="18" charset="0"/>
                <a:ea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These different tissues has the ability to contract, which then allows body movements and functions.</a:t>
            </a:r>
            <a:r>
              <a:rPr lang="en-US" sz="2400" b="1" dirty="0" smtClean="0">
                <a:latin typeface="Times New Roman" pitchFamily="18" charset="0"/>
                <a:ea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endParaRPr lang="en-US" sz="1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muscle  that are voluntary get their signals from the </a:t>
            </a:r>
          </a:p>
          <a:p>
            <a:pPr algn="ct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Peripheral Nervous System</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it’s because of this that the skeletal muscle are under conscious or voluntary control. </a:t>
            </a:r>
          </a:p>
          <a:p>
            <a:pPr algn="ctr"/>
            <a:endParaRPr lang="en-US" sz="1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New Testament Priest By Divine Commissions</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Gospel Reveal in Anti-Type</a:t>
            </a:r>
          </a:p>
          <a:p>
            <a:pPr algn="ctr"/>
            <a:endParaRPr lang="en-US" sz="1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Heart, or cardiac muscle is an example of involuntary muscle.</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involuntary muscle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(smooth and cardiac muscles)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receive their nerve supply from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Central Nervous System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and functions involuntarily without conscious control. </a:t>
            </a:r>
          </a:p>
          <a:p>
            <a:pPr algn="ctr"/>
            <a:r>
              <a:rPr lang="en-US" sz="2000" b="1" dirty="0" smtClean="0">
                <a:solidFill>
                  <a:schemeClr val="bg1"/>
                </a:solidFill>
                <a:latin typeface="Times New Roman" pitchFamily="18" charset="0"/>
                <a:cs typeface="Times New Roman" pitchFamily="18" charset="0"/>
              </a:rPr>
              <a:t>(Ezekiel 36:26-27)</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 new heart also will I give you, and a new spirit will I put within you: and I will take away the stony heart out of your flesh, and I will give you an heart of flesh. and ye shall keep my judgments, and do [them]. </a:t>
            </a:r>
            <a:r>
              <a:rPr lang="en-US" b="1" dirty="0" smtClean="0">
                <a:solidFill>
                  <a:schemeClr val="bg1"/>
                </a:solidFill>
                <a:latin typeface="Times New Roman" pitchFamily="18" charset="0"/>
                <a:cs typeface="Times New Roman" pitchFamily="18" charset="0"/>
              </a:rPr>
              <a:t>Margin.. </a:t>
            </a:r>
            <a:endParaRPr lang="en-US" b="1" dirty="0">
              <a:solidFill>
                <a:schemeClr val="bg1"/>
              </a:solidFill>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21</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78099"/>
            <a:ext cx="9144000" cy="6924973"/>
          </a:xfrm>
          <a:prstGeom prst="rect">
            <a:avLst/>
          </a:prstGeom>
          <a:ln>
            <a:solidFill>
              <a:srgbClr val="0000FF"/>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There Are Two Order Of Priesthood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The Muscular System they are:</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tab pos="4787900" algn="l"/>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Voluntary muscles</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(TYPE)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Aaron</a:t>
            </a:r>
            <a:r>
              <a:rPr kumimoji="0" 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High Priest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and</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Moses</a:t>
            </a:r>
            <a:r>
              <a:rPr kumimoji="0" lang="en-US" sz="2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Mediator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with the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24 priest</a:t>
            </a:r>
            <a:r>
              <a:rPr kumimoji="0" lang="en-US"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beside the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of all the first born</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from the 12 tribe of Israel giving to Aaron as son for the courtyard office. </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(Genesis 14:17-20)</a:t>
            </a:r>
          </a:p>
          <a:p>
            <a:pPr lvl="0" algn="ctr" eaLnBrk="0" fontAlgn="base" hangingPunct="0">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muscle that are voluntary get their signals from the Peripheral Nervous system, and it’s because of this that the skeletal muscle are under conscious or voluntary control.</a:t>
            </a:r>
          </a:p>
          <a:p>
            <a:pPr lvl="0" algn="ctr" eaLnBrk="0" fontAlgn="base" hangingPunct="0">
              <a:spcBef>
                <a:spcPct val="0"/>
              </a:spcBef>
              <a:spcAft>
                <a:spcPct val="0"/>
              </a:spcAft>
              <a:tabLst>
                <a:tab pos="4787900" algn="l"/>
              </a:tabLst>
            </a:pPr>
            <a:endParaRPr lang="en-US" sz="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tabLst>
                <a:tab pos="4787900" algn="l"/>
              </a:tabLst>
            </a:pPr>
            <a:r>
              <a:rPr kumimoji="0" 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Tribes of Israel:</a:t>
            </a:r>
            <a:r>
              <a:rPr kumimoji="0" lang="en-US" sz="24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(Hebrew 7:11, 16) (Exodus 29:24) (Leviticus 23:10-11) </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(Luke 24:1-3)(1 Chronicles 24:1-19)(Numbers 3:10)</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q"/>
              <a:tabLst>
                <a:tab pos="4787900" algn="l"/>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Involuntary muscles =</a:t>
            </a:r>
            <a:r>
              <a:rPr kumimoji="0" lang="en-US" sz="24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(ANTI-TYPE</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Christ</a:t>
            </a:r>
            <a:r>
              <a:rPr kumimoji="0" lang="en-US"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our </a:t>
            </a:r>
            <a:r>
              <a:rPr kumimoji="0" lang="en-US" sz="20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High Priest </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and </a:t>
            </a:r>
            <a:r>
              <a:rPr kumimoji="0" lang="en-US" sz="20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Mediator</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24 resurrected souls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dead. </a:t>
            </a:r>
          </a:p>
          <a:p>
            <a:pPr lvl="0" algn="ctr" eaLnBrk="0" fontAlgn="base" hangingPunct="0">
              <a:spcBef>
                <a:spcPct val="0"/>
              </a:spcBef>
              <a:spcAft>
                <a:spcPct val="0"/>
              </a:spcAft>
              <a:tabLst>
                <a:tab pos="4787900" algn="l"/>
              </a:tabLst>
            </a:pPr>
            <a:r>
              <a:rPr lang="en-US" sz="2000" b="1" dirty="0" smtClean="0">
                <a:solidFill>
                  <a:schemeClr val="bg1"/>
                </a:solidFill>
                <a:latin typeface="Times New Roman" pitchFamily="18" charset="0"/>
                <a:cs typeface="Times New Roman" pitchFamily="18" charset="0"/>
              </a:rPr>
              <a:t>(Revelation 4:4; 5:8) (Luke 1:8)</a:t>
            </a:r>
          </a:p>
          <a:p>
            <a:pPr algn="ctr" eaLnBrk="0" fontAlgn="base" hangingPunct="0">
              <a:spcBef>
                <a:spcPct val="0"/>
              </a:spcBef>
              <a:spcAft>
                <a:spcPct val="0"/>
              </a:spcAft>
              <a:tabLst>
                <a:tab pos="4787900" algn="l"/>
              </a:tabLst>
            </a:pPr>
            <a:r>
              <a:rPr lang="en-US" sz="2000" b="1" dirty="0" smtClean="0">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involuntary muscle (smooth and cardiac muscles) receive their nerve supply from the central Nervous System and functions involuntarily without </a:t>
            </a:r>
          </a:p>
          <a:p>
            <a:pPr algn="ctr" eaLnBrk="0" fontAlgn="base" hangingPunct="0">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conscious control.</a:t>
            </a:r>
          </a:p>
          <a:p>
            <a:pPr algn="ctr" eaLnBrk="0" fontAlgn="base" hangingPunct="0">
              <a:spcBef>
                <a:spcPct val="0"/>
              </a:spcBef>
              <a:spcAft>
                <a:spcPct val="0"/>
              </a:spcAft>
              <a:tabLst>
                <a:tab pos="4787900" algn="l"/>
              </a:tabLst>
            </a:pPr>
            <a:endParaRPr lang="en-US" sz="800"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787900"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Disciples Represented the Spiritual Israel:</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(Mark 6:7,8) (John3:14)</a:t>
            </a:r>
            <a:r>
              <a:rPr kumimoji="0" lang="en-US" sz="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tx1"/>
                </a:solidFill>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 name="Rectangle 2"/>
          <p:cNvSpPr/>
          <p:nvPr/>
        </p:nvSpPr>
        <p:spPr>
          <a:xfrm>
            <a:off x="8728502" y="-53340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22</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22</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ro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solidFill>
              <a:srgbClr val="6600FF"/>
            </a:solidFill>
          </a:ln>
        </p:spPr>
      </p:pic>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23</a:t>
            </a:fld>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4191000" y="5029200"/>
            <a:ext cx="3200400" cy="1323439"/>
          </a:xfrm>
          <a:prstGeom prst="rect">
            <a:avLst/>
          </a:prstGeom>
          <a:ln>
            <a:solidFill>
              <a:srgbClr val="0000FF"/>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Skeletal muscle is composed of bundles of long striated fibres.</a:t>
            </a:r>
          </a:p>
          <a:p>
            <a:pPr algn="ct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1447800" y="152400"/>
            <a:ext cx="2742699" cy="400110"/>
          </a:xfrm>
          <a:prstGeom prst="rect">
            <a:avLst/>
          </a:prstGeom>
          <a:ln>
            <a:solidFill>
              <a:srgbClr val="0000FF"/>
            </a:solid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Tribe Of  Issachar</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447800" y="609600"/>
            <a:ext cx="2743200" cy="1200329"/>
          </a:xfrm>
          <a:prstGeom prst="rect">
            <a:avLst/>
          </a:prstGeom>
          <a:ln>
            <a:solidFill>
              <a:srgbClr val="0000FF"/>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Going Back to the Origin </a:t>
            </a:r>
          </a:p>
          <a:p>
            <a:pPr algn="ct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 re-establish God’s</a:t>
            </a:r>
          </a:p>
          <a:p>
            <a:pPr algn="ct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Judgment By Principle</a:t>
            </a:r>
          </a:p>
          <a:p>
            <a:pPr algn="ctr"/>
            <a:r>
              <a:rPr lang="en-US" b="1" dirty="0" smtClean="0">
                <a:solidFill>
                  <a:schemeClr val="bg1"/>
                </a:solidFill>
                <a:latin typeface="Times New Roman" pitchFamily="18" charset="0"/>
                <a:ea typeface="Calibri" pitchFamily="34" charset="0"/>
                <a:cs typeface="Times New Roman" pitchFamily="18" charset="0"/>
              </a:rPr>
              <a:t>(Isaiah 58:12)</a:t>
            </a:r>
            <a:endParaRPr lang="en-US"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78155"/>
            <a:ext cx="9144000" cy="7036155"/>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Nuclei: Skeletal Muscles </a:t>
            </a:r>
          </a:p>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These Muscle Represent the Levitical Order of Priesthood </a:t>
            </a:r>
          </a:p>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time period lasted from Sinai until the Crucifixion)</a:t>
            </a:r>
            <a:endParaRPr lang="en-US" sz="12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12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algn="ctr" fontAlgn="base">
              <a:spcBef>
                <a:spcPct val="0"/>
              </a:spcBef>
              <a:spcAft>
                <a:spcPct val="0"/>
              </a:spcAf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Skeletal muscles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oppose each other in this way; such opposing muscles pairs are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called antagonists.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In this case, the action of the triceps opposes the action of the biceps. The triceps sits on the back of the arm with one of its </a:t>
            </a:r>
            <a:r>
              <a:rPr kumimoji="0" 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three heads originating</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on edges of the scapula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near that back side of the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humerus</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Another head originates</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along the upper half of the back side of the humerus and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third</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along the lower half of the ulna near the elbow. When the triceps shortens, its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 is brought closer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 its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origin</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the forearm is brought downward.  </a:t>
            </a:r>
          </a:p>
          <a:p>
            <a:pPr algn="ctr" fontAlgn="base">
              <a:spcBef>
                <a:spcPct val="0"/>
              </a:spcBef>
              <a:spcAft>
                <a:spcPct val="0"/>
              </a:spcAf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distance between </a:t>
            </a:r>
            <a:r>
              <a:rPr kumimoji="0" 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origin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r>
              <a:rPr kumimoji="0" 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insertion</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is measured as the length of 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muscle (priest)</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tendons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(judgment by principle).</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algn="ctr" fontAlgn="base">
              <a:spcBef>
                <a:spcPct val="0"/>
              </a:spcBef>
              <a:spcAft>
                <a:spcPct val="0"/>
              </a:spcAft>
            </a:pPr>
            <a:endPar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fontAlgn="base">
              <a:spcBef>
                <a:spcPct val="0"/>
              </a:spcBef>
              <a:spcAft>
                <a:spcPct val="0"/>
              </a:spcAft>
            </a:pP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point of attachment of the muscle to the stationary bone called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ORIGIN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Beginning) </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of the muscle.</a:t>
            </a:r>
          </a:p>
          <a:p>
            <a:pPr algn="ctr" fontAlgn="base">
              <a:spcBef>
                <a:spcPct val="0"/>
              </a:spcBef>
              <a:spcAft>
                <a:spcPct val="0"/>
              </a:spcAft>
            </a:pPr>
            <a:endParaRPr kumimoji="0" lang="en-US" sz="8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fontAlgn="base">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The Father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is responsible for these functions:</a:t>
            </a:r>
          </a:p>
          <a:p>
            <a:pPr algn="ctr"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Legs, Arms, Abdomen, Chest, Neck, Face.</a:t>
            </a:r>
          </a:p>
          <a:p>
            <a:pPr algn="ctr"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These Muscle contract from the weakest to the strongest</a:t>
            </a:r>
          </a:p>
          <a:p>
            <a:pPr algn="ctr" fontAlgn="base">
              <a:spcBef>
                <a:spcPct val="0"/>
              </a:spcBef>
              <a:spcAft>
                <a:spcPct val="0"/>
              </a:spcAft>
            </a:pPr>
            <a:endParaRPr lang="en-US" sz="8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Nuclei: Contain producing substance repair as they wear out</a:t>
            </a:r>
            <a:r>
              <a:rPr lang="en-US" sz="2000" b="1" dirty="0" smtClean="0">
                <a:solidFill>
                  <a:schemeClr val="tx1"/>
                </a:solidFill>
                <a:latin typeface="Times New Roman" pitchFamily="18" charset="0"/>
                <a:ea typeface="Calibri" pitchFamily="34" charset="0"/>
                <a:cs typeface="Times New Roman" pitchFamily="18" charset="0"/>
              </a:rPr>
              <a:t>.</a:t>
            </a:r>
            <a:r>
              <a:rPr kumimoji="0" lang="en-US" sz="2000" b="1" i="0" strike="noStrike" cap="none" normalizeH="0" baseline="0" dirty="0" smtClean="0">
                <a:ln>
                  <a:noFill/>
                </a:ln>
                <a:solidFill>
                  <a:schemeClr val="bg1"/>
                </a:solidFill>
                <a:latin typeface="Times New Roman" pitchFamily="18" charset="0"/>
                <a:ea typeface="Calibri" pitchFamily="34" charset="0"/>
                <a:cs typeface="Times New Roman" pitchFamily="18" charset="0"/>
              </a:rPr>
              <a:t> (Isaiah 58:12)</a:t>
            </a:r>
            <a:endParaRPr kumimoji="0" lang="en-US" sz="2000" b="1" i="0" strike="noStrike" cap="none" normalizeH="0" baseline="0" dirty="0" smtClean="0">
              <a:ln>
                <a:noFill/>
              </a:ln>
              <a:solidFill>
                <a:schemeClr val="bg1"/>
              </a:solidFill>
              <a:latin typeface="Arial" pitchFamily="34" charset="0"/>
              <a:cs typeface="Arial" pitchFamily="34" charset="0"/>
            </a:endParaRPr>
          </a:p>
        </p:txBody>
      </p:sp>
      <p:sp>
        <p:nvSpPr>
          <p:cNvPr id="3" name="Rectangle 2"/>
          <p:cNvSpPr/>
          <p:nvPr/>
        </p:nvSpPr>
        <p:spPr>
          <a:xfrm>
            <a:off x="8728502" y="0"/>
            <a:ext cx="415498" cy="369332"/>
          </a:xfrm>
          <a:prstGeom prst="rect">
            <a:avLst/>
          </a:prstGeom>
        </p:spPr>
        <p:txBody>
          <a:bodyPr wrap="squar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ro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6600FF"/>
            </a:solidFill>
          </a:ln>
        </p:spPr>
      </p:pic>
      <p:sp>
        <p:nvSpPr>
          <p:cNvPr id="5" name="Rectangle 4"/>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25</a:t>
            </a:fld>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572000" y="4114800"/>
            <a:ext cx="3276600" cy="1754326"/>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Smooth muscle which is found in the walls of internal organs such as intestines is made of short spindle-shaped fibres packed together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in layers.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752600" y="152400"/>
            <a:ext cx="2745047" cy="40011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Tribe Of Benjamin</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752600" y="609600"/>
            <a:ext cx="2743200" cy="120032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Paul’s Commission</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to establish the Gospel to the Gentiles</a:t>
            </a:r>
          </a:p>
          <a:p>
            <a:pPr algn="ctr"/>
            <a:r>
              <a:rPr lang="en-US" b="1" dirty="0" smtClean="0">
                <a:solidFill>
                  <a:schemeClr val="bg1"/>
                </a:solidFill>
                <a:latin typeface="Times New Roman" pitchFamily="18" charset="0"/>
                <a:cs typeface="Times New Roman" pitchFamily="18" charset="0"/>
              </a:rPr>
              <a:t>(Acts 9:15)</a:t>
            </a:r>
            <a:endParaRPr lang="en-US"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26</a:t>
            </a:fld>
            <a:endParaRPr lang="en-US" dirty="0"/>
          </a:p>
        </p:txBody>
      </p:sp>
      <p:sp>
        <p:nvSpPr>
          <p:cNvPr id="3" name="Rectangle 2"/>
          <p:cNvSpPr/>
          <p:nvPr/>
        </p:nvSpPr>
        <p:spPr>
          <a:xfrm>
            <a:off x="0" y="0"/>
            <a:ext cx="9144000" cy="685800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eaLnBrk="0" fontAlgn="base" hangingPunct="0">
              <a:spcBef>
                <a:spcPct val="0"/>
              </a:spcBef>
              <a:spcAft>
                <a:spcPct val="0"/>
              </a:spcAft>
              <a:tabLst>
                <a:tab pos="4787900" algn="l"/>
              </a:tabLs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Nuclei: Smooth Muscle</a:t>
            </a: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These Muscle Represent the order of Priesthood after Melchisedec (From Christ Resurrection until Present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Apostles</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tabLst>
                <a:tab pos="4787900" algn="l"/>
              </a:tabLst>
            </a:pPr>
            <a:r>
              <a:rPr lang="en-US" sz="2400" b="1" dirty="0" smtClean="0">
                <a:solidFill>
                  <a:schemeClr val="bg1"/>
                </a:solidFill>
                <a:latin typeface="Times New Roman" pitchFamily="18" charset="0"/>
                <a:ea typeface="Times New Roman" pitchFamily="18" charset="0"/>
                <a:cs typeface="Times New Roman" pitchFamily="18" charset="0"/>
              </a:rPr>
              <a:t>(Mark 6:7, 8) (John 3:14)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Much of our internal organs is made up of smooth muscles.</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They are found in the urinary bladder,</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our respiratory organs,</a:t>
            </a:r>
          </a:p>
          <a:p>
            <a:pPr lvl="0" algn="ctr" eaLnBrk="0" fontAlgn="base" hangingPunct="0">
              <a:spcBef>
                <a:spcPct val="0"/>
              </a:spcBef>
              <a:spcAft>
                <a:spcPct val="0"/>
              </a:spcAft>
              <a:tabLst>
                <a:tab pos="4787900" algn="l"/>
              </a:tabLs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in a female, the uterus,</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gallbladder, arteries, and veins.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Also the digestive tract is made up of smooth muscle as well.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smooth muscles are controlled by the nervous system and hormones. </a:t>
            </a:r>
            <a:endParaRPr lang="en-US" sz="2400" b="1" dirty="0" smtClean="0">
              <a:solidFill>
                <a:srgbClr val="7030A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787900" algn="l"/>
              </a:tabLst>
            </a:pPr>
            <a:r>
              <a:rPr lang="en-US" sz="2400" b="1" dirty="0" smtClean="0">
                <a:solidFill>
                  <a:schemeClr val="bg1"/>
                </a:solidFill>
                <a:latin typeface="Times New Roman" pitchFamily="18" charset="0"/>
                <a:ea typeface="Times New Roman" pitchFamily="18" charset="0"/>
                <a:cs typeface="Times New Roman" pitchFamily="18" charset="0"/>
              </a:rPr>
              <a:t>(represents: the Law and the Testimonies (Isaiah 8:20).</a:t>
            </a:r>
          </a:p>
          <a:p>
            <a:pPr lvl="0" algn="ctr" eaLnBrk="0" fontAlgn="base" hangingPunct="0">
              <a:spcBef>
                <a:spcPct val="0"/>
              </a:spcBef>
              <a:spcAft>
                <a:spcPct val="0"/>
              </a:spcAft>
              <a:tabLst>
                <a:tab pos="4787900" algn="l"/>
              </a:tabLst>
            </a:pPr>
            <a:r>
              <a:rPr lang="en-US" sz="2400" b="1" dirty="0" smtClean="0">
                <a:solidFill>
                  <a:srgbClr val="7030A0"/>
                </a:solidFill>
                <a:latin typeface="Times New Roman" pitchFamily="18" charset="0"/>
                <a:ea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We cannot consciously control the smooth muscle that is why they are often called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involuntary muscles</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Smooth muscle can stretch and maintain tension over extended periods.  </a:t>
            </a:r>
          </a:p>
          <a:p>
            <a:pPr lvl="0" algn="ctr"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Functions such as heart beat and lungs </a:t>
            </a:r>
          </a:p>
          <a:p>
            <a:pPr lvl="0" algn="ctr" eaLnBrk="0" fontAlgn="base" hangingPunct="0">
              <a:spcBef>
                <a:spcPct val="0"/>
              </a:spcBef>
              <a:spcAft>
                <a:spcPct val="0"/>
              </a:spcAft>
              <a:tabLst>
                <a:tab pos="4787900" algn="l"/>
              </a:tabLs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(which are capable of being willingly controlled, be it to a limited extent)</a:t>
            </a:r>
          </a:p>
          <a:p>
            <a:pPr lvl="0" algn="ctr" eaLnBrk="0" fontAlgn="base" hangingPunct="0">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are involuntary muscles but are not smooth muscles</a:t>
            </a:r>
            <a:r>
              <a:rPr lang="en-US"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p:txBody>
      </p:sp>
      <p:sp>
        <p:nvSpPr>
          <p:cNvPr id="4" name="Rectangle 3"/>
          <p:cNvSpPr/>
          <p:nvPr/>
        </p:nvSpPr>
        <p:spPr>
          <a:xfrm>
            <a:off x="8686800"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The Son (Jesus Christ)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is responsible for these functions:</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Stomach, Intestine, The Lungs, The Blood Vessels and Bladder</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These are not under conscious control they are Involuntary muscles</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Smooth muscles are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involuntary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muscles - in other words we do not have to think about contracting them because they are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controlled automatically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by the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Nervous System</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 would be pretty inconvenient if we had to think about digesting our food, for example:</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chewing of food, moving the food to the Stomach unto the Intestine, To Digestions, to Blood vessels circulation and for breading.</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Nucleus: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there is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only one nucleus present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 the centre of each cardiac fibre and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adjacent fibres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branch but are linked to each other by so-called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muscle bridges.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 is Our Bridge to Eternal Life) </a:t>
            </a:r>
            <a:r>
              <a:rPr lang="en-US" sz="2000" b="1" dirty="0" smtClean="0">
                <a:solidFill>
                  <a:schemeClr val="bg1"/>
                </a:solidFill>
                <a:latin typeface="Times New Roman" pitchFamily="18" charset="0"/>
                <a:cs typeface="Times New Roman" pitchFamily="18" charset="0"/>
              </a:rPr>
              <a:t>(John 14:6)</a:t>
            </a:r>
          </a:p>
          <a:p>
            <a:pPr algn="ctr"/>
            <a:endParaRPr lang="en-US" sz="1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This is a unique tissue found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only in the walls of the heart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Cardiac (Heart) Muscle Tissue shows some of the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characteristics of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smooth muscle</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some of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skeletal muscle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tissue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1"/>
          <p:cNvSpPr>
            <a:spLocks noGrp="1"/>
          </p:cNvSpPr>
          <p:nvPr>
            <p:ph type="sldNum" sz="quarter" idx="12"/>
          </p:nvPr>
        </p:nvSpPr>
        <p:spPr>
          <a:xfrm>
            <a:off x="8686800" y="0"/>
            <a:ext cx="457200" cy="365125"/>
          </a:xfrm>
        </p:spPr>
        <p:txBody>
          <a:bodyPr/>
          <a:lstStyle/>
          <a:p>
            <a:pPr algn="ctr"/>
            <a:fld id="{877F9B8C-32C4-43F2-99B4-FFD195B4A4EB}" type="slidenum">
              <a:rPr lang="en-US" sz="2000" b="1" smtClean="0">
                <a:solidFill>
                  <a:schemeClr val="tx1"/>
                </a:solidFill>
                <a:latin typeface="Times New Roman" pitchFamily="18" charset="0"/>
                <a:cs typeface="Times New Roman" pitchFamily="18" charset="0"/>
              </a:rPr>
              <a:pPr algn="ctr"/>
              <a:t>27</a:t>
            </a:fld>
            <a:endParaRPr lang="en-US" sz="2000" b="1" dirty="0">
              <a:solidFill>
                <a:schemeClr val="tx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ro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solidFill>
              <a:srgbClr val="6600FF"/>
            </a:solidFill>
          </a:ln>
        </p:spPr>
      </p:pic>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28</a:t>
            </a:fld>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4572000" y="4724400"/>
            <a:ext cx="3200400" cy="132343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Cardiac muscle found only in the heart has short interconnecting fibres</a:t>
            </a:r>
          </a:p>
          <a:p>
            <a:pPr algn="ct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447800" y="152400"/>
            <a:ext cx="3040343" cy="40011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Tribe Of Reuben</a:t>
            </a:r>
          </a:p>
        </p:txBody>
      </p:sp>
      <p:sp>
        <p:nvSpPr>
          <p:cNvPr id="7" name="Rectangle 6"/>
          <p:cNvSpPr/>
          <p:nvPr/>
        </p:nvSpPr>
        <p:spPr>
          <a:xfrm>
            <a:off x="1447800" y="609600"/>
            <a:ext cx="3048000" cy="120032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Peter’s Commission</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Establish the Gospel</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to the Jews</a:t>
            </a:r>
          </a:p>
          <a:p>
            <a:pPr algn="ctr"/>
            <a:r>
              <a:rPr lang="en-US" b="1" dirty="0" smtClean="0">
                <a:solidFill>
                  <a:schemeClr val="bg1"/>
                </a:solidFill>
                <a:latin typeface="Times New Roman" pitchFamily="18" charset="0"/>
                <a:cs typeface="Times New Roman" pitchFamily="18" charset="0"/>
              </a:rPr>
              <a:t>(Romans 12:13;  John 21: 17)</a:t>
            </a:r>
            <a:endParaRPr lang="en-US"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10963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eaLnBrk="0" fontAlgn="base" hangingPunct="0">
              <a:spcBef>
                <a:spcPct val="0"/>
              </a:spcBef>
              <a:spcAft>
                <a:spcPct val="0"/>
              </a:spcAft>
              <a:tabLst>
                <a:tab pos="4787900" algn="l"/>
              </a:tabLs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Nucleus: Cardiac Muscle</a:t>
            </a:r>
          </a:p>
          <a:p>
            <a:pPr lvl="0" algn="ctr" eaLnBrk="0" fontAlgn="base" hangingPunct="0">
              <a:spcBef>
                <a:spcPct val="0"/>
              </a:spcBef>
              <a:spcAft>
                <a:spcPct val="0"/>
              </a:spcAft>
              <a:tabLst>
                <a:tab pos="4787900" algn="l"/>
              </a:tabLs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This Muscle Represent Christ our High Priest </a:t>
            </a:r>
          </a:p>
          <a:p>
            <a:pPr algn="ctr" eaLnBrk="0" fontAlgn="base" hangingPunct="0">
              <a:spcBef>
                <a:spcPct val="0"/>
              </a:spcBef>
              <a:spcAft>
                <a:spcPct val="0"/>
              </a:spcAft>
              <a:tabLst>
                <a:tab pos="4787900" algn="l"/>
              </a:tabLs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after the order of Melchisedec </a:t>
            </a:r>
          </a:p>
          <a:p>
            <a:pPr algn="ctr" eaLnBrk="0" fontAlgn="base" hangingPunct="0">
              <a:spcBef>
                <a:spcPct val="0"/>
              </a:spcBef>
              <a:spcAft>
                <a:spcPct val="0"/>
              </a:spcAft>
              <a:tabLst>
                <a:tab pos="4787900" algn="l"/>
              </a:tabLs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000" b="1" dirty="0" smtClean="0">
                <a:solidFill>
                  <a:schemeClr val="bg1"/>
                </a:solidFill>
                <a:latin typeface="Times New Roman" pitchFamily="18" charset="0"/>
                <a:ea typeface="Times New Roman" pitchFamily="18" charset="0"/>
                <a:cs typeface="Times New Roman" pitchFamily="18" charset="0"/>
              </a:rPr>
              <a:t>(John 5:26, 30, Hebrew 6:20) </a:t>
            </a:r>
          </a:p>
          <a:p>
            <a:pPr algn="ctr" eaLnBrk="0" fontAlgn="base" hangingPunct="0">
              <a:spcBef>
                <a:spcPct val="0"/>
              </a:spcBef>
              <a:spcAft>
                <a:spcPct val="0"/>
              </a:spcAft>
              <a:tabLst>
                <a:tab pos="4787900" algn="l"/>
              </a:tabLst>
            </a:pPr>
            <a:endParaRPr lang="en-US" sz="800" b="1" dirty="0" smtClean="0">
              <a:solidFill>
                <a:srgbClr val="7030A0"/>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Cardiac muscle is found only in the heart. Cardiac muscle is classified as a twitch muscle, meaning it only contracts in short, single contractions. This type of muscle is under involuntary control and has properties of both smooth and skeletal muscle. According to "The Atlas of Anatomy," the cardiac muscles contract in an organized manner and regulate the beating of the heart. Cardiac muscle can stretch like smooth muscle and can contract like skeletal muscle.</a:t>
            </a:r>
          </a:p>
          <a:p>
            <a:pPr algn="ctr" eaLnBrk="0" fontAlgn="base" hangingPunct="0">
              <a:spcBef>
                <a:spcPct val="0"/>
              </a:spcBef>
              <a:spcAft>
                <a:spcPct val="0"/>
              </a:spcAft>
              <a:tabLst>
                <a:tab pos="4787900" algn="l"/>
              </a:tabLst>
            </a:pPr>
            <a:r>
              <a:rPr lang="en-US" sz="2000" b="1" dirty="0" smtClean="0">
                <a:solidFill>
                  <a:schemeClr val="bg1"/>
                </a:solidFill>
                <a:latin typeface="Times New Roman" pitchFamily="18" charset="0"/>
                <a:cs typeface="Times New Roman" pitchFamily="18" charset="0"/>
              </a:rPr>
              <a:t>http://www.livestrong.com/article/123735-information-muscular-system</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eaLnBrk="0" fontAlgn="base" hangingPunct="0">
              <a:spcBef>
                <a:spcPct val="0"/>
              </a:spcBef>
              <a:spcAft>
                <a:spcPct val="0"/>
              </a:spcAft>
              <a:tabLst>
                <a:tab pos="4787900" algn="l"/>
              </a:tabLst>
            </a:pPr>
            <a:endParaRPr lang="en-US" sz="800" b="1" dirty="0" smtClean="0">
              <a:solidFill>
                <a:srgbClr val="7030A0"/>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For</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 the Father hath life in himself; so hath he given to the Son to have life in himself; I can of mine own self do nothing: as I hear, I judge: and my judgment is just; because I seek not mine own will, but the will of the Father which hath sent me.  The Heart muscles are distinct from skeletal muscles because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Muscles Fibers </a:t>
            </a:r>
            <a:r>
              <a:rPr lang="en-US"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are laterally connected to each other. The smooth muscles are not controlling themselves. The Heart muscles are controlled by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Sinus Node </a:t>
            </a:r>
            <a:r>
              <a:rPr lang="en-US"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influenced by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Autonomic Nervous System</a:t>
            </a:r>
          </a:p>
          <a:p>
            <a:pPr algn="ctr" eaLnBrk="0" fontAlgn="base" hangingPunct="0">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Each of these different tissues has the ability to contract, which then allows body movements and functions. </a:t>
            </a: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8728502" y="0"/>
            <a:ext cx="415498" cy="369332"/>
          </a:xfrm>
          <a:prstGeom prst="rect">
            <a:avLst/>
          </a:prstGeom>
        </p:spPr>
        <p:txBody>
          <a:bodyPr wrap="none">
            <a:spAutoFit/>
          </a:bodyPr>
          <a:lstStyle/>
          <a:p>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t>29</a:t>
            </a:fld>
            <a:endParaRPr lang="en-US" dirty="0"/>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5400" y="0"/>
            <a:ext cx="228600" cy="365125"/>
          </a:xfrm>
        </p:spPr>
        <p:txBody>
          <a:bodyPr/>
          <a:lstStyle/>
          <a:p>
            <a:pPr algn="ctr"/>
            <a:fld id="{877F9B8C-32C4-43F2-99B4-FFD195B4A4EB}" type="slidenum">
              <a:rPr lang="en-US" sz="1800" b="1" smtClean="0">
                <a:solidFill>
                  <a:schemeClr val="tx1"/>
                </a:solidFill>
                <a:latin typeface="Times New Roman" pitchFamily="18" charset="0"/>
                <a:cs typeface="Times New Roman" pitchFamily="18" charset="0"/>
              </a:rPr>
              <a:pPr algn="ctr"/>
              <a:t>3</a:t>
            </a:fld>
            <a:endParaRPr lang="en-US" sz="1800" b="1" dirty="0">
              <a:solidFill>
                <a:schemeClr val="tx1"/>
              </a:solidFill>
              <a:latin typeface="Times New Roman" pitchFamily="18" charset="0"/>
              <a:cs typeface="Times New Roman" pitchFamily="18" charset="0"/>
            </a:endParaRPr>
          </a:p>
        </p:txBody>
      </p:sp>
      <p:sp>
        <p:nvSpPr>
          <p:cNvPr id="3" name="Rectangle 2"/>
          <p:cNvSpPr/>
          <p:nvPr/>
        </p:nvSpPr>
        <p:spPr>
          <a:xfrm>
            <a:off x="152400" y="152400"/>
            <a:ext cx="8763000" cy="6553200"/>
          </a:xfrm>
          <a:prstGeom prst="rect">
            <a:avLst/>
          </a:prstGeom>
          <a:solidFill>
            <a:schemeClr val="tx1"/>
          </a:solidFill>
          <a:ln>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3" name="Rectangle 1"/>
          <p:cNvSpPr>
            <a:spLocks noChangeArrowheads="1"/>
          </p:cNvSpPr>
          <p:nvPr/>
        </p:nvSpPr>
        <p:spPr bwMode="auto">
          <a:xfrm>
            <a:off x="533400" y="533400"/>
            <a:ext cx="8077200" cy="5755422"/>
          </a:xfrm>
          <a:prstGeom prst="rect">
            <a:avLst/>
          </a:prstGeom>
          <a:ln w="19050">
            <a:solidFill>
              <a:srgbClr val="0000FF"/>
            </a:solid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787900" algn="l"/>
              </a:tabLst>
            </a:pPr>
            <a:r>
              <a:rPr kumimoji="0" lang="en-US" sz="28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Deuteronomy 33</a:t>
            </a:r>
            <a:r>
              <a:rPr lang="en-US" sz="28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8-11</a:t>
            </a:r>
          </a:p>
          <a:p>
            <a:pPr lvl="0" algn="ctr" fontAlgn="base">
              <a:spcBef>
                <a:spcPct val="0"/>
              </a:spcBef>
              <a:spcAft>
                <a:spcPct val="0"/>
              </a:spcAft>
              <a:tabLst>
                <a:tab pos="4787900" algn="l"/>
              </a:tabLst>
            </a:pPr>
            <a:endParaRPr lang="en-US" sz="2800" b="1" i="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of Levi he said</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[Let] thy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Thummim</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thy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Urim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 with thy holy one, whom thou didst prove at Massah, [and with] whom thou didst strive at the waters of Meribah;  </a:t>
            </a:r>
          </a:p>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Who said unto his father and to his mother, I have not seen him; neither did he acknowledge his brethren, nor knew his own children: for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have observed thy word</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kept thy covenant</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shall teach Jacob thy judgments</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Israel thy law</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shall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put incense before thee</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whole burnt sacrifice upon thine altar.  </a:t>
            </a:r>
          </a:p>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Bless, LORD, his substance, and accept the work of his hands: smite through the loins of them that rise against him, and of them that hate him, that they rise not again. </a:t>
            </a:r>
            <a:endParaRPr lang="en-US" sz="2400" b="1" dirty="0" smtClean="0">
              <a:latin typeface="Times New Roman" pitchFamily="18" charset="0"/>
              <a:cs typeface="Times New Roman" pitchFamily="18" charset="0"/>
            </a:endParaRPr>
          </a:p>
          <a:p>
            <a:pPr lvl="0" algn="ctr" fontAlgn="base">
              <a:spcBef>
                <a:spcPct val="0"/>
              </a:spcBef>
              <a:spcAft>
                <a:spcPct val="0"/>
              </a:spcAft>
              <a:tabLst>
                <a:tab pos="4787900" algn="l"/>
              </a:tabLst>
            </a:pPr>
            <a:r>
              <a:rPr lang="en-US" sz="2400" b="1" dirty="0" smtClean="0">
                <a:latin typeface="Times New Roman" pitchFamily="18" charset="0"/>
                <a:cs typeface="Times New Roman" pitchFamily="18" charset="0"/>
              </a:rPr>
              <a:t> </a:t>
            </a:r>
            <a:endParaRPr kumimoji="0" lang="en-US" sz="2400" b="1" i="0" u="none" strike="noStrike" cap="none" normalizeH="0" baseline="0" dirty="0" smtClean="0">
              <a:ln>
                <a:noFill/>
              </a:ln>
              <a:solidFill>
                <a:srgbClr val="8063C9"/>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92497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The Holy Spirit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is responsible for this function:</a:t>
            </a: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Heart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Last Message of Mercy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Remnant Movement </a:t>
            </a:r>
          </a:p>
          <a:p>
            <a:pPr algn="ctr"/>
            <a:r>
              <a:rPr lang="en-US" sz="2000" b="1" dirty="0" smtClean="0">
                <a:solidFill>
                  <a:schemeClr val="bg1"/>
                </a:solidFill>
                <a:latin typeface="Times New Roman" pitchFamily="18" charset="0"/>
                <a:cs typeface="Times New Roman" pitchFamily="18" charset="0"/>
              </a:rPr>
              <a:t>(1 Peter 2:9)</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But ye [are] a chosen generation,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 royal priesthood</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nation, a peculiar people</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that ye should show forth the praises of him who hath called you out of darkness into his marvellous light:</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New Jerusalem</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Twelve Tribe of Israel Seal with the Merit of Christ</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by The Power of  Holy Spirit</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Israel means  “An Over comer”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 man’s Name Stand for His Character.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(The Cross and Its Shadow - CIS Section IX pages 287-378)</a:t>
            </a:r>
          </a:p>
          <a:p>
            <a:pPr algn="ctr"/>
            <a:endParaRPr lang="en-US" sz="10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12,000 of each Tribe </a:t>
            </a:r>
            <a:r>
              <a:rPr lang="en-US" sz="2000" b="1" dirty="0" smtClean="0">
                <a:solidFill>
                  <a:schemeClr val="bg1"/>
                </a:solidFill>
                <a:latin typeface="Times New Roman" pitchFamily="18" charset="0"/>
                <a:ea typeface="Calibri" pitchFamily="34" charset="0"/>
                <a:cs typeface="Times New Roman" pitchFamily="18" charset="0"/>
              </a:rPr>
              <a:t>(Revelation 7:2-8)</a:t>
            </a:r>
            <a:endParaRPr lang="en-US" sz="2000" b="1"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144,000 of Tribe of Israel</a:t>
            </a:r>
            <a:r>
              <a:rPr lang="en-US" sz="2400"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as the </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of the living       </a:t>
            </a:r>
            <a:endParaRPr lang="en-US" sz="32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tabLst>
                <a:tab pos="4787900" algn="l"/>
              </a:tabLst>
            </a:pPr>
            <a:r>
              <a:rPr lang="en-US" sz="2000" b="1" dirty="0" smtClean="0">
                <a:solidFill>
                  <a:schemeClr val="bg1"/>
                </a:solidFill>
                <a:latin typeface="Times New Roman" pitchFamily="18" charset="0"/>
                <a:cs typeface="Times New Roman" pitchFamily="18" charset="0"/>
              </a:rPr>
              <a:t>(Revelation20:15; 1 Peter 2:4) (Hebrew 7:16-17; 9:11; 12:22-27) </a:t>
            </a:r>
          </a:p>
          <a:p>
            <a:pPr lvl="0" algn="ctr" eaLnBrk="0" fontAlgn="base" hangingPunct="0">
              <a:spcBef>
                <a:spcPct val="0"/>
              </a:spcBef>
              <a:spcAft>
                <a:spcPct val="0"/>
              </a:spcAft>
              <a:tabLst>
                <a:tab pos="4787900" algn="l"/>
              </a:tabLst>
            </a:pPr>
            <a:r>
              <a:rPr lang="en-US" sz="2000" b="1" dirty="0" smtClean="0">
                <a:solidFill>
                  <a:schemeClr val="bg1"/>
                </a:solidFill>
                <a:latin typeface="Times New Roman" pitchFamily="18" charset="0"/>
                <a:cs typeface="Times New Roman" pitchFamily="18" charset="0"/>
              </a:rPr>
              <a:t>(1 Corinthians 15:22, 23) (Revelation 14:12; 21:12-18, 21-22)</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30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apbrwww5.apsu.edu/thompsonj/Anatomy%20&amp;%20Physiology/2010/2010%20Exam%20Reviews/Exam%203%20Review/muscle_developme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solidFill>
              <a:srgbClr val="6600FF"/>
            </a:solidFill>
          </a:ln>
        </p:spPr>
      </p:pic>
      <p:sp>
        <p:nvSpPr>
          <p:cNvPr id="5" name="Rectangle 4"/>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rgbClr val="0000FF"/>
                </a:solidFill>
                <a:latin typeface="Times New Roman" pitchFamily="18" charset="0"/>
                <a:cs typeface="Times New Roman" pitchFamily="18" charset="0"/>
              </a:rPr>
              <a:pPr algn="ctr"/>
              <a:t>31</a:t>
            </a:fld>
            <a:endParaRPr lang="en-US" b="1" dirty="0">
              <a:solidFill>
                <a:srgbClr val="0000FF"/>
              </a:solidFill>
              <a:latin typeface="Times New Roman" pitchFamily="18" charset="0"/>
              <a:cs typeface="Times New Roman" pitchFamily="18" charset="0"/>
            </a:endParaRPr>
          </a:p>
        </p:txBody>
      </p:sp>
      <p:sp>
        <p:nvSpPr>
          <p:cNvPr id="6" name="TextBox 5"/>
          <p:cNvSpPr txBox="1"/>
          <p:nvPr/>
        </p:nvSpPr>
        <p:spPr>
          <a:xfrm>
            <a:off x="3124200" y="381000"/>
            <a:ext cx="5859636" cy="923330"/>
          </a:xfrm>
          <a:prstGeom prst="rect">
            <a:avLst/>
          </a:prstGeom>
          <a:noFill/>
          <a:ln>
            <a:solidFill>
              <a:srgbClr val="0000FF"/>
            </a:solidFill>
          </a:ln>
        </p:spPr>
        <p:txBody>
          <a:bodyPr wrap="square" rtlCol="0">
            <a:spAutoFit/>
          </a:bodyPr>
          <a:lstStyle/>
          <a:p>
            <a:pPr algn="ctr"/>
            <a:r>
              <a:rPr lang="en-US" b="1" dirty="0" smtClean="0">
                <a:solidFill>
                  <a:srgbClr val="0000FF"/>
                </a:solidFill>
                <a:latin typeface="Times New Roman" pitchFamily="18" charset="0"/>
                <a:cs typeface="Times New Roman" pitchFamily="18" charset="0"/>
              </a:rPr>
              <a:t>Muscles as Cell Fibers </a:t>
            </a:r>
          </a:p>
          <a:p>
            <a:pPr algn="ctr"/>
            <a:r>
              <a:rPr lang="en-US" b="1" dirty="0" smtClean="0">
                <a:solidFill>
                  <a:srgbClr val="0000FF"/>
                </a:solidFill>
                <a:latin typeface="Times New Roman" pitchFamily="18" charset="0"/>
                <a:cs typeface="Times New Roman" pitchFamily="18" charset="0"/>
              </a:rPr>
              <a:t>(Thousands of tiny cylindrical sausage shaped (mitochondria energy)</a:t>
            </a:r>
            <a:endParaRPr lang="en-US" b="1" dirty="0">
              <a:solidFill>
                <a:srgbClr val="0000FF"/>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0"/>
            <a:ext cx="381000" cy="365125"/>
          </a:xfrm>
        </p:spPr>
        <p:txBody>
          <a:bodyPr/>
          <a:lstStyle/>
          <a:p>
            <a:pPr algn="ctr"/>
            <a:fld id="{877F9B8C-32C4-43F2-99B4-FFD195B4A4EB}" type="slidenum">
              <a:rPr lang="en-US" sz="1600" b="1" smtClean="0">
                <a:solidFill>
                  <a:schemeClr val="tx1"/>
                </a:solidFill>
                <a:latin typeface="Times New Roman" pitchFamily="18" charset="0"/>
                <a:cs typeface="Times New Roman" pitchFamily="18" charset="0"/>
              </a:rPr>
              <a:pPr algn="ctr"/>
              <a:t>32</a:t>
            </a:fld>
            <a:endParaRPr lang="en-US" sz="1600"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609600" y="3962400"/>
            <a:ext cx="7848600" cy="2590800"/>
          </a:xfrm>
          <a:ln>
            <a:solidFill>
              <a:srgbClr val="0000FF"/>
            </a:solidFill>
          </a:ln>
        </p:spPr>
        <p:style>
          <a:lnRef idx="0">
            <a:schemeClr val="accent5"/>
          </a:lnRef>
          <a:fillRef idx="3">
            <a:schemeClr val="accent5"/>
          </a:fillRef>
          <a:effectRef idx="3">
            <a:schemeClr val="accent5"/>
          </a:effectRef>
          <a:fontRef idx="minor">
            <a:schemeClr val="lt1"/>
          </a:fontRef>
        </p:style>
        <p:txBody>
          <a:bodyPr>
            <a:normAutofit/>
          </a:bodyPr>
          <a:lstStyle/>
          <a:p>
            <a:pPr algn="ctr"/>
            <a:endParaRPr lang="en-US" sz="1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(The Tribe of Simeon )</a:t>
            </a: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The Lungs</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Instrument of Cruelty</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6858000" y="4953000"/>
            <a:ext cx="1333500" cy="1276350"/>
          </a:xfrm>
          <a:prstGeom prst="rect">
            <a:avLst/>
          </a:prstGeom>
          <a:noFill/>
          <a:ln w="9525">
            <a:solidFill>
              <a:srgbClr val="6600FF"/>
            </a:solidFill>
            <a:miter lim="800000"/>
            <a:headEnd/>
            <a:tailEnd/>
          </a:ln>
        </p:spPr>
      </p:pic>
      <p:sp>
        <p:nvSpPr>
          <p:cNvPr id="9" name="Rectangle 8"/>
          <p:cNvSpPr/>
          <p:nvPr/>
        </p:nvSpPr>
        <p:spPr>
          <a:xfrm>
            <a:off x="381000" y="304800"/>
            <a:ext cx="8229600" cy="3293209"/>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40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 will continue with our Study </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pPr algn="ctr"/>
            <a:r>
              <a:rPr lang="en-US"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Series #6</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Respiratory System</a:t>
            </a: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4953000" y="0"/>
            <a:ext cx="4191000" cy="6524863"/>
          </a:xfrm>
          <a:prstGeom prst="rect">
            <a:avLst/>
          </a:prstGeom>
          <a:ln w="12700">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MUSCULAR SYSTEM </a:t>
            </a:r>
          </a:p>
          <a:p>
            <a:pPr algn="ctr"/>
            <a:r>
              <a:rPr lang="en-US"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DEFINITION</a:t>
            </a:r>
          </a:p>
          <a:p>
            <a:pPr algn="ctr"/>
            <a:endParaRPr lang="en-US" sz="2000" b="1" dirty="0" smtClean="0">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muscular system is one of the largest and most important body systems. There are three types of muscle present throughout the body: skeletal, cardiac and smooth muscle. The muscular system functions to allow the body to produce movement and allows our internal organs to function as they should. The muscular system is involved in almost every function of the body, including function of the heart, breathing, digestion and regular daily activities such as walking and running.</a:t>
            </a:r>
          </a:p>
          <a:p>
            <a:pPr algn="ctr"/>
            <a:endParaRPr lang="en-US" sz="2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800" b="1"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descr="http://1.bp.blogspot.com/-1nTDg90rO-s/TVyrgj1HxKI/AAAAAAAAAH4/qWjwxuZUk3U/s320/big_muscular_system.jpg">
            <a:hlinkClick r:id="rId2"/>
          </p:cNvPr>
          <p:cNvPicPr/>
          <p:nvPr/>
        </p:nvPicPr>
        <p:blipFill>
          <a:blip r:embed="rId3" cstate="print"/>
          <a:srcRect t="7380" b="4054"/>
          <a:stretch>
            <a:fillRect/>
          </a:stretch>
        </p:blipFill>
        <p:spPr bwMode="auto">
          <a:xfrm>
            <a:off x="0" y="533400"/>
            <a:ext cx="4953000" cy="5943600"/>
          </a:xfrm>
          <a:prstGeom prst="rect">
            <a:avLst/>
          </a:prstGeom>
          <a:noFill/>
          <a:ln w="9525">
            <a:solidFill>
              <a:srgbClr val="0000FF"/>
            </a:solidFill>
            <a:miter lim="800000"/>
            <a:headEnd/>
            <a:tailEnd/>
          </a:ln>
        </p:spPr>
      </p:pic>
      <p:sp>
        <p:nvSpPr>
          <p:cNvPr id="11" name="Rectangle 10"/>
          <p:cNvSpPr/>
          <p:nvPr/>
        </p:nvSpPr>
        <p:spPr>
          <a:xfrm>
            <a:off x="0" y="0"/>
            <a:ext cx="4953000" cy="584775"/>
          </a:xfrm>
          <a:prstGeom prst="rect">
            <a:avLst/>
          </a:prstGeom>
          <a:ln w="19050">
            <a:solidFill>
              <a:srgbClr val="0000FF"/>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Muscular System</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0" y="6477000"/>
            <a:ext cx="9144000" cy="400110"/>
          </a:xfrm>
          <a:prstGeom prst="rect">
            <a:avLst/>
          </a:prstGeom>
          <a:ln w="12700">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http://www.livestrong.com/article/123735-information-muscular-system/</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7006"/>
            <a:ext cx="9144000" cy="6955006"/>
          </a:xfrm>
          <a:prstGeom prst="rect">
            <a:avLst/>
          </a:prstGeom>
          <a:ln w="38100">
            <a:solidFill>
              <a:srgbClr val="66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the Bible the human body is used as an object lesson to help us understand more about God’s spiritual body, the church</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 Corinthians 12:27)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tells us that “ye are the body of Christ, and members in particular.” Each member of God’s church on earth has a special part to perform in building up the body. “Every part maketh increase of the body unto the edifying* of itself in love”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(Ephesians 4:16)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Muscular System</a:t>
            </a:r>
            <a:endPar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There is needed a special set of organs by means of which motions of various sorts can be made. This need is exactly supplied by the muscular system, acting in connection with the bones and the nervous system. The bones serve as points of attachment for the muscles, by which they are used as levers. The nervous system furnishes the impulse, and the muscles carry out the order by contracting.</a:t>
            </a: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(The Body book#2 Pages 38, 42 Son Light Education Ministry)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Muscles</a:t>
            </a:r>
            <a:endPar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Whether attached to bones or to internal organs and blood vessels, are responsible for movement. Internal movement involves the contraction and relaxation of muscles found in viscera, and external movement is accomplished by the contraction and relaxation of muscles that are attached to the bones.</a:t>
            </a: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015663"/>
          </a:xfrm>
          <a:prstGeom prst="rect">
            <a:avLst/>
          </a:prstGeom>
          <a:ln w="12700">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muscles provide the forces that enable the body to move.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Muscles stretch across joints to link one bone with another and work in groups to respond to nerve impulses.</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0" y="990600"/>
            <a:ext cx="9144000" cy="5867400"/>
          </a:xfrm>
          <a:prstGeom prst="rect">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uscular System">
            <a:hlinkClick r:id="rId2" tgtFrame="_new"/>
          </p:cNvPr>
          <p:cNvPicPr/>
          <p:nvPr/>
        </p:nvPicPr>
        <p:blipFill>
          <a:blip r:embed="rId3" cstate="print"/>
          <a:srcRect/>
          <a:stretch>
            <a:fillRect/>
          </a:stretch>
        </p:blipFill>
        <p:spPr bwMode="auto">
          <a:xfrm>
            <a:off x="1828800" y="1066800"/>
            <a:ext cx="5334000" cy="5638800"/>
          </a:xfrm>
          <a:prstGeom prst="rect">
            <a:avLst/>
          </a:prstGeom>
          <a:noFill/>
          <a:ln w="19050">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6341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God's throne is a movable structure. </a:t>
            </a: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As in the type His visible presence was manifested in the outer apartment of the earthly sanctuary, so in heaven the throne of God was in the first apartment when Christ ascended and sat at the right hand of His Father. But Daniel saw not only the Father and Christ change their position, but the position of the thrones also was changed, when the "judgment was set, and the books were opened." Type had met antitype. The High Priest in the heavenly sanctuary entered the most holy place, and as in the type God Promised to meet the high priest in the most holy, so the Father passed into the holy of holies before the High Priest, and was there when the angels bore Christ triumphantly in before Him. </a:t>
            </a:r>
          </a:p>
          <a:p>
            <a:pPr algn="ctr"/>
            <a:r>
              <a:rPr lang="en-US" sz="2000" b="1" dirty="0" smtClean="0">
                <a:solidFill>
                  <a:schemeClr val="bg1"/>
                </a:solidFill>
                <a:latin typeface="Times New Roman" pitchFamily="18" charset="0"/>
                <a:cs typeface="Times New Roman" pitchFamily="18" charset="0"/>
              </a:rPr>
              <a:t>{1914 SNH, The Cross and Its Shadow 214.1} </a:t>
            </a:r>
            <a:endParaRPr lang="en-US" sz="2000" b="1" dirty="0">
              <a:solidFill>
                <a:schemeClr val="bg1"/>
              </a:solidFill>
              <a:latin typeface="Times New Roman" pitchFamily="18" charset="0"/>
              <a:cs typeface="Times New Roman" pitchFamily="18" charset="0"/>
            </a:endParaRPr>
          </a:p>
        </p:txBody>
      </p:sp>
      <p:sp>
        <p:nvSpPr>
          <p:cNvPr id="4" name="Slide Number Placeholder 1"/>
          <p:cNvSpPr>
            <a:spLocks noGrp="1"/>
          </p:cNvSpPr>
          <p:nvPr>
            <p:ph type="sldNum" sz="quarter" idx="12"/>
          </p:nvPr>
        </p:nvSpPr>
        <p:spPr>
          <a:xfrm>
            <a:off x="8763000" y="0"/>
            <a:ext cx="381000" cy="365125"/>
          </a:xfrm>
        </p:spPr>
        <p:txBody>
          <a:bodyPr/>
          <a:lstStyle/>
          <a:p>
            <a:pPr algn="ctr"/>
            <a:fld id="{877F9B8C-32C4-43F2-99B4-FFD195B4A4EB}" type="slidenum">
              <a:rPr lang="en-US" sz="20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a:t>
            </a:fld>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human body contains more than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650</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individual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muscles which are attached to the skeleton,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which provides the pulling power for us to move around.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The main job of the muscular system is to provide movement for the body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(Tabernacle)</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They work in pairs: one muscle moves the bone in one direction</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the other moves it back again. The muscular system is an </a:t>
            </a:r>
          </a:p>
          <a:p>
            <a:pPr algn="ctr"/>
            <a:r>
              <a:rPr lang="en-US" sz="2400" b="1" dirty="0" smtClean="0">
                <a:latin typeface="Times New Roman" pitchFamily="18" charset="0"/>
                <a:cs typeface="Times New Roman" pitchFamily="18" charset="0"/>
                <a:hlinkClick r:id="rId2" tooltip="Organ (anatomy)"/>
              </a:rPr>
              <a:t>organ system</a:t>
            </a:r>
            <a:r>
              <a:rPr lang="en-US" sz="2400" b="1"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consisting of </a:t>
            </a:r>
            <a:r>
              <a:rPr lang="en-US" sz="2400" b="1" dirty="0" smtClean="0">
                <a:latin typeface="Times New Roman" pitchFamily="18" charset="0"/>
                <a:cs typeface="Times New Roman" pitchFamily="18" charset="0"/>
                <a:hlinkClick r:id="rId3" tooltip="Skeletal muscle"/>
              </a:rPr>
              <a:t>skeletal</a:t>
            </a:r>
            <a:r>
              <a:rPr lang="en-US" sz="2400" b="1" dirty="0" smtClean="0">
                <a:latin typeface="Times New Roman" pitchFamily="18" charset="0"/>
                <a:cs typeface="Times New Roman" pitchFamily="18" charset="0"/>
              </a:rPr>
              <a: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atin typeface="Times New Roman" pitchFamily="18" charset="0"/>
                <a:cs typeface="Times New Roman" pitchFamily="18" charset="0"/>
                <a:hlinkClick r:id="rId4" tooltip="Smooth muscle"/>
              </a:rPr>
              <a:t>smooth</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2400" b="1" dirty="0" smtClean="0">
                <a:latin typeface="Times New Roman" pitchFamily="18" charset="0"/>
                <a:cs typeface="Times New Roman" pitchFamily="18" charset="0"/>
                <a:hlinkClick r:id="rId5" tooltip="Cardiac muscle"/>
              </a:rPr>
              <a:t>cardiac</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hlinkClick r:id="rId6" tooltip="Muscle"/>
              </a:rPr>
              <a:t>muscles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endParaRPr lang="en-US" sz="1200" dirty="0" smtClean="0">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 permits movement of the body, maintains posture, and circulates blood throughout the body.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muscular system in </a:t>
            </a:r>
            <a:r>
              <a:rPr lang="en-US" sz="2400" b="1" dirty="0" smtClean="0">
                <a:latin typeface="Times New Roman" pitchFamily="18" charset="0"/>
                <a:cs typeface="Times New Roman" pitchFamily="18" charset="0"/>
                <a:hlinkClick r:id="rId7" tooltip="Vertebrate"/>
              </a:rPr>
              <a:t>vertebrates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is controlled through the </a:t>
            </a:r>
            <a:r>
              <a:rPr lang="en-US" sz="2400" b="1" dirty="0" smtClean="0">
                <a:latin typeface="Times New Roman" pitchFamily="18" charset="0"/>
                <a:cs typeface="Times New Roman" pitchFamily="18" charset="0"/>
                <a:hlinkClick r:id="rId8" tooltip="Nervous system"/>
              </a:rPr>
              <a:t>nervous system</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Law),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although some muscles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(such as the </a:t>
            </a:r>
            <a:r>
              <a:rPr lang="en-US" sz="2400" b="1" dirty="0" smtClean="0">
                <a:latin typeface="Times New Roman" pitchFamily="18" charset="0"/>
                <a:cs typeface="Times New Roman" pitchFamily="18" charset="0"/>
                <a:hlinkClick r:id="rId5" tooltip="Cardiac muscle"/>
              </a:rPr>
              <a:t>cardiac muscl</a:t>
            </a:r>
            <a:r>
              <a:rPr lang="en-US" sz="2400" b="1" dirty="0" smtClean="0">
                <a:solidFill>
                  <a:srgbClr val="FFFF00"/>
                </a:solidFill>
                <a:latin typeface="Times New Roman" pitchFamily="18" charset="0"/>
                <a:cs typeface="Times New Roman" pitchFamily="18" charset="0"/>
                <a:hlinkClick r:id="rId5" tooltip="Cardiac muscle"/>
              </a:rPr>
              <a:t>e</a:t>
            </a:r>
            <a:r>
              <a:rPr lang="en-US" sz="2400" b="1" dirty="0" smtClean="0">
                <a:solidFill>
                  <a:srgbClr val="FFFF00"/>
                </a:solidFill>
                <a:latin typeface="Times New Roman" pitchFamily="18" charset="0"/>
                <a:cs typeface="Times New Roman" pitchFamily="18" charset="0"/>
              </a:rPr>
              <a:t>)</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can be completely autonomous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law of the Spirit). </a:t>
            </a:r>
          </a:p>
          <a:p>
            <a:pPr algn="ctr"/>
            <a:endPar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Muscles provide strength, balance, posture, movement and heat for the body to keep warm.</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8</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646331"/>
          </a:xfrm>
          <a:prstGeom prst="rect">
            <a:avLst/>
          </a:prstGeom>
          <a:ln>
            <a:solidFill>
              <a:srgbClr val="66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Order of Priesthood</a:t>
            </a:r>
            <a:endParaRPr lang="en-US" sz="36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0" y="609600"/>
            <a:ext cx="4343400" cy="4431983"/>
          </a:xfrm>
          <a:prstGeom prst="rect">
            <a:avLst/>
          </a:prstGeom>
          <a:ln>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Muscles</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provide the forces that enable the body to move. Muscles stretch across joints to link one bone with another and work in groups to respond to nerve impulses.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They</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provide strength, balance, posture, movement and heat to keep warm.</a:t>
            </a:r>
            <a:endPar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Law giver for the movements of our body)</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4343400" y="609600"/>
            <a:ext cx="4800600" cy="4278094"/>
          </a:xfrm>
          <a:prstGeom prst="rect">
            <a:avLst/>
          </a:prstGeom>
          <a:ln>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Office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the Priest and assignments in the body.</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There were two orders of the priesthood, the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Melchizedek (12)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serve as sons of the Aarons and the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Levitical (24)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serve in the Courtyard and a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High Priest (1)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who ministers in the Holy Place and Most Holy ones a year.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They are the  guardians of sacred things</a:t>
            </a:r>
            <a:r>
              <a:rPr lang="en-US" sz="2400" b="1" dirty="0" smtClean="0">
                <a:solidFill>
                  <a:schemeClr val="tx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(Exodus 28:1) </a:t>
            </a:r>
            <a:endParaRPr lang="en-US" sz="2400" b="1" dirty="0">
              <a:solidFill>
                <a:schemeClr val="bg1"/>
              </a:solidFill>
              <a:latin typeface="Times New Roman" pitchFamily="18" charset="0"/>
              <a:cs typeface="Times New Roman" pitchFamily="18" charset="0"/>
            </a:endParaRPr>
          </a:p>
        </p:txBody>
      </p:sp>
      <p:sp>
        <p:nvSpPr>
          <p:cNvPr id="11" name="Rectangle 10"/>
          <p:cNvSpPr/>
          <p:nvPr/>
        </p:nvSpPr>
        <p:spPr>
          <a:xfrm>
            <a:off x="0" y="4876801"/>
            <a:ext cx="9144000" cy="1938992"/>
          </a:xfrm>
          <a:prstGeom prst="rect">
            <a:avLst/>
          </a:prstGeom>
          <a:ln>
            <a:solidFill>
              <a:srgbClr val="66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Muscular System: </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Office of The Judges</a:t>
            </a:r>
          </a:p>
          <a:p>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(Represents: The Tendons of our Muscular System)</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1600" b="1" dirty="0">
              <a:solidFill>
                <a:srgbClr val="7030A0"/>
              </a:solidFill>
              <a:latin typeface="Times New Roman" pitchFamily="18" charset="0"/>
              <a:cs typeface="Times New Roman" pitchFamily="18" charset="0"/>
            </a:endParaRPr>
          </a:p>
        </p:txBody>
      </p:sp>
      <p:sp>
        <p:nvSpPr>
          <p:cNvPr id="13" name="Rectangle 12"/>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9</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23555</TotalTime>
  <Words>3632</Words>
  <Application>Microsoft Office PowerPoint</Application>
  <PresentationFormat>On-screen Show (4:3)</PresentationFormat>
  <Paragraphs>347</Paragraphs>
  <Slides>32</Slides>
  <Notes>2</Notes>
  <HiddenSlides>0</HiddenSlides>
  <MMClips>0</MMClips>
  <ScaleCrop>false</ScaleCrop>
  <HeadingPairs>
    <vt:vector size="6" baseType="variant">
      <vt:variant>
        <vt:lpstr>Theme</vt:lpstr>
      </vt:variant>
      <vt:variant>
        <vt:i4>1</vt:i4>
      </vt:variant>
      <vt:variant>
        <vt:lpstr>Slide Titles</vt:lpstr>
      </vt:variant>
      <vt:variant>
        <vt:i4>32</vt:i4>
      </vt:variant>
      <vt:variant>
        <vt:lpstr>Custom Shows</vt:lpstr>
      </vt:variant>
      <vt:variant>
        <vt:i4>1</vt:i4>
      </vt:variant>
    </vt:vector>
  </HeadingPairs>
  <TitlesOfParts>
    <vt:vector size="34"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 Covenant in our Body</dc:title>
  <dc:creator>Rosa E Charles</dc:creator>
  <cp:lastModifiedBy>Joel Shofar</cp:lastModifiedBy>
  <cp:revision>521</cp:revision>
  <dcterms:created xsi:type="dcterms:W3CDTF">2011-11-23T23:53:29Z</dcterms:created>
  <dcterms:modified xsi:type="dcterms:W3CDTF">2014-02-11T19:35:26Z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