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303" r:id="rId2"/>
    <p:sldId id="304" r:id="rId3"/>
    <p:sldId id="305" r:id="rId4"/>
    <p:sldId id="297" r:id="rId5"/>
    <p:sldId id="294" r:id="rId6"/>
    <p:sldId id="258" r:id="rId7"/>
    <p:sldId id="261" r:id="rId8"/>
    <p:sldId id="267" r:id="rId9"/>
    <p:sldId id="260" r:id="rId10"/>
    <p:sldId id="285" r:id="rId11"/>
    <p:sldId id="286" r:id="rId12"/>
    <p:sldId id="287" r:id="rId13"/>
    <p:sldId id="289" r:id="rId14"/>
    <p:sldId id="266" r:id="rId15"/>
    <p:sldId id="262" r:id="rId16"/>
    <p:sldId id="263" r:id="rId17"/>
    <p:sldId id="284" r:id="rId18"/>
    <p:sldId id="264" r:id="rId19"/>
    <p:sldId id="269" r:id="rId20"/>
    <p:sldId id="300" r:id="rId21"/>
    <p:sldId id="270" r:id="rId22"/>
    <p:sldId id="271" r:id="rId23"/>
    <p:sldId id="306"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FF"/>
    <a:srgbClr val="6600CC"/>
    <a:srgbClr val="663300"/>
    <a:srgbClr val="C37605"/>
    <a:srgbClr val="A47F24"/>
    <a:srgbClr val="9900CC"/>
    <a:srgbClr val="B17ED8"/>
    <a:srgbClr val="61247A"/>
    <a:srgbClr val="FFCC00"/>
    <a:srgbClr val="8D6E1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varScale="1">
        <p:scale>
          <a:sx n="68" d="100"/>
          <a:sy n="68" d="100"/>
        </p:scale>
        <p:origin x="-11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3B07141-AC6A-4F1D-BC4B-6BFB9A95B7CE}" type="datetimeFigureOut">
              <a:rPr lang="en-US" smtClean="0"/>
              <a:pPr/>
              <a:t>2/11/2014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7F940C-37E2-40CF-BD49-1419501AF89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47F940C-37E2-40CF-BD49-1419501AF896}" type="slidenum">
              <a:rPr lang="en-US" smtClean="0"/>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3C32BF5-9C59-4548-AE26-481B2F0558F5}" type="datetimeFigureOut">
              <a:rPr lang="en-US" smtClean="0"/>
              <a:pPr/>
              <a:t>2/11/2014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5CFBA8-DCEE-441D-9D52-371A858427E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C32BF5-9C59-4548-AE26-481B2F0558F5}" type="datetimeFigureOut">
              <a:rPr lang="en-US" smtClean="0"/>
              <a:pPr/>
              <a:t>2/11/2014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5CFBA8-DCEE-441D-9D52-371A858427E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C32BF5-9C59-4548-AE26-481B2F0558F5}" type="datetimeFigureOut">
              <a:rPr lang="en-US" smtClean="0"/>
              <a:pPr/>
              <a:t>2/11/2014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5CFBA8-DCEE-441D-9D52-371A858427E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C32BF5-9C59-4548-AE26-481B2F0558F5}" type="datetimeFigureOut">
              <a:rPr lang="en-US" smtClean="0"/>
              <a:pPr/>
              <a:t>2/11/2014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5CFBA8-DCEE-441D-9D52-371A858427E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C32BF5-9C59-4548-AE26-481B2F0558F5}" type="datetimeFigureOut">
              <a:rPr lang="en-US" smtClean="0"/>
              <a:pPr/>
              <a:t>2/11/2014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5CFBA8-DCEE-441D-9D52-371A858427E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3C32BF5-9C59-4548-AE26-481B2F0558F5}" type="datetimeFigureOut">
              <a:rPr lang="en-US" smtClean="0"/>
              <a:pPr/>
              <a:t>2/11/2014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5CFBA8-DCEE-441D-9D52-371A858427E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3C32BF5-9C59-4548-AE26-481B2F0558F5}" type="datetimeFigureOut">
              <a:rPr lang="en-US" smtClean="0"/>
              <a:pPr/>
              <a:t>2/11/2014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5CFBA8-DCEE-441D-9D52-371A858427E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3C32BF5-9C59-4548-AE26-481B2F0558F5}" type="datetimeFigureOut">
              <a:rPr lang="en-US" smtClean="0"/>
              <a:pPr/>
              <a:t>2/11/2014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5CFBA8-DCEE-441D-9D52-371A858427E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C32BF5-9C59-4548-AE26-481B2F0558F5}" type="datetimeFigureOut">
              <a:rPr lang="en-US" smtClean="0"/>
              <a:pPr/>
              <a:t>2/11/2014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5CFBA8-DCEE-441D-9D52-371A858427E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C32BF5-9C59-4548-AE26-481B2F0558F5}" type="datetimeFigureOut">
              <a:rPr lang="en-US" smtClean="0"/>
              <a:pPr/>
              <a:t>2/11/2014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5CFBA8-DCEE-441D-9D52-371A858427E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C32BF5-9C59-4548-AE26-481B2F0558F5}" type="datetimeFigureOut">
              <a:rPr lang="en-US" smtClean="0"/>
              <a:pPr/>
              <a:t>2/11/2014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5CFBA8-DCEE-441D-9D52-371A858427E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C32BF5-9C59-4548-AE26-481B2F0558F5}" type="datetimeFigureOut">
              <a:rPr lang="en-US" smtClean="0"/>
              <a:pPr/>
              <a:t>2/11/2014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5CFBA8-DCEE-441D-9D52-371A858427E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304800" y="152401"/>
            <a:ext cx="8534400" cy="2708434"/>
          </a:xfrm>
          <a:prstGeom prst="rect">
            <a:avLst/>
          </a:prstGeom>
          <a:solidFill>
            <a:srgbClr val="7030A0"/>
          </a:solidFill>
          <a:ln/>
        </p:spPr>
        <p:style>
          <a:lnRef idx="0">
            <a:schemeClr val="accent1"/>
          </a:lnRef>
          <a:fillRef idx="3">
            <a:schemeClr val="accent1"/>
          </a:fillRef>
          <a:effectRef idx="3">
            <a:schemeClr val="accent1"/>
          </a:effectRef>
          <a:fontRef idx="minor">
            <a:schemeClr val="lt1"/>
          </a:fontRef>
        </p:style>
        <p:txBody>
          <a:bodyPr wrap="square">
            <a:spAutoFit/>
          </a:bodyPr>
          <a:lstStyle/>
          <a:p>
            <a:pPr algn="ctr"/>
            <a:endParaRPr lang="en-US" sz="1400" b="1" i="1" spc="-150" dirty="0" smtClean="0">
              <a:solidFill>
                <a:srgbClr val="7030A0"/>
              </a:solidFill>
              <a:latin typeface="Imprint MT Shadow" pitchFamily="82" charset="0"/>
              <a:cs typeface="Times New Roman" pitchFamily="18" charset="0"/>
            </a:endParaRPr>
          </a:p>
          <a:p>
            <a:pPr algn="ctr"/>
            <a:r>
              <a:rPr lang="en-US" sz="4400" i="1" dirty="0" smtClean="0">
                <a:solidFill>
                  <a:schemeClr val="bg1"/>
                </a:solidFill>
                <a:effectLst>
                  <a:outerShdw blurRad="38100" dist="38100" dir="2700000" algn="tl">
                    <a:srgbClr val="000000">
                      <a:alpha val="43137"/>
                    </a:srgbClr>
                  </a:outerShdw>
                </a:effectLst>
                <a:latin typeface="Imprint MT Shadow" pitchFamily="82" charset="0"/>
                <a:cs typeface="David" pitchFamily="34" charset="-79"/>
              </a:rPr>
              <a:t>The Sanctuary of our Body</a:t>
            </a:r>
            <a:endParaRPr lang="en-US" sz="4400" dirty="0" smtClean="0">
              <a:solidFill>
                <a:schemeClr val="bg1"/>
              </a:solidFill>
              <a:effectLst>
                <a:outerShdw blurRad="38100" dist="38100" dir="2700000" algn="tl">
                  <a:srgbClr val="000000">
                    <a:alpha val="43137"/>
                  </a:srgbClr>
                </a:outerShdw>
              </a:effectLst>
              <a:latin typeface="Imprint MT Shadow" pitchFamily="82" charset="0"/>
              <a:cs typeface="David" pitchFamily="34" charset="-79"/>
            </a:endParaRPr>
          </a:p>
          <a:p>
            <a:pPr algn="ctr"/>
            <a:r>
              <a:rPr lang="en-US" sz="4400" i="1" spc="-150" dirty="0" smtClean="0">
                <a:solidFill>
                  <a:schemeClr val="bg1"/>
                </a:solidFill>
                <a:effectLst>
                  <a:outerShdw blurRad="38100" dist="38100" dir="2700000" algn="tl">
                    <a:srgbClr val="000000">
                      <a:alpha val="43137"/>
                    </a:srgbClr>
                  </a:outerShdw>
                </a:effectLst>
                <a:latin typeface="Imprint MT Shadow" pitchFamily="82" charset="0"/>
                <a:cs typeface="Times New Roman" pitchFamily="18" charset="0"/>
              </a:rPr>
              <a:t>THE THIRD TEMPLE</a:t>
            </a:r>
          </a:p>
          <a:p>
            <a:pPr algn="ctr"/>
            <a:r>
              <a:rPr lang="en-US" sz="3600" i="1" spc="-150" dirty="0" smtClean="0">
                <a:solidFill>
                  <a:schemeClr val="bg1"/>
                </a:solidFill>
                <a:effectLst>
                  <a:outerShdw blurRad="38100" dist="38100" dir="2700000" algn="tl">
                    <a:srgbClr val="000000">
                      <a:alpha val="43137"/>
                    </a:srgbClr>
                  </a:outerShdw>
                </a:effectLst>
                <a:latin typeface="Imprint MT Shadow" pitchFamily="82" charset="0"/>
                <a:cs typeface="Times New Roman" pitchFamily="18" charset="0"/>
              </a:rPr>
              <a:t> Introduction</a:t>
            </a:r>
          </a:p>
          <a:p>
            <a:pPr algn="ctr"/>
            <a:r>
              <a:rPr lang="en-US" sz="2800" i="1" spc="-15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By : sister rose</a:t>
            </a:r>
          </a:p>
        </p:txBody>
      </p:sp>
      <p:pic>
        <p:nvPicPr>
          <p:cNvPr id="4" name="yui_3_5_1_5_1370386989488_541" descr="http://torahtothetribes.com/wordpress/wp-content/uploads/2011/02/temple-man.jpg"/>
          <p:cNvPicPr/>
          <p:nvPr/>
        </p:nvPicPr>
        <p:blipFill>
          <a:blip r:embed="rId2" cstate="print"/>
          <a:srcRect/>
          <a:stretch>
            <a:fillRect/>
          </a:stretch>
        </p:blipFill>
        <p:spPr bwMode="auto">
          <a:xfrm>
            <a:off x="457200" y="2971800"/>
            <a:ext cx="8229600" cy="3657600"/>
          </a:xfrm>
          <a:prstGeom prst="rect">
            <a:avLst/>
          </a:prstGeom>
          <a:noFill/>
          <a:ln w="38100">
            <a:solidFill>
              <a:srgbClr val="7030A0"/>
            </a:solidFill>
            <a:miter lim="800000"/>
            <a:headEnd/>
            <a:tailEnd/>
          </a:ln>
        </p:spPr>
      </p:pic>
      <p:sp>
        <p:nvSpPr>
          <p:cNvPr id="5" name="Rectangle 4"/>
          <p:cNvSpPr/>
          <p:nvPr/>
        </p:nvSpPr>
        <p:spPr>
          <a:xfrm>
            <a:off x="8839200" y="0"/>
            <a:ext cx="304800" cy="369332"/>
          </a:xfrm>
          <a:prstGeom prst="rect">
            <a:avLst/>
          </a:prstGeom>
        </p:spPr>
        <p:txBody>
          <a:bodyPr wrap="square">
            <a:spAutoFit/>
          </a:bodyPr>
          <a:lstStyle/>
          <a:p>
            <a:fld id="{877F9B8C-32C4-43F2-99B4-FFD195B4A4EB}" type="slidenum">
              <a:rPr lang="en-US" b="1" smtClean="0">
                <a:latin typeface="Times New Roman" pitchFamily="18" charset="0"/>
                <a:cs typeface="Times New Roman" pitchFamily="18" charset="0"/>
              </a:rPr>
              <a:pPr/>
              <a:t>1</a:t>
            </a:fld>
            <a:endParaRPr lang="en-US"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6858000"/>
          </a:xfrm>
          <a:prstGeom prst="rect">
            <a:avLst/>
          </a:prstGeom>
          <a:noFill/>
          <a:ln w="38100">
            <a:solidFill>
              <a:schemeClr val="tx1"/>
            </a:solidFill>
          </a:ln>
        </p:spPr>
        <p:txBody>
          <a:bodyPr wrap="square" rtlCol="0">
            <a:spAutoFit/>
          </a:bodyPr>
          <a:lstStyle/>
          <a:p>
            <a:pPr marL="342900" indent="-342900">
              <a:buFont typeface="+mj-lt"/>
              <a:buAutoNum type="arabicParenR"/>
            </a:pPr>
            <a:endParaRPr lang="en-US" sz="2400" b="1" dirty="0" smtClean="0">
              <a:solidFill>
                <a:srgbClr val="C00000"/>
              </a:solidFill>
              <a:latin typeface="Times New Roman" pitchFamily="18" charset="0"/>
              <a:cs typeface="Times New Roman" pitchFamily="18" charset="0"/>
            </a:endParaRPr>
          </a:p>
          <a:p>
            <a:pPr marL="342900" indent="-342900">
              <a:buFont typeface="+mj-lt"/>
              <a:buAutoNum type="arabicParenR"/>
            </a:pPr>
            <a:r>
              <a:rPr lang="en-US" sz="2400" b="1" dirty="0" smtClean="0">
                <a:solidFill>
                  <a:srgbClr val="C00000"/>
                </a:solidFill>
                <a:latin typeface="Times New Roman" pitchFamily="18" charset="0"/>
                <a:cs typeface="Times New Roman" pitchFamily="18" charset="0"/>
              </a:rPr>
              <a:t> Health </a:t>
            </a:r>
          </a:p>
          <a:p>
            <a:endParaRPr lang="en-US" dirty="0" smtClean="0"/>
          </a:p>
          <a:p>
            <a:r>
              <a:rPr lang="en-US" b="1" dirty="0" smtClean="0">
                <a:solidFill>
                  <a:srgbClr val="6600FF"/>
                </a:solidFill>
              </a:rPr>
              <a:t>     Health is a blessing of which few appreciate the value; yet upon it the efficiency of our mental and physical powers largely depends. Our impulses and passions have their seat in the body, and it must be kept in the best condition physically and under the most spiritual influences in order that our talents may be put to the highest use.  </a:t>
            </a:r>
          </a:p>
          <a:p>
            <a:endParaRPr lang="en-US" b="1" dirty="0" smtClean="0">
              <a:solidFill>
                <a:srgbClr val="6600FF"/>
              </a:solidFill>
            </a:endParaRPr>
          </a:p>
          <a:p>
            <a:r>
              <a:rPr lang="en-US" b="1" dirty="0" smtClean="0">
                <a:solidFill>
                  <a:srgbClr val="6600FF"/>
                </a:solidFill>
              </a:rPr>
              <a:t>     Anything that lessens physical strength enfeebles the mind and makes it less capable of discriminating between right and wrong. We become less capable of choosing the good and have less strength of will to do that which we know to be right.  </a:t>
            </a:r>
          </a:p>
          <a:p>
            <a:r>
              <a:rPr lang="en-US" b="1" dirty="0" smtClean="0">
                <a:solidFill>
                  <a:srgbClr val="6600FF"/>
                </a:solidFill>
              </a:rPr>
              <a:t> </a:t>
            </a:r>
          </a:p>
          <a:p>
            <a:r>
              <a:rPr lang="en-US" b="1" dirty="0" smtClean="0">
                <a:solidFill>
                  <a:srgbClr val="6600FF"/>
                </a:solidFill>
              </a:rPr>
              <a:t>     The misuse of our physical powers shortens the period of time in which our lives can be used for the glory of God. And it unfits us to accomplish the work God has given us to do. By allowing ourselves to form wrong habits, by keeping late hours, by gratifying appetite at the expense of health, we lay the foundation for feebleness. By neglecting physical exercise, by overworking mind or body, we unbalance the nervous system. Those who thus shorten their lives and unfit themselves for service by disregarding nature's laws, are guilty of robbery toward God. And they are robbing their fellow men also. The opportunity of blessing others, the very work for which God sent them into the world, has by their own course of action been cut short. And they have unfitted themselves to do even that which in a briefer period of time they might have accomplished. The Lord holds us guilty when by our injurious habits we thus deprive the world of good.  </a:t>
            </a:r>
            <a:r>
              <a:rPr lang="en-US" b="1" dirty="0" smtClean="0"/>
              <a:t>{COL -Christ Object Lesson 346.2- 346.4} </a:t>
            </a:r>
            <a:endParaRPr lang="en-US" b="1" dirty="0"/>
          </a:p>
        </p:txBody>
      </p:sp>
      <p:sp>
        <p:nvSpPr>
          <p:cNvPr id="3" name="Rectangle 2"/>
          <p:cNvSpPr/>
          <p:nvPr/>
        </p:nvSpPr>
        <p:spPr>
          <a:xfrm>
            <a:off x="8728502" y="0"/>
            <a:ext cx="415498" cy="369332"/>
          </a:xfrm>
          <a:prstGeom prst="rect">
            <a:avLst/>
          </a:prstGeom>
        </p:spPr>
        <p:txBody>
          <a:bodyPr wrap="none">
            <a:spAutoFit/>
          </a:bodyPr>
          <a:lstStyle/>
          <a:p>
            <a:fld id="{877F9B8C-32C4-43F2-99B4-FFD195B4A4EB}" type="slidenum">
              <a:rPr lang="en-US" b="1" smtClean="0">
                <a:latin typeface="Times New Roman" pitchFamily="18" charset="0"/>
                <a:cs typeface="Times New Roman" pitchFamily="18" charset="0"/>
              </a:rPr>
              <a:pPr/>
              <a:t>10</a:t>
            </a:fld>
            <a:endParaRPr lang="en-US"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6858000"/>
          </a:xfrm>
          <a:prstGeom prst="rect">
            <a:avLst/>
          </a:prstGeom>
          <a:noFill/>
          <a:ln w="57150">
            <a:solidFill>
              <a:schemeClr val="tx1"/>
            </a:solidFill>
          </a:ln>
        </p:spPr>
        <p:txBody>
          <a:bodyPr wrap="square" rtlCol="0">
            <a:spAutoFit/>
          </a:bodyPr>
          <a:lstStyle/>
          <a:p>
            <a:r>
              <a:rPr lang="en-US" sz="2400" b="1" dirty="0" smtClean="0">
                <a:solidFill>
                  <a:srgbClr val="C00000"/>
                </a:solidFill>
                <a:latin typeface="Times New Roman" pitchFamily="18" charset="0"/>
                <a:cs typeface="Times New Roman" pitchFamily="18" charset="0"/>
              </a:rPr>
              <a:t> </a:t>
            </a:r>
          </a:p>
          <a:p>
            <a:r>
              <a:rPr lang="en-US" sz="2400" b="1" dirty="0" smtClean="0">
                <a:solidFill>
                  <a:srgbClr val="C00000"/>
                </a:solidFill>
                <a:latin typeface="Times New Roman" pitchFamily="18" charset="0"/>
                <a:cs typeface="Times New Roman" pitchFamily="18" charset="0"/>
              </a:rPr>
              <a:t>2) Peace</a:t>
            </a:r>
          </a:p>
          <a:p>
            <a:endParaRPr lang="en-US" sz="800" dirty="0" smtClean="0"/>
          </a:p>
          <a:p>
            <a:r>
              <a:rPr lang="en-US" b="1" dirty="0" smtClean="0"/>
              <a:t> </a:t>
            </a:r>
            <a:r>
              <a:rPr lang="en-US" sz="2800" b="1" dirty="0" smtClean="0">
                <a:solidFill>
                  <a:srgbClr val="6600FF"/>
                </a:solidFill>
              </a:rPr>
              <a:t>Our Peace </a:t>
            </a:r>
          </a:p>
          <a:p>
            <a:endParaRPr lang="en-US" sz="900" b="1" dirty="0" smtClean="0">
              <a:solidFill>
                <a:srgbClr val="6600FF"/>
              </a:solidFill>
            </a:endParaRPr>
          </a:p>
          <a:p>
            <a:r>
              <a:rPr lang="en-US" b="1" dirty="0" smtClean="0">
                <a:solidFill>
                  <a:srgbClr val="6600FF"/>
                </a:solidFill>
              </a:rPr>
              <a:t>     When we believe in Christ as our personal </a:t>
            </a:r>
            <a:r>
              <a:rPr lang="en-US" b="1" dirty="0" err="1" smtClean="0">
                <a:solidFill>
                  <a:srgbClr val="6600FF"/>
                </a:solidFill>
              </a:rPr>
              <a:t>Saviour</a:t>
            </a:r>
            <a:r>
              <a:rPr lang="en-US" b="1" dirty="0" smtClean="0">
                <a:solidFill>
                  <a:srgbClr val="6600FF"/>
                </a:solidFill>
              </a:rPr>
              <a:t>, the peace of Christ is ours. The reconciliation provided for us in the atonement of Christ, is the foundation of our peace. Gloomy feelings are no evidence that the promises of God are of no effect. You look at your feelings, and because your outlook is not all brightness, you begin to draw more closely the garment of heaviness about your soul. You look within yourself, and think that God is forsaking you. You are to look to Christ. "In Me," Christ says, "ye shall have peace." Entering into communion with the </a:t>
            </a:r>
            <a:r>
              <a:rPr lang="en-US" b="1" dirty="0" err="1" smtClean="0">
                <a:solidFill>
                  <a:srgbClr val="6600FF"/>
                </a:solidFill>
              </a:rPr>
              <a:t>Saviour</a:t>
            </a:r>
            <a:r>
              <a:rPr lang="en-US" b="1" dirty="0" smtClean="0">
                <a:solidFill>
                  <a:srgbClr val="6600FF"/>
                </a:solidFill>
              </a:rPr>
              <a:t>, we enter the region of peace.  </a:t>
            </a:r>
          </a:p>
          <a:p>
            <a:endParaRPr lang="en-US" b="1" dirty="0" smtClean="0">
              <a:solidFill>
                <a:srgbClr val="6600FF"/>
              </a:solidFill>
            </a:endParaRPr>
          </a:p>
          <a:p>
            <a:r>
              <a:rPr lang="en-US" b="1" dirty="0" smtClean="0">
                <a:solidFill>
                  <a:srgbClr val="6600FF"/>
                </a:solidFill>
              </a:rPr>
              <a:t>     Let us pledge ourselves before God and the angels of heaven that we will not dishonor God by speaking words of discouragement or unbelief. If we talk faith, we shall have faith, we shall be confirmed in faith. Close the door to distrust, and open the door wide to faith. Invite into the soul-temple the heavenly guests. Entertain the precious thought that Jesus loves us, each one. In this way the clouds of despondency and gloom will be rolled back from the soul, and we shall be enabled to make melody in our hearts to God.</a:t>
            </a:r>
          </a:p>
          <a:p>
            <a:pPr algn="ctr"/>
            <a:r>
              <a:rPr lang="en-US" b="1" dirty="0" smtClean="0">
                <a:solidFill>
                  <a:srgbClr val="6600FF"/>
                </a:solidFill>
              </a:rPr>
              <a:t>  </a:t>
            </a:r>
            <a:r>
              <a:rPr lang="en-US" b="1" dirty="0" smtClean="0"/>
              <a:t>The Sighs of Times {ST, August 11, 1909 par. 13- 14} {RH, July 24, 1894 par. 4} </a:t>
            </a:r>
          </a:p>
          <a:p>
            <a:pPr algn="ctr"/>
            <a:r>
              <a:rPr lang="en-US" b="1" dirty="0" smtClean="0"/>
              <a:t> also see {9MR 257.2- 9MR 258.2}  </a:t>
            </a:r>
          </a:p>
          <a:p>
            <a:pPr algn="ctr"/>
            <a:endParaRPr lang="en-US" b="1" dirty="0" smtClean="0">
              <a:solidFill>
                <a:srgbClr val="6600FF"/>
              </a:solidFill>
            </a:endParaRPr>
          </a:p>
          <a:p>
            <a:pPr algn="ctr"/>
            <a:r>
              <a:rPr lang="en-US" b="1" dirty="0" smtClean="0"/>
              <a:t>[IMPOSSIBILITY OF ATTAINING CHRISTIAN PERFECTION WHILE GIVING REINS TO APPETITE--356]   {CD 44.2} (1868) 2T 70, 71</a:t>
            </a:r>
            <a:endParaRPr lang="en-US" b="1" dirty="0"/>
          </a:p>
        </p:txBody>
      </p:sp>
      <p:sp>
        <p:nvSpPr>
          <p:cNvPr id="3" name="Rectangle 2"/>
          <p:cNvSpPr/>
          <p:nvPr/>
        </p:nvSpPr>
        <p:spPr>
          <a:xfrm>
            <a:off x="8728502" y="0"/>
            <a:ext cx="415498" cy="369332"/>
          </a:xfrm>
          <a:prstGeom prst="rect">
            <a:avLst/>
          </a:prstGeom>
        </p:spPr>
        <p:txBody>
          <a:bodyPr wrap="none">
            <a:spAutoFit/>
          </a:bodyPr>
          <a:lstStyle/>
          <a:p>
            <a:fld id="{877F9B8C-32C4-43F2-99B4-FFD195B4A4EB}" type="slidenum">
              <a:rPr lang="en-US" b="1" smtClean="0">
                <a:latin typeface="Times New Roman" pitchFamily="18" charset="0"/>
                <a:cs typeface="Times New Roman" pitchFamily="18" charset="0"/>
              </a:rPr>
              <a:pPr/>
              <a:t>11</a:t>
            </a:fld>
            <a:endParaRPr lang="en-US"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6894195"/>
          </a:xfrm>
          <a:prstGeom prst="rect">
            <a:avLst/>
          </a:prstGeom>
          <a:noFill/>
          <a:ln w="38100">
            <a:solidFill>
              <a:schemeClr val="tx1"/>
            </a:solidFill>
          </a:ln>
        </p:spPr>
        <p:txBody>
          <a:bodyPr wrap="square" rtlCol="0">
            <a:spAutoFit/>
          </a:bodyPr>
          <a:lstStyle/>
          <a:p>
            <a:r>
              <a:rPr lang="en-US" b="1" dirty="0" smtClean="0">
                <a:solidFill>
                  <a:srgbClr val="C00000"/>
                </a:solidFill>
              </a:rPr>
              <a:t> </a:t>
            </a:r>
          </a:p>
          <a:p>
            <a:r>
              <a:rPr lang="en-US" sz="2400" b="1" dirty="0" smtClean="0">
                <a:solidFill>
                  <a:srgbClr val="C00000"/>
                </a:solidFill>
                <a:latin typeface="Times New Roman" pitchFamily="18" charset="0"/>
                <a:cs typeface="Times New Roman" pitchFamily="18" charset="0"/>
              </a:rPr>
              <a:t>3) Perfection of Character</a:t>
            </a:r>
          </a:p>
          <a:p>
            <a:endParaRPr lang="en-US" dirty="0" smtClean="0">
              <a:solidFill>
                <a:srgbClr val="6600FF"/>
              </a:solidFill>
            </a:endParaRPr>
          </a:p>
          <a:p>
            <a:endParaRPr lang="en-US" dirty="0" smtClean="0">
              <a:solidFill>
                <a:srgbClr val="6600FF"/>
              </a:solidFill>
            </a:endParaRPr>
          </a:p>
          <a:p>
            <a:pPr algn="ctr"/>
            <a:r>
              <a:rPr lang="en-US" sz="2400" b="1" dirty="0" smtClean="0">
                <a:solidFill>
                  <a:srgbClr val="6600FF"/>
                </a:solidFill>
              </a:rPr>
              <a:t>When Sanctification Is Impossible</a:t>
            </a:r>
          </a:p>
          <a:p>
            <a:pPr algn="ctr"/>
            <a:endParaRPr lang="en-US" sz="2400" b="1" dirty="0" smtClean="0">
              <a:solidFill>
                <a:srgbClr val="6600FF"/>
              </a:solidFill>
            </a:endParaRPr>
          </a:p>
          <a:p>
            <a:r>
              <a:rPr lang="en-US" dirty="0" smtClean="0">
                <a:solidFill>
                  <a:srgbClr val="6600FF"/>
                </a:solidFill>
              </a:rPr>
              <a:t> </a:t>
            </a:r>
            <a:r>
              <a:rPr lang="en-US" sz="2000" b="1" dirty="0" smtClean="0">
                <a:solidFill>
                  <a:srgbClr val="6600FF"/>
                </a:solidFill>
              </a:rPr>
              <a:t>Health Reformer, March, 1878 </a:t>
            </a:r>
          </a:p>
          <a:p>
            <a:endParaRPr lang="en-US" sz="2000" b="1" dirty="0" smtClean="0">
              <a:solidFill>
                <a:srgbClr val="6600FF"/>
              </a:solidFill>
            </a:endParaRPr>
          </a:p>
          <a:p>
            <a:pPr>
              <a:buFont typeface="Wingdings" pitchFamily="2" charset="2"/>
              <a:buChar char="Ø"/>
            </a:pPr>
            <a:r>
              <a:rPr lang="en-US" b="1" dirty="0" smtClean="0">
                <a:solidFill>
                  <a:srgbClr val="C00000"/>
                </a:solidFill>
              </a:rPr>
              <a:t>     </a:t>
            </a:r>
            <a:r>
              <a:rPr lang="en-US" sz="2000" b="1" dirty="0" smtClean="0">
                <a:solidFill>
                  <a:srgbClr val="C00000"/>
                </a:solidFill>
              </a:rPr>
              <a:t>52. </a:t>
            </a:r>
            <a:r>
              <a:rPr lang="en-US" sz="2000" b="1" dirty="0" smtClean="0">
                <a:solidFill>
                  <a:srgbClr val="6600FF"/>
                </a:solidFill>
              </a:rPr>
              <a:t>A large proportion of all the infirmities that afflict the human family, are the results of their own wrong habits, because of their willing ignorance, or of their disregard of the light which God has given in relation to the laws of their being. It is not possible for us to glorify God while living in violation of the laws of life. The heart cannot possibly maintain consecration to God while lustful appetite is indulged. A diseased body and disordered intellect, because of continual indulgence in hurtful lust, make sanctification of the body and spirit impossible. The apostle understood the importance of the healthful conditions of the body for the successful perfection of Christian character. He says, "I keep under my body, and bring it into subjection: lest that by any means, when I have preached to others, I myself should be a castaway." He mentions the fruit of the Spirit, among which is temperance.</a:t>
            </a:r>
          </a:p>
          <a:p>
            <a:r>
              <a:rPr lang="en-US" sz="2000" b="1" dirty="0" smtClean="0">
                <a:solidFill>
                  <a:srgbClr val="6600FF"/>
                </a:solidFill>
              </a:rPr>
              <a:t> "They that are Christ's have crucified the flesh with the affections and lusts."  </a:t>
            </a:r>
          </a:p>
          <a:p>
            <a:endParaRPr lang="en-US" b="1" dirty="0" smtClean="0">
              <a:solidFill>
                <a:srgbClr val="6600FF"/>
              </a:solidFill>
            </a:endParaRPr>
          </a:p>
          <a:p>
            <a:endParaRPr lang="en-US" b="1" dirty="0"/>
          </a:p>
        </p:txBody>
      </p:sp>
      <p:sp>
        <p:nvSpPr>
          <p:cNvPr id="3" name="Rectangle 2"/>
          <p:cNvSpPr/>
          <p:nvPr/>
        </p:nvSpPr>
        <p:spPr>
          <a:xfrm>
            <a:off x="8728502" y="0"/>
            <a:ext cx="415498" cy="369332"/>
          </a:xfrm>
          <a:prstGeom prst="rect">
            <a:avLst/>
          </a:prstGeom>
        </p:spPr>
        <p:txBody>
          <a:bodyPr wrap="none">
            <a:spAutoFit/>
          </a:bodyPr>
          <a:lstStyle/>
          <a:p>
            <a:fld id="{877F9B8C-32C4-43F2-99B4-FFD195B4A4EB}" type="slidenum">
              <a:rPr lang="en-US" b="1" smtClean="0">
                <a:latin typeface="Times New Roman" pitchFamily="18" charset="0"/>
                <a:cs typeface="Times New Roman" pitchFamily="18" charset="0"/>
              </a:rPr>
              <a:pPr/>
              <a:t>12</a:t>
            </a:fld>
            <a:endParaRPr lang="en-US"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6863417"/>
          </a:xfrm>
          <a:prstGeom prst="rect">
            <a:avLst/>
          </a:prstGeom>
          <a:noFill/>
          <a:ln w="38100">
            <a:solidFill>
              <a:schemeClr val="tx1"/>
            </a:solidFill>
          </a:ln>
        </p:spPr>
        <p:txBody>
          <a:bodyPr wrap="square" rtlCol="0">
            <a:spAutoFit/>
          </a:bodyPr>
          <a:lstStyle/>
          <a:p>
            <a:r>
              <a:rPr lang="en-US" sz="2000" b="1" dirty="0" smtClean="0"/>
              <a:t>    </a:t>
            </a:r>
          </a:p>
          <a:p>
            <a:r>
              <a:rPr lang="en-US" sz="2000" b="1" dirty="0" smtClean="0">
                <a:solidFill>
                  <a:srgbClr val="6600FF"/>
                </a:solidFill>
              </a:rPr>
              <a:t> </a:t>
            </a:r>
          </a:p>
          <a:p>
            <a:pPr>
              <a:buFont typeface="Wingdings" pitchFamily="2" charset="2"/>
              <a:buChar char="Ø"/>
            </a:pPr>
            <a:r>
              <a:rPr lang="en-US" sz="2000" b="1" dirty="0" smtClean="0">
                <a:solidFill>
                  <a:srgbClr val="6600FF"/>
                </a:solidFill>
              </a:rPr>
              <a:t>     </a:t>
            </a:r>
            <a:r>
              <a:rPr lang="en-US" sz="2000" b="1" dirty="0" smtClean="0">
                <a:solidFill>
                  <a:srgbClr val="C00000"/>
                </a:solidFill>
              </a:rPr>
              <a:t>53. </a:t>
            </a:r>
            <a:r>
              <a:rPr lang="en-US" sz="2400" b="1" dirty="0" smtClean="0">
                <a:solidFill>
                  <a:srgbClr val="6600FF"/>
                </a:solidFill>
              </a:rPr>
              <a:t>It is a duty to know how to preserve the body in the very best condition of health, and it is a sacred duty to live up to the light which God has graciously given. If we close our eyes to the light for fear we shall see our wrongs, which we are unwilling to forsake, our sins are not lessened, but increased. If light is turned from in one case, it will be disregarded in another. It is just as much sin to violate the laws of our being as to break one of the ten commandments, for we cannot do either without breaking God's law. We cannot love the Lord with all our heart, mind, soul, and strength while we are loving our appetites, our tastes, a great deal better than we love the Lord. We are daily lessening our strength to glorify God, when He requires all our strength, all our mind. By our wrong habits we are lessening our hold on life, and yet professing to be Christ's followers, preparing for the finishing touch of immortality.  </a:t>
            </a:r>
          </a:p>
          <a:p>
            <a:endParaRPr lang="en-US" sz="2400" b="1" dirty="0" smtClean="0">
              <a:solidFill>
                <a:srgbClr val="6600FF"/>
              </a:solidFill>
            </a:endParaRPr>
          </a:p>
          <a:p>
            <a:pPr algn="ctr"/>
            <a:r>
              <a:rPr lang="en-US" sz="2000" b="1" dirty="0" smtClean="0"/>
              <a:t>Counsels on Diet and Foods {CD 44.2- CD 44.3} </a:t>
            </a:r>
          </a:p>
          <a:p>
            <a:pPr algn="ctr"/>
            <a:r>
              <a:rPr lang="en-US" sz="2000" b="1" dirty="0" smtClean="0"/>
              <a:t>See also  {The Acts of Apostles 531- 532.1} </a:t>
            </a:r>
            <a:endParaRPr lang="en-US" b="1" dirty="0"/>
          </a:p>
        </p:txBody>
      </p:sp>
      <p:sp>
        <p:nvSpPr>
          <p:cNvPr id="3" name="Rectangle 2"/>
          <p:cNvSpPr/>
          <p:nvPr/>
        </p:nvSpPr>
        <p:spPr>
          <a:xfrm>
            <a:off x="8728502" y="0"/>
            <a:ext cx="415498" cy="369332"/>
          </a:xfrm>
          <a:prstGeom prst="rect">
            <a:avLst/>
          </a:prstGeom>
        </p:spPr>
        <p:txBody>
          <a:bodyPr wrap="none">
            <a:spAutoFit/>
          </a:bodyPr>
          <a:lstStyle/>
          <a:p>
            <a:fld id="{877F9B8C-32C4-43F2-99B4-FFD195B4A4EB}" type="slidenum">
              <a:rPr lang="en-US" b="1" smtClean="0">
                <a:latin typeface="Times New Roman" pitchFamily="18" charset="0"/>
                <a:cs typeface="Times New Roman" pitchFamily="18" charset="0"/>
              </a:rPr>
              <a:pPr/>
              <a:t>13</a:t>
            </a:fld>
            <a:endParaRPr lang="en-US"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ln w="38100">
            <a:solidFill>
              <a:schemeClr val="tx1"/>
            </a:solidFill>
          </a:ln>
        </p:spPr>
        <p:txBody>
          <a:bodyPr wrap="square">
            <a:spAutoFit/>
          </a:bodyPr>
          <a:lstStyle/>
          <a:p>
            <a:pPr lvl="0" algn="ctr" fontAlgn="base">
              <a:spcBef>
                <a:spcPct val="0"/>
              </a:spcBef>
              <a:spcAft>
                <a:spcPct val="0"/>
              </a:spcAft>
            </a:pPr>
            <a:r>
              <a:rPr kumimoji="0" lang="en-US" sz="2800" b="1" i="1" u="sng" strike="noStrike" cap="none" normalizeH="0" baseline="0" dirty="0" smtClean="0">
                <a:ln>
                  <a:noFill/>
                </a:ln>
                <a:solidFill>
                  <a:srgbClr val="0070C0"/>
                </a:solidFill>
                <a:effectLst/>
                <a:ea typeface="Calibri" pitchFamily="34" charset="0"/>
                <a:cs typeface="Times New Roman" pitchFamily="18" charset="0"/>
              </a:rPr>
              <a:t>The Health Reform</a:t>
            </a:r>
            <a:endParaRPr kumimoji="0" lang="en-US" sz="2800" b="0" i="0" u="none" strike="noStrike" cap="none" normalizeH="0" baseline="0" dirty="0" smtClean="0">
              <a:ln>
                <a:noFill/>
              </a:ln>
              <a:solidFill>
                <a:srgbClr val="0070C0"/>
              </a:solidFill>
              <a:effectLst/>
              <a:cs typeface="Arial" pitchFamily="34" charset="0"/>
            </a:endParaRPr>
          </a:p>
          <a:p>
            <a:pPr lvl="0" algn="ctr" eaLnBrk="0" fontAlgn="base" hangingPunct="0">
              <a:spcBef>
                <a:spcPct val="0"/>
              </a:spcBef>
              <a:spcAft>
                <a:spcPct val="0"/>
              </a:spcAft>
            </a:pPr>
            <a:r>
              <a:rPr kumimoji="0" lang="en-US" sz="2800" b="1" i="1" u="sng" strike="noStrike" cap="none" normalizeH="0" baseline="0" dirty="0" smtClean="0">
                <a:ln>
                  <a:noFill/>
                </a:ln>
                <a:solidFill>
                  <a:srgbClr val="0070C0"/>
                </a:solidFill>
                <a:effectLst/>
                <a:ea typeface="Calibri" pitchFamily="34" charset="0"/>
                <a:cs typeface="Times New Roman" pitchFamily="18" charset="0"/>
              </a:rPr>
              <a:t> The Right hand of The Third Angels Messages</a:t>
            </a:r>
          </a:p>
          <a:p>
            <a:pPr lvl="0" algn="ctr" eaLnBrk="0" fontAlgn="base" hangingPunct="0">
              <a:spcBef>
                <a:spcPct val="0"/>
              </a:spcBef>
              <a:spcAft>
                <a:spcPct val="0"/>
              </a:spcAft>
            </a:pPr>
            <a:endParaRPr kumimoji="0" lang="en-US" b="0" i="0" u="none" strike="noStrike" cap="none" normalizeH="0" baseline="0" dirty="0" smtClean="0">
              <a:ln>
                <a:noFill/>
              </a:ln>
              <a:solidFill>
                <a:schemeClr val="tx1"/>
              </a:solidFill>
              <a:effectLst/>
              <a:cs typeface="Arial" pitchFamily="34" charset="0"/>
            </a:endParaRPr>
          </a:p>
          <a:p>
            <a:pPr lvl="0" algn="ctr" eaLnBrk="0" fontAlgn="base" hangingPunct="0">
              <a:spcBef>
                <a:spcPct val="0"/>
              </a:spcBef>
              <a:spcAft>
                <a:spcPct val="0"/>
              </a:spcAft>
            </a:pPr>
            <a:r>
              <a:rPr kumimoji="0" lang="en-US" sz="2000" b="0" i="1" u="none" strike="noStrike" cap="none" normalizeH="0" baseline="0" dirty="0" smtClean="0">
                <a:ln>
                  <a:noFill/>
                </a:ln>
                <a:solidFill>
                  <a:srgbClr val="0070C0"/>
                </a:solidFill>
                <a:effectLst/>
                <a:ea typeface="Calibri" pitchFamily="34" charset="0"/>
                <a:cs typeface="Times New Roman" pitchFamily="18" charset="0"/>
              </a:rPr>
              <a:t>The health reform is one branch of the great work which is to fit a people for the coming of the Lord. It is as closely connected with the third angel's message as the hand is with the body. </a:t>
            </a:r>
            <a:r>
              <a:rPr kumimoji="0" lang="en-US" sz="2000" b="1" i="1" u="none" strike="noStrike" cap="none" normalizeH="0" baseline="0" dirty="0" smtClean="0">
                <a:ln>
                  <a:noFill/>
                </a:ln>
                <a:solidFill>
                  <a:srgbClr val="0070C0"/>
                </a:solidFill>
                <a:effectLst/>
                <a:ea typeface="Calibri" pitchFamily="34" charset="0"/>
                <a:cs typeface="Times New Roman" pitchFamily="18" charset="0"/>
              </a:rPr>
              <a:t>The law of Ten Commandments has been lightly regarded by man</a:t>
            </a:r>
            <a:r>
              <a:rPr kumimoji="0" lang="en-US" sz="2000" b="0" i="1" u="none" strike="noStrike" cap="none" normalizeH="0" baseline="0" dirty="0" smtClean="0">
                <a:ln>
                  <a:noFill/>
                </a:ln>
                <a:solidFill>
                  <a:srgbClr val="0070C0"/>
                </a:solidFill>
                <a:effectLst/>
                <a:ea typeface="Calibri" pitchFamily="34" charset="0"/>
                <a:cs typeface="Times New Roman" pitchFamily="18" charset="0"/>
              </a:rPr>
              <a:t>; yet the Lord will not come to punish the transgressors of that law without first sending them a message of warning. Men and women cannot violate natural law by indulging depraved appetite and lustful passions, without violating the law of God.</a:t>
            </a:r>
          </a:p>
          <a:p>
            <a:pPr lvl="0" algn="ctr" eaLnBrk="0" fontAlgn="base" hangingPunct="0">
              <a:spcBef>
                <a:spcPct val="0"/>
              </a:spcBef>
              <a:spcAft>
                <a:spcPct val="0"/>
              </a:spcAft>
            </a:pPr>
            <a:r>
              <a:rPr kumimoji="0" lang="en-US" sz="2000" b="0" i="1" u="none" strike="noStrike" cap="none" normalizeH="0" baseline="0" dirty="0" smtClean="0">
                <a:ln>
                  <a:noFill/>
                </a:ln>
                <a:solidFill>
                  <a:srgbClr val="0070C0"/>
                </a:solidFill>
                <a:effectLst/>
                <a:ea typeface="Calibri" pitchFamily="34" charset="0"/>
                <a:cs typeface="Times New Roman" pitchFamily="18" charset="0"/>
              </a:rPr>
              <a:t> </a:t>
            </a:r>
            <a:endParaRPr kumimoji="0" lang="en-US" sz="2000" b="0" i="0" u="none" strike="noStrike" cap="none" normalizeH="0" baseline="0" dirty="0" smtClean="0">
              <a:ln>
                <a:noFill/>
              </a:ln>
              <a:solidFill>
                <a:srgbClr val="0070C0"/>
              </a:solidFill>
              <a:effectLst/>
              <a:cs typeface="Arial" pitchFamily="34" charset="0"/>
            </a:endParaRPr>
          </a:p>
          <a:p>
            <a:pPr lvl="0" algn="ctr" eaLnBrk="0" fontAlgn="base" hangingPunct="0">
              <a:spcBef>
                <a:spcPct val="0"/>
              </a:spcBef>
              <a:spcAft>
                <a:spcPct val="0"/>
              </a:spcAft>
            </a:pPr>
            <a:r>
              <a:rPr kumimoji="0" lang="en-US" sz="2000" b="1" i="1" u="none" strike="noStrike" cap="none" normalizeH="0" baseline="0" dirty="0" smtClean="0">
                <a:ln>
                  <a:noFill/>
                </a:ln>
                <a:solidFill>
                  <a:srgbClr val="0070C0"/>
                </a:solidFill>
                <a:effectLst/>
                <a:ea typeface="Calibri" pitchFamily="34" charset="0"/>
                <a:cs typeface="Times New Roman" pitchFamily="18" charset="0"/>
              </a:rPr>
              <a:t>Therefore he has permitted the light of health reform to shine upon us, that we may realize the sinfulness of breaking the laws which he has established in our very being.</a:t>
            </a:r>
            <a:r>
              <a:rPr kumimoji="0" lang="en-US" sz="2000" b="0" i="1" u="none" strike="noStrike" cap="none" normalizeH="0" baseline="0" dirty="0" smtClean="0">
                <a:ln>
                  <a:noFill/>
                </a:ln>
                <a:solidFill>
                  <a:srgbClr val="0070C0"/>
                </a:solidFill>
                <a:effectLst/>
                <a:ea typeface="Calibri" pitchFamily="34" charset="0"/>
                <a:cs typeface="Times New Roman" pitchFamily="18" charset="0"/>
              </a:rPr>
              <a:t> Our heavenly Father sees the deplorable condition of men who, many of them ignorantly, are disregarding </a:t>
            </a:r>
            <a:r>
              <a:rPr kumimoji="0" lang="en-US" sz="2000" b="1" i="1" u="none" strike="noStrike" cap="none" normalizeH="0" baseline="0" dirty="0" smtClean="0">
                <a:ln>
                  <a:noFill/>
                </a:ln>
                <a:solidFill>
                  <a:srgbClr val="0070C0"/>
                </a:solidFill>
                <a:effectLst/>
                <a:ea typeface="Calibri" pitchFamily="34" charset="0"/>
                <a:cs typeface="Times New Roman" pitchFamily="18" charset="0"/>
              </a:rPr>
              <a:t>the principles of hygiene</a:t>
            </a:r>
            <a:r>
              <a:rPr kumimoji="0" lang="en-US" sz="2000" b="0" i="1" u="none" strike="noStrike" cap="none" normalizeH="0" baseline="0" dirty="0" smtClean="0">
                <a:ln>
                  <a:noFill/>
                </a:ln>
                <a:solidFill>
                  <a:srgbClr val="0070C0"/>
                </a:solidFill>
                <a:effectLst/>
                <a:ea typeface="Calibri" pitchFamily="34" charset="0"/>
                <a:cs typeface="Times New Roman" pitchFamily="18" charset="0"/>
              </a:rPr>
              <a:t>. And it is in love and pity to the race that he causes the light to shine upon health reform. He publishes his law and its penalties, in order that all may learn what is for their highest good. He proclaims his law so distinctly, and makes it so prominent, that it is like a city set on a hill</a:t>
            </a:r>
            <a:r>
              <a:rPr kumimoji="0" lang="en-US" sz="2000" b="1" i="1" u="none" strike="noStrike" cap="none" normalizeH="0" baseline="0" dirty="0" smtClean="0">
                <a:ln>
                  <a:noFill/>
                </a:ln>
                <a:solidFill>
                  <a:srgbClr val="0070C0"/>
                </a:solidFill>
                <a:effectLst/>
                <a:ea typeface="Calibri" pitchFamily="34" charset="0"/>
                <a:cs typeface="Times New Roman" pitchFamily="18" charset="0"/>
              </a:rPr>
              <a:t>. </a:t>
            </a:r>
          </a:p>
          <a:p>
            <a:pPr lvl="0" algn="ctr" eaLnBrk="0" fontAlgn="base" hangingPunct="0">
              <a:spcBef>
                <a:spcPct val="0"/>
              </a:spcBef>
              <a:spcAft>
                <a:spcPct val="0"/>
              </a:spcAft>
            </a:pPr>
            <a:endParaRPr kumimoji="0" lang="en-US" sz="1200" b="0" i="0" u="none" strike="noStrike" cap="none" normalizeH="0" baseline="0" dirty="0" smtClean="0">
              <a:ln>
                <a:noFill/>
              </a:ln>
              <a:solidFill>
                <a:srgbClr val="0070C0"/>
              </a:solidFill>
              <a:effectLst/>
              <a:cs typeface="Arial" pitchFamily="34" charset="0"/>
            </a:endParaRPr>
          </a:p>
          <a:p>
            <a:pPr lvl="0" algn="ctr" eaLnBrk="0" fontAlgn="base" hangingPunct="0">
              <a:spcBef>
                <a:spcPct val="0"/>
              </a:spcBef>
              <a:spcAft>
                <a:spcPct val="0"/>
              </a:spcAft>
            </a:pPr>
            <a:r>
              <a:rPr kumimoji="0" lang="en-US" sz="2000" b="1" i="1" u="none" strike="noStrike" cap="none" normalizeH="0" baseline="0" dirty="0" smtClean="0">
                <a:ln>
                  <a:noFill/>
                </a:ln>
                <a:solidFill>
                  <a:srgbClr val="0070C0"/>
                </a:solidFill>
                <a:effectLst/>
                <a:ea typeface="Calibri" pitchFamily="34" charset="0"/>
                <a:cs typeface="Times New Roman" pitchFamily="18" charset="0"/>
              </a:rPr>
              <a:t>All intelligent beings can understand it if they will. None others are responsible. To make natural law plain, and to urge obedience to it, is a work that accompanies the third angel's message.</a:t>
            </a:r>
            <a:r>
              <a:rPr kumimoji="0" lang="en-US" sz="2000" b="0" i="1" u="none" strike="noStrike" cap="none" normalizeH="0" baseline="0" dirty="0" smtClean="0">
                <a:ln>
                  <a:noFill/>
                </a:ln>
                <a:solidFill>
                  <a:srgbClr val="0070C0"/>
                </a:solidFill>
                <a:effectLst/>
                <a:ea typeface="Calibri" pitchFamily="34" charset="0"/>
                <a:cs typeface="Times New Roman" pitchFamily="18" charset="0"/>
              </a:rPr>
              <a:t>  </a:t>
            </a:r>
            <a:r>
              <a:rPr kumimoji="0" lang="en-US" sz="2000" b="1" i="1" u="none" strike="noStrike" cap="none" normalizeH="0" baseline="0" dirty="0" smtClean="0">
                <a:ln>
                  <a:noFill/>
                </a:ln>
                <a:effectLst/>
                <a:ea typeface="Calibri" pitchFamily="34" charset="0"/>
                <a:cs typeface="Times New Roman" pitchFamily="18" charset="0"/>
              </a:rPr>
              <a:t>{Christian Temperance</a:t>
            </a:r>
            <a:r>
              <a:rPr kumimoji="0" lang="en-US" sz="2000" b="1" i="1" u="none" strike="noStrike" cap="none" normalizeH="0" dirty="0" smtClean="0">
                <a:ln>
                  <a:noFill/>
                </a:ln>
                <a:effectLst/>
                <a:ea typeface="Calibri" pitchFamily="34" charset="0"/>
                <a:cs typeface="Times New Roman" pitchFamily="18" charset="0"/>
              </a:rPr>
              <a:t> and </a:t>
            </a:r>
            <a:r>
              <a:rPr kumimoji="0" lang="en-US" sz="2000" b="1" i="1" u="none" strike="noStrike" cap="none" normalizeH="0" baseline="0" dirty="0" smtClean="0">
                <a:ln>
                  <a:noFill/>
                </a:ln>
                <a:effectLst/>
                <a:ea typeface="Calibri" pitchFamily="34" charset="0"/>
                <a:cs typeface="Times New Roman" pitchFamily="18" charset="0"/>
              </a:rPr>
              <a:t>Bible </a:t>
            </a:r>
            <a:r>
              <a:rPr lang="en-US" sz="2000" b="1" i="1" dirty="0" smtClean="0">
                <a:ea typeface="Calibri" pitchFamily="34" charset="0"/>
                <a:cs typeface="Times New Roman" pitchFamily="18" charset="0"/>
              </a:rPr>
              <a:t>Hygie</a:t>
            </a:r>
            <a:r>
              <a:rPr kumimoji="0" lang="en-US" sz="2000" b="1" i="1" u="none" strike="noStrike" cap="none" normalizeH="0" baseline="0" dirty="0" smtClean="0">
                <a:ln>
                  <a:noFill/>
                </a:ln>
                <a:effectLst/>
                <a:ea typeface="Calibri" pitchFamily="34" charset="0"/>
                <a:cs typeface="Times New Roman" pitchFamily="18" charset="0"/>
              </a:rPr>
              <a:t>ne CTBH 9.1}</a:t>
            </a:r>
            <a:endParaRPr kumimoji="0" lang="en-US" sz="2000" b="1" i="0" u="none" strike="noStrike" cap="none" normalizeH="0" baseline="0" dirty="0" smtClean="0">
              <a:ln>
                <a:noFill/>
              </a:ln>
              <a:effectLst/>
              <a:cs typeface="Arial" pitchFamily="34" charset="0"/>
            </a:endParaRPr>
          </a:p>
        </p:txBody>
      </p:sp>
      <p:sp>
        <p:nvSpPr>
          <p:cNvPr id="3" name="Rectangle 2"/>
          <p:cNvSpPr/>
          <p:nvPr/>
        </p:nvSpPr>
        <p:spPr>
          <a:xfrm>
            <a:off x="8728502" y="0"/>
            <a:ext cx="389850" cy="338554"/>
          </a:xfrm>
          <a:prstGeom prst="rect">
            <a:avLst/>
          </a:prstGeom>
        </p:spPr>
        <p:txBody>
          <a:bodyPr wrap="none">
            <a:spAutoFit/>
          </a:bodyPr>
          <a:lstStyle/>
          <a:p>
            <a:fld id="{877F9B8C-32C4-43F2-99B4-FFD195B4A4EB}" type="slidenum">
              <a:rPr lang="en-US" sz="1600" b="1" smtClean="0">
                <a:latin typeface="Times New Roman" pitchFamily="18" charset="0"/>
                <a:cs typeface="Times New Roman" pitchFamily="18" charset="0"/>
              </a:rPr>
              <a:pPr/>
              <a:t>14</a:t>
            </a:fld>
            <a:endParaRPr lang="en-US" sz="16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ln w="38100">
            <a:solidFill>
              <a:schemeClr val="tx1"/>
            </a:solidFill>
          </a:ln>
        </p:spPr>
        <p:txBody>
          <a:bodyPr wrap="square">
            <a:spAutoFit/>
          </a:bodyPr>
          <a:lstStyle/>
          <a:p>
            <a:pPr algn="ctr"/>
            <a:endParaRPr lang="en-US" sz="1600" b="1" i="1" dirty="0" smtClean="0">
              <a:solidFill>
                <a:srgbClr val="7030A0"/>
              </a:solidFill>
              <a:latin typeface="Imprint MT Shadow" pitchFamily="82" charset="0"/>
              <a:cs typeface="Times New Roman" pitchFamily="18" charset="0"/>
            </a:endParaRPr>
          </a:p>
          <a:p>
            <a:pPr algn="ctr"/>
            <a:r>
              <a:rPr lang="en-US" sz="3200" b="1" i="1" dirty="0" smtClean="0">
                <a:solidFill>
                  <a:srgbClr val="7030A0"/>
                </a:solidFill>
                <a:latin typeface="Imprint MT Shadow" pitchFamily="82" charset="0"/>
                <a:cs typeface="Times New Roman" pitchFamily="18" charset="0"/>
              </a:rPr>
              <a:t>Transgression of </a:t>
            </a:r>
            <a:r>
              <a:rPr lang="en-US" sz="3200" b="1" i="1" u="sng" dirty="0" smtClean="0">
                <a:solidFill>
                  <a:srgbClr val="00B0F0"/>
                </a:solidFill>
                <a:latin typeface="Imprint MT Shadow" pitchFamily="82" charset="0"/>
                <a:cs typeface="Times New Roman" pitchFamily="18" charset="0"/>
              </a:rPr>
              <a:t>physical law</a:t>
            </a:r>
            <a:r>
              <a:rPr lang="en-US" sz="3200" b="1" i="1" dirty="0" smtClean="0">
                <a:solidFill>
                  <a:srgbClr val="00B0F0"/>
                </a:solidFill>
                <a:latin typeface="Imprint MT Shadow" pitchFamily="82" charset="0"/>
                <a:cs typeface="Times New Roman" pitchFamily="18" charset="0"/>
              </a:rPr>
              <a:t> </a:t>
            </a:r>
            <a:r>
              <a:rPr lang="en-US" sz="3200" b="1" i="1" dirty="0" smtClean="0">
                <a:solidFill>
                  <a:srgbClr val="7030A0"/>
                </a:solidFill>
                <a:latin typeface="Imprint MT Shadow" pitchFamily="82" charset="0"/>
                <a:cs typeface="Times New Roman" pitchFamily="18" charset="0"/>
              </a:rPr>
              <a:t>is transgression of the</a:t>
            </a:r>
          </a:p>
          <a:p>
            <a:pPr algn="ctr"/>
            <a:r>
              <a:rPr lang="en-US" sz="3200" b="1" i="1" dirty="0" smtClean="0">
                <a:solidFill>
                  <a:srgbClr val="7030A0"/>
                </a:solidFill>
                <a:latin typeface="Imprint MT Shadow" pitchFamily="82" charset="0"/>
                <a:cs typeface="Times New Roman" pitchFamily="18" charset="0"/>
              </a:rPr>
              <a:t> </a:t>
            </a:r>
            <a:r>
              <a:rPr lang="en-US" sz="3200" b="1" i="1" u="sng" dirty="0" smtClean="0">
                <a:solidFill>
                  <a:srgbClr val="00B0F0"/>
                </a:solidFill>
                <a:latin typeface="Imprint MT Shadow" pitchFamily="82" charset="0"/>
                <a:ea typeface="GungsuhChe" pitchFamily="49" charset="-127"/>
                <a:cs typeface="Times New Roman" pitchFamily="18" charset="0"/>
              </a:rPr>
              <a:t>moral law</a:t>
            </a:r>
            <a:r>
              <a:rPr lang="en-US" sz="3200" b="1" i="1" dirty="0" smtClean="0">
                <a:solidFill>
                  <a:srgbClr val="0070C0"/>
                </a:solidFill>
                <a:latin typeface="Imprint MT Shadow" pitchFamily="82" charset="0"/>
                <a:ea typeface="GungsuhChe" pitchFamily="49" charset="-127"/>
                <a:cs typeface="Times New Roman" pitchFamily="18" charset="0"/>
              </a:rPr>
              <a:t>; </a:t>
            </a:r>
            <a:r>
              <a:rPr lang="en-US" sz="3200" b="1" i="1" dirty="0" smtClean="0">
                <a:solidFill>
                  <a:srgbClr val="7030A0"/>
                </a:solidFill>
                <a:latin typeface="Imprint MT Shadow" pitchFamily="82" charset="0"/>
                <a:cs typeface="Times New Roman" pitchFamily="18" charset="0"/>
              </a:rPr>
              <a:t>for </a:t>
            </a:r>
            <a:r>
              <a:rPr lang="en-US" sz="3200" b="1" i="1" u="sng" dirty="0" smtClean="0">
                <a:solidFill>
                  <a:srgbClr val="0070C0"/>
                </a:solidFill>
                <a:latin typeface="Imprint MT Shadow" pitchFamily="82" charset="0"/>
                <a:ea typeface="GungsuhChe" pitchFamily="49" charset="-127"/>
                <a:cs typeface="Times New Roman" pitchFamily="18" charset="0"/>
              </a:rPr>
              <a:t>God is as truly the author of physical laws as He is the author of the moral law.</a:t>
            </a:r>
            <a:r>
              <a:rPr lang="en-US" sz="3200" b="1" i="1" dirty="0" smtClean="0">
                <a:solidFill>
                  <a:srgbClr val="0070C0"/>
                </a:solidFill>
                <a:latin typeface="Imprint MT Shadow" pitchFamily="82" charset="0"/>
                <a:ea typeface="GungsuhChe" pitchFamily="49" charset="-127"/>
                <a:cs typeface="Times New Roman" pitchFamily="18" charset="0"/>
              </a:rPr>
              <a:t> </a:t>
            </a:r>
          </a:p>
          <a:p>
            <a:pPr algn="ctr"/>
            <a:endParaRPr lang="en-US" sz="1200" b="1" i="1" dirty="0" smtClean="0">
              <a:solidFill>
                <a:srgbClr val="0070C0"/>
              </a:solidFill>
              <a:latin typeface="Imprint MT Shadow" pitchFamily="82" charset="0"/>
              <a:ea typeface="GungsuhChe" pitchFamily="49" charset="-127"/>
              <a:cs typeface="Times New Roman" pitchFamily="18" charset="0"/>
            </a:endParaRPr>
          </a:p>
          <a:p>
            <a:pPr algn="ctr"/>
            <a:r>
              <a:rPr lang="en-US" sz="2000" b="1" i="1" dirty="0" smtClean="0">
                <a:solidFill>
                  <a:srgbClr val="0070C0"/>
                </a:solidFill>
                <a:latin typeface="Times New Roman" pitchFamily="18" charset="0"/>
                <a:cs typeface="Times New Roman" pitchFamily="18" charset="0"/>
              </a:rPr>
              <a:t>If any man defile the temple of God, him shall God destroy; for the temple of God is holy, which [temple] ye are.; 1 Corinthians 3:17</a:t>
            </a:r>
          </a:p>
          <a:p>
            <a:endParaRPr lang="en-US" sz="1600" b="1" i="1" dirty="0" smtClean="0">
              <a:solidFill>
                <a:srgbClr val="0070C0"/>
              </a:solidFill>
              <a:latin typeface="Times New Roman" pitchFamily="18" charset="0"/>
              <a:cs typeface="Times New Roman" pitchFamily="18" charset="0"/>
            </a:endParaRPr>
          </a:p>
          <a:p>
            <a:pPr algn="ctr"/>
            <a:endParaRPr lang="en-US" sz="2000" b="1" i="1" dirty="0" smtClean="0">
              <a:solidFill>
                <a:srgbClr val="0070C0"/>
              </a:solidFill>
              <a:latin typeface="Imprint MT Shadow" pitchFamily="82" charset="0"/>
              <a:ea typeface="GungsuhChe" pitchFamily="49" charset="-127"/>
              <a:cs typeface="Times New Roman" pitchFamily="18" charset="0"/>
            </a:endParaRPr>
          </a:p>
          <a:p>
            <a:pPr algn="ctr"/>
            <a:r>
              <a:rPr lang="en-US" sz="3200" b="1" i="1" dirty="0" smtClean="0">
                <a:solidFill>
                  <a:srgbClr val="7030A0"/>
                </a:solidFill>
                <a:latin typeface="Imprint MT Shadow" pitchFamily="82" charset="0"/>
                <a:cs typeface="Times New Roman" pitchFamily="18" charset="0"/>
              </a:rPr>
              <a:t>His law is written with </a:t>
            </a:r>
            <a:r>
              <a:rPr lang="en-US" sz="3200" b="1" i="1" u="sng" dirty="0" smtClean="0">
                <a:solidFill>
                  <a:srgbClr val="0070C0"/>
                </a:solidFill>
                <a:latin typeface="Imprint MT Shadow" pitchFamily="82" charset="0"/>
                <a:ea typeface="GungsuhChe" pitchFamily="49" charset="-127"/>
                <a:cs typeface="Times New Roman" pitchFamily="18" charset="0"/>
              </a:rPr>
              <a:t>His own finger upon every nerve, every muscle, every faculty, which has been entrusted to man. And every misuse of any part of our organism is a violation of that law.</a:t>
            </a:r>
            <a:r>
              <a:rPr lang="en-US" sz="3200" b="1" i="1" dirty="0" smtClean="0">
                <a:solidFill>
                  <a:srgbClr val="0070C0"/>
                </a:solidFill>
                <a:latin typeface="Imprint MT Shadow" pitchFamily="82" charset="0"/>
                <a:ea typeface="GungsuhChe" pitchFamily="49" charset="-127"/>
                <a:cs typeface="Times New Roman" pitchFamily="18" charset="0"/>
              </a:rPr>
              <a:t> </a:t>
            </a:r>
          </a:p>
          <a:p>
            <a:pPr algn="ctr"/>
            <a:r>
              <a:rPr lang="en-US" sz="2000" b="1" i="1" dirty="0" smtClean="0">
                <a:solidFill>
                  <a:srgbClr val="7030A0"/>
                </a:solidFill>
                <a:latin typeface="Times New Roman" pitchFamily="18" charset="0"/>
                <a:cs typeface="Times New Roman" pitchFamily="18" charset="0"/>
              </a:rPr>
              <a:t>{Christ Object Lesson 347.1} {Reflecting Christ 140.6} </a:t>
            </a:r>
          </a:p>
          <a:p>
            <a:endParaRPr lang="en-US" b="1" i="1" dirty="0" smtClean="0">
              <a:solidFill>
                <a:srgbClr val="0070C0"/>
              </a:solidFill>
              <a:latin typeface="Times New Roman" pitchFamily="18" charset="0"/>
              <a:cs typeface="Times New Roman" pitchFamily="18" charset="0"/>
            </a:endParaRPr>
          </a:p>
          <a:p>
            <a:pPr algn="ctr"/>
            <a:r>
              <a:rPr lang="en-US" sz="2000" b="1" i="1" dirty="0" smtClean="0">
                <a:solidFill>
                  <a:srgbClr val="0070C0"/>
                </a:solidFill>
                <a:latin typeface="Times New Roman" pitchFamily="18" charset="0"/>
                <a:cs typeface="Times New Roman" pitchFamily="18" charset="0"/>
              </a:rPr>
              <a:t>Meats for the belly, and the belly for meats: but God shall destroy both it and them. Now the body [is] not for fornication, but for the Lord; and the Lord for the body. </a:t>
            </a:r>
          </a:p>
          <a:p>
            <a:pPr algn="ctr"/>
            <a:r>
              <a:rPr lang="en-US" sz="2000" b="1" i="1" dirty="0" smtClean="0">
                <a:solidFill>
                  <a:srgbClr val="0070C0"/>
                </a:solidFill>
                <a:latin typeface="Times New Roman" pitchFamily="18" charset="0"/>
                <a:cs typeface="Times New Roman" pitchFamily="18" charset="0"/>
              </a:rPr>
              <a:t>1 Corinthians 6:13</a:t>
            </a:r>
          </a:p>
          <a:p>
            <a:pPr algn="ctr"/>
            <a:endParaRPr lang="en-US" sz="1200" dirty="0">
              <a:latin typeface="Times New Roman" pitchFamily="18" charset="0"/>
              <a:cs typeface="Times New Roman" pitchFamily="18" charset="0"/>
            </a:endParaRPr>
          </a:p>
        </p:txBody>
      </p:sp>
      <p:sp>
        <p:nvSpPr>
          <p:cNvPr id="3" name="Rectangle 2"/>
          <p:cNvSpPr/>
          <p:nvPr/>
        </p:nvSpPr>
        <p:spPr>
          <a:xfrm>
            <a:off x="8728502" y="0"/>
            <a:ext cx="389850" cy="338554"/>
          </a:xfrm>
          <a:prstGeom prst="rect">
            <a:avLst/>
          </a:prstGeom>
        </p:spPr>
        <p:txBody>
          <a:bodyPr wrap="none">
            <a:spAutoFit/>
          </a:bodyPr>
          <a:lstStyle/>
          <a:p>
            <a:fld id="{877F9B8C-32C4-43F2-99B4-FFD195B4A4EB}" type="slidenum">
              <a:rPr lang="en-US" sz="1600" b="1" smtClean="0">
                <a:latin typeface="Times New Roman" pitchFamily="18" charset="0"/>
                <a:cs typeface="Times New Roman" pitchFamily="18" charset="0"/>
              </a:rPr>
              <a:pPr/>
              <a:t>15</a:t>
            </a:fld>
            <a:endParaRPr lang="en-US" sz="16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ln w="38100">
            <a:solidFill>
              <a:schemeClr val="tx1"/>
            </a:solidFill>
          </a:ln>
        </p:spPr>
        <p:txBody>
          <a:bodyPr wrap="square">
            <a:spAutoFit/>
          </a:bodyPr>
          <a:lstStyle/>
          <a:p>
            <a:endParaRPr lang="en-US" sz="2400" dirty="0" smtClean="0">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a:p>
            <a:pPr algn="ctr"/>
            <a:r>
              <a:rPr lang="en-US" sz="2400" dirty="0" smtClean="0">
                <a:latin typeface="Times New Roman" pitchFamily="18" charset="0"/>
                <a:cs typeface="Times New Roman" pitchFamily="18" charset="0"/>
              </a:rPr>
              <a:t>All should have an intelligent knowledge of the human frame that they may keep their bodies in the condition necessary to do the work of the Lord. The physical life is to be carefully preserved and developed that through humanity the divine nature may be revealed in its fullness. The relation of the physical organism to the spiritual life is one of the most important branches of education.</a:t>
            </a:r>
          </a:p>
          <a:p>
            <a:endParaRPr lang="en-US" dirty="0" smtClean="0">
              <a:latin typeface="Times New Roman" pitchFamily="18" charset="0"/>
              <a:cs typeface="Times New Roman" pitchFamily="18" charset="0"/>
            </a:endParaRPr>
          </a:p>
          <a:p>
            <a:pPr algn="ctr"/>
            <a:r>
              <a:rPr lang="en-US" dirty="0" smtClean="0">
                <a:solidFill>
                  <a:srgbClr val="7030A0"/>
                </a:solidFill>
                <a:latin typeface="Times New Roman" pitchFamily="18" charset="0"/>
                <a:cs typeface="Times New Roman" pitchFamily="18" charset="0"/>
              </a:rPr>
              <a:t> </a:t>
            </a:r>
            <a:r>
              <a:rPr lang="en-US" sz="2400" b="1" i="1" u="sng" dirty="0" smtClean="0">
                <a:solidFill>
                  <a:srgbClr val="7030A0"/>
                </a:solidFill>
                <a:latin typeface="Times New Roman" pitchFamily="18" charset="0"/>
                <a:cs typeface="Times New Roman" pitchFamily="18" charset="0"/>
              </a:rPr>
              <a:t>It should receive careful attention in the home and in the school</a:t>
            </a:r>
            <a:r>
              <a:rPr lang="en-US" sz="2400" b="1" u="sng" dirty="0" smtClean="0">
                <a:solidFill>
                  <a:schemeClr val="bg1"/>
                </a:solidFill>
                <a:latin typeface="Times New Roman" pitchFamily="18" charset="0"/>
                <a:cs typeface="Times New Roman" pitchFamily="18" charset="0"/>
              </a:rPr>
              <a:t>. </a:t>
            </a:r>
          </a:p>
          <a:p>
            <a:endParaRPr lang="en-US" sz="2400" b="1" u="sng" dirty="0" smtClean="0">
              <a:solidFill>
                <a:schemeClr val="bg1"/>
              </a:solidFill>
              <a:latin typeface="Times New Roman" pitchFamily="18" charset="0"/>
              <a:cs typeface="Times New Roman" pitchFamily="18" charset="0"/>
            </a:endParaRPr>
          </a:p>
          <a:p>
            <a:pPr algn="ctr"/>
            <a:r>
              <a:rPr lang="en-US" sz="2400" dirty="0" smtClean="0">
                <a:latin typeface="Times New Roman" pitchFamily="18" charset="0"/>
                <a:cs typeface="Times New Roman" pitchFamily="18" charset="0"/>
              </a:rPr>
              <a:t>All need to become acquainted with their physical structure and the laws that control natural life. He who remains in willing ignorance of the laws of his physical being and who violates them through ignorance is sinning against God. All should place themselves in the best possible relation to life and health. Our habits should be brought under the control of a mind that is itself under the control of God.</a:t>
            </a:r>
          </a:p>
          <a:p>
            <a:pPr algn="ctr"/>
            <a:r>
              <a:rPr lang="en-US" sz="2400"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{COL- Christ Object Lesson 348.1}</a:t>
            </a:r>
          </a:p>
          <a:p>
            <a:pPr algn="ctr"/>
            <a:endParaRPr lang="en-US" sz="1200" dirty="0">
              <a:latin typeface="Times New Roman" pitchFamily="18" charset="0"/>
              <a:cs typeface="Times New Roman" pitchFamily="18" charset="0"/>
            </a:endParaRPr>
          </a:p>
        </p:txBody>
      </p:sp>
      <p:sp>
        <p:nvSpPr>
          <p:cNvPr id="3" name="Rectangle 2"/>
          <p:cNvSpPr/>
          <p:nvPr/>
        </p:nvSpPr>
        <p:spPr>
          <a:xfrm>
            <a:off x="8728502" y="0"/>
            <a:ext cx="415498" cy="369332"/>
          </a:xfrm>
          <a:prstGeom prst="rect">
            <a:avLst/>
          </a:prstGeom>
        </p:spPr>
        <p:txBody>
          <a:bodyPr wrap="none">
            <a:spAutoFit/>
          </a:bodyPr>
          <a:lstStyle/>
          <a:p>
            <a:fld id="{877F9B8C-32C4-43F2-99B4-FFD195B4A4EB}" type="slidenum">
              <a:rPr lang="en-US" b="1" smtClean="0">
                <a:latin typeface="Times New Roman" pitchFamily="18" charset="0"/>
                <a:cs typeface="Times New Roman" pitchFamily="18" charset="0"/>
              </a:rPr>
              <a:pPr/>
              <a:t>16</a:t>
            </a:fld>
            <a:endParaRPr lang="en-US"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1077218"/>
          </a:xfrm>
          <a:prstGeom prst="rect">
            <a:avLst/>
          </a:prstGeom>
          <a:ln w="28575">
            <a:solidFill>
              <a:schemeClr val="tx1"/>
            </a:solidFill>
          </a:ln>
        </p:spPr>
        <p:txBody>
          <a:bodyPr wrap="square">
            <a:spAutoFit/>
          </a:bodyPr>
          <a:lstStyle/>
          <a:p>
            <a:pPr algn="ctr"/>
            <a:endParaRPr lang="en-US" sz="2000" b="1" i="1" dirty="0" smtClean="0">
              <a:solidFill>
                <a:srgbClr val="7030A0"/>
              </a:solidFill>
              <a:latin typeface="Imprint MT Shadow" pitchFamily="82" charset="0"/>
              <a:cs typeface="Times New Roman" pitchFamily="18" charset="0"/>
            </a:endParaRPr>
          </a:p>
          <a:p>
            <a:pPr algn="ctr"/>
            <a:r>
              <a:rPr lang="en-US" sz="4400" b="1" i="1" dirty="0" smtClean="0">
                <a:solidFill>
                  <a:srgbClr val="7030A0"/>
                </a:solidFill>
                <a:latin typeface="Imprint MT Shadow" pitchFamily="82" charset="0"/>
                <a:cs typeface="Times New Roman" pitchFamily="18" charset="0"/>
              </a:rPr>
              <a:t>The Covering of the Tabernacle</a:t>
            </a:r>
            <a:endParaRPr lang="en-US" sz="4400" dirty="0"/>
          </a:p>
        </p:txBody>
      </p:sp>
      <p:pic>
        <p:nvPicPr>
          <p:cNvPr id="5" name="Content Placeholder 10" descr="r7_meningitis[1].jpg"/>
          <p:cNvPicPr>
            <a:picLocks noChangeAspect="1"/>
          </p:cNvPicPr>
          <p:nvPr/>
        </p:nvPicPr>
        <p:blipFill>
          <a:blip r:embed="rId2" cstate="print"/>
          <a:srcRect b="7976"/>
          <a:stretch>
            <a:fillRect/>
          </a:stretch>
        </p:blipFill>
        <p:spPr>
          <a:xfrm>
            <a:off x="0" y="1143000"/>
            <a:ext cx="4495800" cy="5715000"/>
          </a:xfrm>
          <a:prstGeom prst="rect">
            <a:avLst/>
          </a:prstGeom>
        </p:spPr>
        <p:style>
          <a:lnRef idx="2">
            <a:schemeClr val="accent6">
              <a:shade val="50000"/>
            </a:schemeClr>
          </a:lnRef>
          <a:fillRef idx="1">
            <a:schemeClr val="accent6"/>
          </a:fillRef>
          <a:effectRef idx="0">
            <a:schemeClr val="accent6"/>
          </a:effectRef>
          <a:fontRef idx="minor">
            <a:schemeClr val="lt1"/>
          </a:fontRef>
        </p:style>
      </p:pic>
      <p:pic>
        <p:nvPicPr>
          <p:cNvPr id="6" name="Picture 2" descr="http://www.templebuildersministry.com/tabernacleimages/tabernacle6.jpg"/>
          <p:cNvPicPr>
            <a:picLocks noChangeAspect="1" noChangeArrowheads="1"/>
          </p:cNvPicPr>
          <p:nvPr/>
        </p:nvPicPr>
        <p:blipFill>
          <a:blip r:embed="rId3" cstate="print"/>
          <a:srcRect l="7273" t="6997" r="3636" b="9038"/>
          <a:stretch>
            <a:fillRect/>
          </a:stretch>
        </p:blipFill>
        <p:spPr bwMode="auto">
          <a:xfrm>
            <a:off x="4572000" y="1143000"/>
            <a:ext cx="4572000" cy="5715000"/>
          </a:xfrm>
          <a:prstGeom prst="rect">
            <a:avLst/>
          </a:prstGeom>
          <a:noFill/>
          <a:ln w="28575">
            <a:solidFill>
              <a:schemeClr val="tx1"/>
            </a:solidFill>
          </a:ln>
        </p:spPr>
      </p:pic>
      <p:sp>
        <p:nvSpPr>
          <p:cNvPr id="7" name="TextBox 6"/>
          <p:cNvSpPr txBox="1"/>
          <p:nvPr/>
        </p:nvSpPr>
        <p:spPr>
          <a:xfrm>
            <a:off x="7162800" y="4038600"/>
            <a:ext cx="1447800" cy="369332"/>
          </a:xfrm>
          <a:prstGeom prst="rect">
            <a:avLst/>
          </a:prstGeom>
          <a:noFill/>
        </p:spPr>
        <p:txBody>
          <a:bodyPr wrap="square" rtlCol="0">
            <a:spAutoFit/>
          </a:bodyPr>
          <a:lstStyle/>
          <a:p>
            <a:pPr algn="r"/>
            <a:r>
              <a:rPr lang="en-US" b="1" dirty="0" smtClean="0"/>
              <a:t>goat’s hair</a:t>
            </a:r>
            <a:endParaRPr lang="en-US" b="1" dirty="0"/>
          </a:p>
        </p:txBody>
      </p:sp>
      <p:sp>
        <p:nvSpPr>
          <p:cNvPr id="8" name="Rectangle 7"/>
          <p:cNvSpPr/>
          <p:nvPr/>
        </p:nvSpPr>
        <p:spPr>
          <a:xfrm>
            <a:off x="6705599" y="4419600"/>
            <a:ext cx="2438401" cy="369332"/>
          </a:xfrm>
          <a:prstGeom prst="rect">
            <a:avLst/>
          </a:prstGeom>
        </p:spPr>
        <p:txBody>
          <a:bodyPr wrap="square">
            <a:spAutoFit/>
          </a:bodyPr>
          <a:lstStyle/>
          <a:p>
            <a:r>
              <a:rPr lang="en-US" b="1" dirty="0" smtClean="0">
                <a:cs typeface="Times New Roman" pitchFamily="18" charset="0"/>
              </a:rPr>
              <a:t>      rams' skins dyed</a:t>
            </a:r>
            <a:r>
              <a:rPr lang="en-US" b="1" dirty="0" smtClean="0">
                <a:solidFill>
                  <a:schemeClr val="bg1"/>
                </a:solidFill>
                <a:cs typeface="Times New Roman" pitchFamily="18" charset="0"/>
              </a:rPr>
              <a:t> </a:t>
            </a:r>
            <a:r>
              <a:rPr lang="en-US" b="1" dirty="0" smtClean="0">
                <a:solidFill>
                  <a:srgbClr val="FF0000"/>
                </a:solidFill>
                <a:cs typeface="Times New Roman" pitchFamily="18" charset="0"/>
              </a:rPr>
              <a:t>red</a:t>
            </a:r>
            <a:endParaRPr lang="en-US" dirty="0">
              <a:solidFill>
                <a:srgbClr val="FF0000"/>
              </a:solidFill>
            </a:endParaRPr>
          </a:p>
        </p:txBody>
      </p:sp>
      <p:sp>
        <p:nvSpPr>
          <p:cNvPr id="9" name="TextBox 8"/>
          <p:cNvSpPr txBox="1"/>
          <p:nvPr/>
        </p:nvSpPr>
        <p:spPr>
          <a:xfrm>
            <a:off x="6400800" y="4800600"/>
            <a:ext cx="2362200" cy="400110"/>
          </a:xfrm>
          <a:prstGeom prst="rect">
            <a:avLst/>
          </a:prstGeom>
          <a:noFill/>
        </p:spPr>
        <p:txBody>
          <a:bodyPr wrap="square" rtlCol="0">
            <a:spAutoFit/>
          </a:bodyPr>
          <a:lstStyle/>
          <a:p>
            <a:r>
              <a:rPr lang="en-US" sz="2000" b="1" dirty="0" smtClean="0">
                <a:cs typeface="Times New Roman" pitchFamily="18" charset="0"/>
              </a:rPr>
              <a:t>       </a:t>
            </a:r>
            <a:r>
              <a:rPr lang="en-US" sz="2000" b="1" dirty="0" smtClean="0">
                <a:latin typeface="David" pitchFamily="34" charset="-79"/>
                <a:cs typeface="David" pitchFamily="34" charset="-79"/>
              </a:rPr>
              <a:t>badgers</a:t>
            </a:r>
            <a:r>
              <a:rPr lang="en-US" sz="2000" b="1" dirty="0" smtClean="0">
                <a:solidFill>
                  <a:srgbClr val="8D6E1F"/>
                </a:solidFill>
                <a:latin typeface="David" pitchFamily="34" charset="-79"/>
                <a:cs typeface="David" pitchFamily="34" charset="-79"/>
              </a:rPr>
              <a:t>' skins</a:t>
            </a:r>
            <a:endParaRPr lang="en-US" sz="2000" dirty="0">
              <a:solidFill>
                <a:srgbClr val="8D6E1F"/>
              </a:solidFill>
              <a:latin typeface="David" pitchFamily="34" charset="-79"/>
              <a:cs typeface="David" pitchFamily="34" charset="-79"/>
            </a:endParaRPr>
          </a:p>
        </p:txBody>
      </p:sp>
      <p:sp>
        <p:nvSpPr>
          <p:cNvPr id="10" name="Rectangle 9"/>
          <p:cNvSpPr/>
          <p:nvPr/>
        </p:nvSpPr>
        <p:spPr>
          <a:xfrm>
            <a:off x="6172200" y="5105400"/>
            <a:ext cx="2590133" cy="369332"/>
          </a:xfrm>
          <a:prstGeom prst="rect">
            <a:avLst/>
          </a:prstGeom>
        </p:spPr>
        <p:txBody>
          <a:bodyPr wrap="none">
            <a:spAutoFit/>
          </a:bodyPr>
          <a:lstStyle/>
          <a:p>
            <a:r>
              <a:rPr lang="en-US" b="1" dirty="0" smtClean="0"/>
              <a:t>Curtains</a:t>
            </a:r>
            <a:r>
              <a:rPr lang="en-US" b="1" dirty="0" smtClean="0">
                <a:solidFill>
                  <a:srgbClr val="7030A0"/>
                </a:solidFill>
              </a:rPr>
              <a:t> with Cherubim's</a:t>
            </a:r>
            <a:endParaRPr lang="en-US" b="1" dirty="0">
              <a:solidFill>
                <a:srgbClr val="7030A0"/>
              </a:solidFill>
            </a:endParaRPr>
          </a:p>
        </p:txBody>
      </p:sp>
      <p:sp>
        <p:nvSpPr>
          <p:cNvPr id="13" name="Rectangle 12"/>
          <p:cNvSpPr/>
          <p:nvPr/>
        </p:nvSpPr>
        <p:spPr>
          <a:xfrm>
            <a:off x="1219200" y="3962400"/>
            <a:ext cx="2743200" cy="369332"/>
          </a:xfrm>
          <a:prstGeom prst="rect">
            <a:avLst/>
          </a:prstGeom>
          <a:noFill/>
          <a:ln>
            <a:noFill/>
          </a:ln>
        </p:spPr>
        <p:txBody>
          <a:bodyPr wrap="square">
            <a:spAutoFit/>
          </a:bodyPr>
          <a:lstStyle/>
          <a:p>
            <a:pPr algn="ctr"/>
            <a:r>
              <a:rPr lang="en-US" b="1" dirty="0" smtClean="0"/>
              <a:t>(</a:t>
            </a:r>
            <a:r>
              <a:rPr lang="en-US" sz="1600" b="1" dirty="0" smtClean="0"/>
              <a:t>Exodus 26: 1-14; 7-9; 40:3</a:t>
            </a:r>
            <a:r>
              <a:rPr lang="en-US" sz="1600" b="1" dirty="0" smtClean="0">
                <a:solidFill>
                  <a:srgbClr val="002060"/>
                </a:solidFill>
              </a:rPr>
              <a:t>)</a:t>
            </a:r>
            <a:endParaRPr lang="en-US" sz="1600" dirty="0"/>
          </a:p>
        </p:txBody>
      </p:sp>
      <p:sp>
        <p:nvSpPr>
          <p:cNvPr id="11" name="Rectangle 10"/>
          <p:cNvSpPr/>
          <p:nvPr/>
        </p:nvSpPr>
        <p:spPr>
          <a:xfrm>
            <a:off x="8728502" y="0"/>
            <a:ext cx="415498" cy="369332"/>
          </a:xfrm>
          <a:prstGeom prst="rect">
            <a:avLst/>
          </a:prstGeom>
        </p:spPr>
        <p:txBody>
          <a:bodyPr wrap="none">
            <a:spAutoFit/>
          </a:bodyPr>
          <a:lstStyle/>
          <a:p>
            <a:fld id="{877F9B8C-32C4-43F2-99B4-FFD195B4A4EB}" type="slidenum">
              <a:rPr lang="en-US" b="1" smtClean="0">
                <a:latin typeface="Times New Roman" pitchFamily="18" charset="0"/>
                <a:cs typeface="Times New Roman" pitchFamily="18" charset="0"/>
              </a:rPr>
              <a:pPr/>
              <a:t>17</a:t>
            </a:fld>
            <a:endParaRPr lang="en-US"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1231106"/>
          </a:xfrm>
          <a:prstGeom prst="rect">
            <a:avLst/>
          </a:prstGeom>
          <a:ln w="38100">
            <a:solidFill>
              <a:srgbClr val="7030A0"/>
            </a:solidFill>
          </a:ln>
        </p:spPr>
        <p:txBody>
          <a:bodyPr wrap="square">
            <a:spAutoFit/>
          </a:bodyPr>
          <a:lstStyle/>
          <a:p>
            <a:pPr algn="ctr"/>
            <a:endParaRPr lang="en-US" sz="1000" b="1" i="1" dirty="0" smtClean="0">
              <a:solidFill>
                <a:srgbClr val="7030A0"/>
              </a:solidFill>
              <a:latin typeface="Imprint MT Shadow" pitchFamily="82" charset="0"/>
              <a:cs typeface="Times New Roman" pitchFamily="18" charset="0"/>
            </a:endParaRPr>
          </a:p>
          <a:p>
            <a:pPr algn="ctr"/>
            <a:r>
              <a:rPr lang="en-US" sz="3200" b="1" i="1" dirty="0" smtClean="0">
                <a:solidFill>
                  <a:srgbClr val="7030A0"/>
                </a:solidFill>
                <a:latin typeface="Imprint MT Shadow" pitchFamily="82" charset="0"/>
                <a:cs typeface="Times New Roman" pitchFamily="18" charset="0"/>
              </a:rPr>
              <a:t>The Covering of the Tabernacle </a:t>
            </a:r>
            <a:br>
              <a:rPr lang="en-US" sz="3200" b="1" i="1" dirty="0" smtClean="0">
                <a:solidFill>
                  <a:srgbClr val="7030A0"/>
                </a:solidFill>
                <a:latin typeface="Imprint MT Shadow" pitchFamily="82" charset="0"/>
                <a:cs typeface="Times New Roman" pitchFamily="18" charset="0"/>
              </a:rPr>
            </a:br>
            <a:r>
              <a:rPr lang="en-US" sz="3200" b="1" i="1" dirty="0" smtClean="0">
                <a:solidFill>
                  <a:srgbClr val="7030A0"/>
                </a:solidFill>
                <a:latin typeface="Imprint MT Shadow" pitchFamily="82" charset="0"/>
                <a:cs typeface="Times New Roman" pitchFamily="18" charset="0"/>
              </a:rPr>
              <a:t>Where the Most Holy and Holy Dwell </a:t>
            </a:r>
            <a:endParaRPr lang="en-US" sz="3200" dirty="0"/>
          </a:p>
        </p:txBody>
      </p:sp>
      <p:sp>
        <p:nvSpPr>
          <p:cNvPr id="3" name="Rectangle 2"/>
          <p:cNvSpPr/>
          <p:nvPr/>
        </p:nvSpPr>
        <p:spPr>
          <a:xfrm>
            <a:off x="0" y="1295399"/>
            <a:ext cx="4495800" cy="5355312"/>
          </a:xfrm>
          <a:prstGeom prst="rect">
            <a:avLst/>
          </a:prstGeom>
          <a:ln w="28575">
            <a:solidFill>
              <a:schemeClr val="tx1"/>
            </a:solidFill>
          </a:ln>
        </p:spPr>
        <p:txBody>
          <a:bodyPr wrap="square">
            <a:spAutoFit/>
          </a:bodyPr>
          <a:lstStyle/>
          <a:p>
            <a:pPr algn="ctr"/>
            <a:endParaRPr lang="en-US" sz="3200" b="1" dirty="0" smtClean="0">
              <a:solidFill>
                <a:srgbClr val="002060"/>
              </a:solidFill>
              <a:latin typeface="Times New Roman" pitchFamily="18" charset="0"/>
              <a:cs typeface="Times New Roman" pitchFamily="18" charset="0"/>
            </a:endParaRPr>
          </a:p>
          <a:p>
            <a:pPr algn="ctr"/>
            <a:r>
              <a:rPr lang="en-US" sz="3200" b="1" dirty="0" smtClean="0">
                <a:solidFill>
                  <a:srgbClr val="002060"/>
                </a:solidFill>
                <a:latin typeface="Times New Roman" pitchFamily="18" charset="0"/>
                <a:cs typeface="Times New Roman" pitchFamily="18" charset="0"/>
              </a:rPr>
              <a:t>The tabernacle [with] ten curtains [of] fine twined linen, and </a:t>
            </a:r>
            <a:r>
              <a:rPr lang="en-US" sz="3200" b="1" u="sng" dirty="0" smtClean="0">
                <a:solidFill>
                  <a:srgbClr val="0070C0"/>
                </a:solidFill>
                <a:latin typeface="Times New Roman" pitchFamily="18" charset="0"/>
                <a:cs typeface="Times New Roman" pitchFamily="18" charset="0"/>
              </a:rPr>
              <a:t>blue, </a:t>
            </a:r>
            <a:r>
              <a:rPr lang="en-US" sz="3200" b="1" dirty="0" smtClean="0">
                <a:solidFill>
                  <a:srgbClr val="002060"/>
                </a:solidFill>
                <a:latin typeface="Times New Roman" pitchFamily="18" charset="0"/>
                <a:cs typeface="Times New Roman" pitchFamily="18" charset="0"/>
              </a:rPr>
              <a:t>and </a:t>
            </a:r>
            <a:r>
              <a:rPr lang="en-US" sz="3200" b="1" u="sng" dirty="0" smtClean="0">
                <a:solidFill>
                  <a:srgbClr val="7030A0"/>
                </a:solidFill>
                <a:latin typeface="Times New Roman" pitchFamily="18" charset="0"/>
                <a:cs typeface="Times New Roman" pitchFamily="18" charset="0"/>
              </a:rPr>
              <a:t>purple, </a:t>
            </a:r>
            <a:r>
              <a:rPr lang="en-US" sz="3200" b="1" dirty="0" smtClean="0">
                <a:solidFill>
                  <a:srgbClr val="002060"/>
                </a:solidFill>
                <a:latin typeface="Times New Roman" pitchFamily="18" charset="0"/>
                <a:cs typeface="Times New Roman" pitchFamily="18" charset="0"/>
              </a:rPr>
              <a:t>and</a:t>
            </a:r>
            <a:r>
              <a:rPr lang="en-US" sz="3200" b="1" dirty="0" smtClean="0">
                <a:solidFill>
                  <a:schemeClr val="tx1"/>
                </a:solidFill>
                <a:latin typeface="Times New Roman" pitchFamily="18" charset="0"/>
                <a:cs typeface="Times New Roman" pitchFamily="18" charset="0"/>
              </a:rPr>
              <a:t> </a:t>
            </a:r>
            <a:r>
              <a:rPr lang="en-US" sz="3200" b="1" u="sng" dirty="0" smtClean="0">
                <a:solidFill>
                  <a:srgbClr val="FF0000"/>
                </a:solidFill>
                <a:latin typeface="Times New Roman" pitchFamily="18" charset="0"/>
                <a:cs typeface="Times New Roman" pitchFamily="18" charset="0"/>
              </a:rPr>
              <a:t>scarlet: </a:t>
            </a:r>
            <a:r>
              <a:rPr lang="en-US" sz="3200" b="1" dirty="0" smtClean="0">
                <a:solidFill>
                  <a:srgbClr val="002060"/>
                </a:solidFill>
                <a:latin typeface="Times New Roman" pitchFamily="18" charset="0"/>
                <a:cs typeface="Times New Roman" pitchFamily="18" charset="0"/>
              </a:rPr>
              <a:t>[with] </a:t>
            </a:r>
            <a:r>
              <a:rPr lang="en-US" sz="3200" b="1" dirty="0" err="1" smtClean="0">
                <a:solidFill>
                  <a:srgbClr val="002060"/>
                </a:solidFill>
                <a:latin typeface="Times New Roman" pitchFamily="18" charset="0"/>
                <a:cs typeface="Times New Roman" pitchFamily="18" charset="0"/>
              </a:rPr>
              <a:t>cherubims</a:t>
            </a:r>
            <a:r>
              <a:rPr lang="en-US" sz="3200" b="1" dirty="0" smtClean="0">
                <a:solidFill>
                  <a:srgbClr val="002060"/>
                </a:solidFill>
                <a:latin typeface="Times New Roman" pitchFamily="18" charset="0"/>
                <a:cs typeface="Times New Roman" pitchFamily="18" charset="0"/>
              </a:rPr>
              <a:t> of cunning work.</a:t>
            </a:r>
          </a:p>
          <a:p>
            <a:pPr algn="ctr"/>
            <a:endParaRPr lang="en-US" sz="2000" b="1" dirty="0" smtClean="0">
              <a:solidFill>
                <a:srgbClr val="6600FF"/>
              </a:solidFill>
              <a:latin typeface="Times New Roman" pitchFamily="18" charset="0"/>
              <a:cs typeface="Times New Roman" pitchFamily="18" charset="0"/>
            </a:endParaRPr>
          </a:p>
          <a:p>
            <a:pPr algn="ctr"/>
            <a:endParaRPr lang="en-US" sz="2000" b="1" dirty="0" smtClean="0">
              <a:solidFill>
                <a:srgbClr val="6600FF"/>
              </a:solidFill>
              <a:latin typeface="Times New Roman" pitchFamily="18" charset="0"/>
              <a:cs typeface="Times New Roman" pitchFamily="18" charset="0"/>
            </a:endParaRPr>
          </a:p>
          <a:p>
            <a:pPr algn="ctr"/>
            <a:endParaRPr lang="en-US" sz="2000" b="1" dirty="0" smtClean="0">
              <a:solidFill>
                <a:srgbClr val="6600FF"/>
              </a:solidFill>
              <a:latin typeface="Times New Roman" pitchFamily="18" charset="0"/>
              <a:cs typeface="Times New Roman" pitchFamily="18" charset="0"/>
            </a:endParaRPr>
          </a:p>
          <a:p>
            <a:pPr algn="ctr"/>
            <a:endParaRPr lang="en-US" sz="2000" b="1" dirty="0" smtClean="0">
              <a:solidFill>
                <a:srgbClr val="6600FF"/>
              </a:solidFill>
              <a:latin typeface="Times New Roman" pitchFamily="18" charset="0"/>
              <a:cs typeface="Times New Roman" pitchFamily="18" charset="0"/>
            </a:endParaRPr>
          </a:p>
          <a:p>
            <a:pPr algn="ctr"/>
            <a:r>
              <a:rPr lang="en-US" sz="2000" b="1" dirty="0" smtClean="0">
                <a:solidFill>
                  <a:srgbClr val="6600FF"/>
                </a:solidFill>
                <a:latin typeface="Times New Roman" pitchFamily="18" charset="0"/>
                <a:cs typeface="Times New Roman" pitchFamily="18" charset="0"/>
              </a:rPr>
              <a:t> (Exodus 35:6-7)</a:t>
            </a:r>
          </a:p>
          <a:p>
            <a:pPr algn="ctr"/>
            <a:r>
              <a:rPr lang="en-US" b="1" dirty="0" smtClean="0">
                <a:solidFill>
                  <a:srgbClr val="002060"/>
                </a:solidFill>
              </a:rPr>
              <a:t>other Ref. (Exodus 35: 25-26) (Exodus 25:4-5)</a:t>
            </a:r>
            <a:r>
              <a:rPr lang="en-US" b="1" dirty="0" smtClean="0">
                <a:solidFill>
                  <a:srgbClr val="7030A0"/>
                </a:solidFill>
              </a:rPr>
              <a:t> </a:t>
            </a:r>
          </a:p>
        </p:txBody>
      </p:sp>
      <p:sp>
        <p:nvSpPr>
          <p:cNvPr id="4" name="Rectangle 3"/>
          <p:cNvSpPr/>
          <p:nvPr/>
        </p:nvSpPr>
        <p:spPr>
          <a:xfrm>
            <a:off x="4572000" y="1295401"/>
            <a:ext cx="4572000" cy="5339923"/>
          </a:xfrm>
          <a:prstGeom prst="rect">
            <a:avLst/>
          </a:prstGeom>
          <a:ln w="28575">
            <a:solidFill>
              <a:schemeClr val="tx1"/>
            </a:solidFill>
          </a:ln>
        </p:spPr>
        <p:txBody>
          <a:bodyPr wrap="square">
            <a:spAutoFit/>
          </a:bodyPr>
          <a:lstStyle/>
          <a:p>
            <a:pPr algn="ctr"/>
            <a:endParaRPr lang="en-US" sz="3200" b="1" dirty="0" smtClean="0">
              <a:latin typeface="Times New Roman" pitchFamily="18" charset="0"/>
              <a:cs typeface="Times New Roman" pitchFamily="18" charset="0"/>
            </a:endParaRPr>
          </a:p>
          <a:p>
            <a:pPr algn="ctr"/>
            <a:r>
              <a:rPr lang="en-US" sz="3200" b="1" dirty="0" smtClean="0">
                <a:latin typeface="Times New Roman" pitchFamily="18" charset="0"/>
                <a:cs typeface="Times New Roman" pitchFamily="18" charset="0"/>
              </a:rPr>
              <a:t>Curtain of </a:t>
            </a:r>
            <a:r>
              <a:rPr lang="en-US" sz="3200" b="1" u="sng" dirty="0" smtClean="0">
                <a:solidFill>
                  <a:schemeClr val="tx2">
                    <a:lumMod val="10000"/>
                  </a:schemeClr>
                </a:solidFill>
                <a:latin typeface="Times New Roman" pitchFamily="18" charset="0"/>
                <a:cs typeface="Times New Roman" pitchFamily="18" charset="0"/>
              </a:rPr>
              <a:t>goats' hair</a:t>
            </a:r>
            <a:r>
              <a:rPr lang="en-US" sz="3200" b="1" dirty="0" smtClean="0">
                <a:latin typeface="Times New Roman" pitchFamily="18" charset="0"/>
                <a:cs typeface="Times New Roman" pitchFamily="18" charset="0"/>
              </a:rPr>
              <a:t>, above that a covering of rams' </a:t>
            </a:r>
            <a:r>
              <a:rPr lang="en-US" sz="3200" b="1" u="sng" dirty="0" smtClean="0">
                <a:solidFill>
                  <a:srgbClr val="C00000"/>
                </a:solidFill>
                <a:latin typeface="Times New Roman" pitchFamily="18" charset="0"/>
                <a:cs typeface="Times New Roman" pitchFamily="18" charset="0"/>
              </a:rPr>
              <a:t>skins dyed red</a:t>
            </a:r>
            <a:r>
              <a:rPr lang="en-US" sz="3200" b="1" dirty="0" smtClean="0">
                <a:latin typeface="Times New Roman" pitchFamily="18" charset="0"/>
                <a:cs typeface="Times New Roman" pitchFamily="18" charset="0"/>
              </a:rPr>
              <a:t>, and over all a covering</a:t>
            </a:r>
            <a:r>
              <a:rPr lang="en-US" sz="3200" b="1" dirty="0" smtClean="0">
                <a:solidFill>
                  <a:schemeClr val="bg1"/>
                </a:solidFill>
                <a:latin typeface="Times New Roman" pitchFamily="18" charset="0"/>
                <a:cs typeface="Times New Roman" pitchFamily="18" charset="0"/>
              </a:rPr>
              <a:t> </a:t>
            </a:r>
            <a:r>
              <a:rPr lang="en-US" sz="3200" b="1" u="sng" dirty="0" smtClean="0">
                <a:solidFill>
                  <a:schemeClr val="accent2">
                    <a:lumMod val="50000"/>
                  </a:schemeClr>
                </a:solidFill>
                <a:latin typeface="Times New Roman" pitchFamily="18" charset="0"/>
                <a:cs typeface="Times New Roman" pitchFamily="18" charset="0"/>
              </a:rPr>
              <a:t>badgers' skins, </a:t>
            </a:r>
            <a:r>
              <a:rPr lang="en-US" sz="2800" b="1" dirty="0" smtClean="0">
                <a:latin typeface="Times New Roman" pitchFamily="18" charset="0"/>
                <a:cs typeface="Times New Roman" pitchFamily="18" charset="0"/>
              </a:rPr>
              <a:t>all forming a perfect protection from the weather.</a:t>
            </a:r>
          </a:p>
          <a:p>
            <a:pPr algn="ctr"/>
            <a:endParaRPr lang="en-US" sz="1100" b="1" dirty="0" smtClean="0">
              <a:latin typeface="Times New Roman" pitchFamily="18" charset="0"/>
              <a:cs typeface="Times New Roman" pitchFamily="18" charset="0"/>
            </a:endParaRPr>
          </a:p>
          <a:p>
            <a:pPr algn="ctr"/>
            <a:endParaRPr lang="en-US" sz="1100" b="1" dirty="0" smtClean="0">
              <a:latin typeface="Times New Roman" pitchFamily="18" charset="0"/>
              <a:cs typeface="Times New Roman" pitchFamily="18" charset="0"/>
            </a:endParaRPr>
          </a:p>
          <a:p>
            <a:pPr algn="ctr"/>
            <a:endParaRPr lang="en-US" sz="1100" b="1" dirty="0" smtClean="0">
              <a:latin typeface="Times New Roman" pitchFamily="18" charset="0"/>
              <a:cs typeface="Times New Roman" pitchFamily="18" charset="0"/>
            </a:endParaRPr>
          </a:p>
          <a:p>
            <a:pPr algn="ctr"/>
            <a:endParaRPr lang="en-US" sz="1100" b="1" dirty="0" smtClean="0">
              <a:latin typeface="Times New Roman" pitchFamily="18" charset="0"/>
              <a:cs typeface="Times New Roman" pitchFamily="18" charset="0"/>
            </a:endParaRPr>
          </a:p>
          <a:p>
            <a:pPr algn="ctr"/>
            <a:endParaRPr lang="en-US" sz="1100" b="1" dirty="0" smtClean="0">
              <a:latin typeface="Times New Roman" pitchFamily="18" charset="0"/>
              <a:cs typeface="Times New Roman" pitchFamily="18" charset="0"/>
            </a:endParaRPr>
          </a:p>
          <a:p>
            <a:pPr algn="ctr"/>
            <a:r>
              <a:rPr lang="en-US" sz="2000" b="1" dirty="0" smtClean="0">
                <a:solidFill>
                  <a:srgbClr val="6600FF"/>
                </a:solidFill>
                <a:latin typeface="Times New Roman" pitchFamily="18" charset="0"/>
                <a:cs typeface="Times New Roman" pitchFamily="18" charset="0"/>
              </a:rPr>
              <a:t>{1914 SNH, CIS- 29.1}</a:t>
            </a:r>
          </a:p>
          <a:p>
            <a:pPr algn="ctr"/>
            <a:r>
              <a:rPr lang="en-US" b="1" dirty="0" smtClean="0">
                <a:latin typeface="Times New Roman" pitchFamily="18" charset="0"/>
                <a:cs typeface="Times New Roman" pitchFamily="18" charset="0"/>
              </a:rPr>
              <a:t> </a:t>
            </a:r>
            <a:r>
              <a:rPr lang="en-US" b="1" dirty="0" smtClean="0">
                <a:solidFill>
                  <a:srgbClr val="7030A0"/>
                </a:solidFill>
                <a:latin typeface="David" pitchFamily="34" charset="-79"/>
                <a:cs typeface="David" pitchFamily="34" charset="-79"/>
              </a:rPr>
              <a:t>The Cross and its Shadow </a:t>
            </a:r>
            <a:r>
              <a:rPr lang="en-US" b="1" dirty="0" smtClean="0">
                <a:solidFill>
                  <a:srgbClr val="002060"/>
                </a:solidFill>
              </a:rPr>
              <a:t>(Exodus 39:19)</a:t>
            </a:r>
          </a:p>
        </p:txBody>
      </p:sp>
      <p:sp>
        <p:nvSpPr>
          <p:cNvPr id="5" name="Rectangle 4"/>
          <p:cNvSpPr/>
          <p:nvPr/>
        </p:nvSpPr>
        <p:spPr>
          <a:xfrm>
            <a:off x="8728502" y="0"/>
            <a:ext cx="415498" cy="369332"/>
          </a:xfrm>
          <a:prstGeom prst="rect">
            <a:avLst/>
          </a:prstGeom>
        </p:spPr>
        <p:txBody>
          <a:bodyPr wrap="none">
            <a:spAutoFit/>
          </a:bodyPr>
          <a:lstStyle/>
          <a:p>
            <a:fld id="{877F9B8C-32C4-43F2-99B4-FFD195B4A4EB}" type="slidenum">
              <a:rPr lang="en-US" b="1" smtClean="0">
                <a:latin typeface="Times New Roman" pitchFamily="18" charset="0"/>
                <a:cs typeface="Times New Roman" pitchFamily="18" charset="0"/>
              </a:rPr>
              <a:pPr/>
              <a:t>18</a:t>
            </a:fld>
            <a:endParaRPr lang="en-US"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0" y="990600"/>
            <a:ext cx="9144000" cy="5867400"/>
          </a:xfrm>
          <a:ln w="38100">
            <a:solidFill>
              <a:schemeClr val="tx1"/>
            </a:solidFill>
          </a:ln>
        </p:spPr>
        <p:style>
          <a:lnRef idx="2">
            <a:schemeClr val="accent5"/>
          </a:lnRef>
          <a:fillRef idx="1">
            <a:schemeClr val="lt1"/>
          </a:fillRef>
          <a:effectRef idx="0">
            <a:schemeClr val="accent5"/>
          </a:effectRef>
          <a:fontRef idx="minor">
            <a:schemeClr val="dk1"/>
          </a:fontRef>
        </p:style>
        <p:txBody>
          <a:bodyPr>
            <a:normAutofit lnSpcReduction="10000"/>
          </a:bodyPr>
          <a:lstStyle/>
          <a:p>
            <a:r>
              <a:rPr lang="en-US" sz="2400" b="1" dirty="0" smtClean="0">
                <a:solidFill>
                  <a:srgbClr val="7030A0"/>
                </a:solidFill>
                <a:latin typeface="David" pitchFamily="34" charset="-79"/>
                <a:cs typeface="David" pitchFamily="34" charset="-79"/>
              </a:rPr>
              <a:t>The roof, or covering, of the tabernacle consisted of</a:t>
            </a:r>
            <a:r>
              <a:rPr lang="en-US" sz="2400" b="1" i="1" u="sng" dirty="0" smtClean="0">
                <a:solidFill>
                  <a:srgbClr val="6600FF"/>
                </a:solidFill>
                <a:latin typeface="David" pitchFamily="34" charset="-79"/>
                <a:cs typeface="David" pitchFamily="34" charset="-79"/>
              </a:rPr>
              <a:t> </a:t>
            </a:r>
          </a:p>
          <a:p>
            <a:r>
              <a:rPr lang="en-US" sz="2400" b="1" u="sng" dirty="0" smtClean="0">
                <a:solidFill>
                  <a:srgbClr val="6600FF"/>
                </a:solidFill>
                <a:latin typeface="David" pitchFamily="34" charset="-79"/>
                <a:cs typeface="David" pitchFamily="34" charset="-79"/>
              </a:rPr>
              <a:t>four</a:t>
            </a:r>
            <a:r>
              <a:rPr lang="en-US" sz="2400" b="1" i="1" u="sng" dirty="0" smtClean="0">
                <a:solidFill>
                  <a:srgbClr val="6600FF"/>
                </a:solidFill>
                <a:latin typeface="David" pitchFamily="34" charset="-79"/>
                <a:cs typeface="David" pitchFamily="34" charset="-79"/>
              </a:rPr>
              <a:t> </a:t>
            </a:r>
            <a:r>
              <a:rPr lang="en-US" sz="2400" b="1" dirty="0" smtClean="0">
                <a:solidFill>
                  <a:srgbClr val="7030A0"/>
                </a:solidFill>
                <a:latin typeface="David" pitchFamily="34" charset="-79"/>
                <a:cs typeface="David" pitchFamily="34" charset="-79"/>
              </a:rPr>
              <a:t>curtains of cloth and skins. </a:t>
            </a:r>
          </a:p>
          <a:p>
            <a:r>
              <a:rPr lang="en-US" sz="2400" b="1" dirty="0" smtClean="0">
                <a:solidFill>
                  <a:srgbClr val="7030A0"/>
                </a:solidFill>
                <a:latin typeface="David" pitchFamily="34" charset="-79"/>
                <a:cs typeface="David" pitchFamily="34" charset="-79"/>
              </a:rPr>
              <a:t>The inside curtain, like that at the entrance of the tabernacle, was of </a:t>
            </a:r>
            <a:r>
              <a:rPr lang="en-US" sz="2400" b="1" u="sng" dirty="0" smtClean="0">
                <a:solidFill>
                  <a:srgbClr val="0070C0"/>
                </a:solidFill>
                <a:latin typeface="David" pitchFamily="34" charset="-79"/>
                <a:cs typeface="David" pitchFamily="34" charset="-79"/>
              </a:rPr>
              <a:t>blue</a:t>
            </a:r>
            <a:r>
              <a:rPr lang="en-US" sz="2400" b="1" dirty="0" smtClean="0">
                <a:solidFill>
                  <a:srgbClr val="0070C0"/>
                </a:solidFill>
                <a:latin typeface="David" pitchFamily="34" charset="-79"/>
                <a:cs typeface="David" pitchFamily="34" charset="-79"/>
              </a:rPr>
              <a:t>,</a:t>
            </a:r>
            <a:r>
              <a:rPr lang="en-US" sz="2400" b="1" dirty="0" smtClean="0">
                <a:solidFill>
                  <a:srgbClr val="7030A0"/>
                </a:solidFill>
                <a:latin typeface="David" pitchFamily="34" charset="-79"/>
                <a:cs typeface="David" pitchFamily="34" charset="-79"/>
              </a:rPr>
              <a:t> </a:t>
            </a:r>
            <a:r>
              <a:rPr lang="en-US" sz="2400" b="1" u="sng" dirty="0" smtClean="0">
                <a:solidFill>
                  <a:srgbClr val="8063C9"/>
                </a:solidFill>
                <a:latin typeface="David" pitchFamily="34" charset="-79"/>
                <a:cs typeface="David" pitchFamily="34" charset="-79"/>
              </a:rPr>
              <a:t>purple,</a:t>
            </a:r>
            <a:r>
              <a:rPr lang="en-US" sz="2400" b="1" dirty="0" smtClean="0">
                <a:solidFill>
                  <a:srgbClr val="7030A0"/>
                </a:solidFill>
                <a:latin typeface="David" pitchFamily="34" charset="-79"/>
                <a:cs typeface="David" pitchFamily="34" charset="-79"/>
              </a:rPr>
              <a:t> </a:t>
            </a:r>
            <a:r>
              <a:rPr lang="en-US" sz="2400" b="1" u="sng" dirty="0" smtClean="0">
                <a:solidFill>
                  <a:srgbClr val="FF0000"/>
                </a:solidFill>
                <a:latin typeface="David" pitchFamily="34" charset="-79"/>
                <a:cs typeface="David" pitchFamily="34" charset="-79"/>
              </a:rPr>
              <a:t>scarlet</a:t>
            </a:r>
            <a:r>
              <a:rPr lang="en-US" sz="2400" b="1" dirty="0" smtClean="0">
                <a:solidFill>
                  <a:srgbClr val="7030A0"/>
                </a:solidFill>
                <a:latin typeface="David" pitchFamily="34" charset="-79"/>
                <a:cs typeface="David" pitchFamily="34" charset="-79"/>
              </a:rPr>
              <a:t>, and </a:t>
            </a:r>
            <a:r>
              <a:rPr lang="en-US" sz="2400" b="1" u="sng" dirty="0" smtClean="0">
                <a:solidFill>
                  <a:srgbClr val="7030A0"/>
                </a:solidFill>
                <a:latin typeface="David" pitchFamily="34" charset="-79"/>
                <a:cs typeface="David" pitchFamily="34" charset="-79"/>
              </a:rPr>
              <a:t>fine twined linen</a:t>
            </a:r>
            <a:r>
              <a:rPr lang="en-US" sz="2400" b="1" dirty="0" smtClean="0">
                <a:solidFill>
                  <a:schemeClr val="bg2">
                    <a:lumMod val="75000"/>
                  </a:schemeClr>
                </a:solidFill>
                <a:latin typeface="David" pitchFamily="34" charset="-79"/>
                <a:cs typeface="David" pitchFamily="34" charset="-79"/>
              </a:rPr>
              <a:t>, </a:t>
            </a:r>
            <a:r>
              <a:rPr lang="en-US" sz="2400" b="1" dirty="0" smtClean="0">
                <a:solidFill>
                  <a:srgbClr val="7030A0"/>
                </a:solidFill>
                <a:latin typeface="David" pitchFamily="34" charset="-79"/>
                <a:cs typeface="David" pitchFamily="34" charset="-79"/>
              </a:rPr>
              <a:t>with golden cherubim wrought in it by a cunning embroiderer.  </a:t>
            </a:r>
            <a:r>
              <a:rPr lang="en-US" sz="2400" b="1" dirty="0" smtClean="0">
                <a:solidFill>
                  <a:srgbClr val="6600FF"/>
                </a:solidFill>
                <a:latin typeface="David" pitchFamily="34" charset="-79"/>
                <a:cs typeface="David" pitchFamily="34" charset="-79"/>
              </a:rPr>
              <a:t>(Exodus 26:1) </a:t>
            </a:r>
          </a:p>
          <a:p>
            <a:r>
              <a:rPr lang="en-US" sz="2400" b="1" dirty="0" smtClean="0">
                <a:solidFill>
                  <a:srgbClr val="7030A0"/>
                </a:solidFill>
                <a:latin typeface="David" pitchFamily="34" charset="-79"/>
                <a:cs typeface="David" pitchFamily="34" charset="-79"/>
              </a:rPr>
              <a:t>This formed the ceiling, which was a faint representation of the canopy of glory above the throne of God, with the myriads of angels ready to fulfill His commands. </a:t>
            </a:r>
            <a:r>
              <a:rPr lang="en-US" sz="2400" b="1" dirty="0" smtClean="0">
                <a:solidFill>
                  <a:srgbClr val="6600FF"/>
                </a:solidFill>
                <a:latin typeface="David" pitchFamily="34" charset="-79"/>
                <a:cs typeface="David" pitchFamily="34" charset="-79"/>
              </a:rPr>
              <a:t>(Ezekiel 1:28) </a:t>
            </a:r>
          </a:p>
          <a:p>
            <a:r>
              <a:rPr lang="en-US" sz="2400" b="1" dirty="0" smtClean="0">
                <a:solidFill>
                  <a:srgbClr val="7030A0"/>
                </a:solidFill>
                <a:latin typeface="David" pitchFamily="34" charset="-79"/>
                <a:cs typeface="David" pitchFamily="34" charset="-79"/>
              </a:rPr>
              <a:t>Over this was a curtain of </a:t>
            </a:r>
            <a:r>
              <a:rPr lang="en-US" sz="2400" b="1" u="sng" dirty="0" smtClean="0">
                <a:solidFill>
                  <a:schemeClr val="tx1"/>
                </a:solidFill>
                <a:latin typeface="David" pitchFamily="34" charset="-79"/>
                <a:cs typeface="David" pitchFamily="34" charset="-79"/>
              </a:rPr>
              <a:t>goats' hair</a:t>
            </a:r>
            <a:r>
              <a:rPr lang="en-US" sz="2400" b="1" dirty="0" smtClean="0">
                <a:solidFill>
                  <a:srgbClr val="7030A0"/>
                </a:solidFill>
                <a:latin typeface="David" pitchFamily="34" charset="-79"/>
                <a:cs typeface="David" pitchFamily="34" charset="-79"/>
              </a:rPr>
              <a:t>, above that a covering </a:t>
            </a:r>
            <a:r>
              <a:rPr lang="en-US" sz="2400" b="1" dirty="0" smtClean="0">
                <a:solidFill>
                  <a:srgbClr val="C00000"/>
                </a:solidFill>
                <a:latin typeface="David" pitchFamily="34" charset="-79"/>
                <a:cs typeface="David" pitchFamily="34" charset="-79"/>
              </a:rPr>
              <a:t>of rams' skins dyed red</a:t>
            </a:r>
            <a:r>
              <a:rPr lang="en-US" sz="2400" b="1" dirty="0" smtClean="0">
                <a:solidFill>
                  <a:srgbClr val="7030A0"/>
                </a:solidFill>
                <a:latin typeface="David" pitchFamily="34" charset="-79"/>
                <a:cs typeface="David" pitchFamily="34" charset="-79"/>
              </a:rPr>
              <a:t>, and over all a </a:t>
            </a:r>
            <a:r>
              <a:rPr lang="en-US" sz="2400" b="1" u="sng" dirty="0" smtClean="0">
                <a:solidFill>
                  <a:srgbClr val="A47F24"/>
                </a:solidFill>
                <a:latin typeface="David" pitchFamily="34" charset="-79"/>
                <a:cs typeface="David" pitchFamily="34" charset="-79"/>
              </a:rPr>
              <a:t>covering of badgers' skins</a:t>
            </a:r>
            <a:r>
              <a:rPr lang="en-US" sz="2400" b="1" dirty="0" smtClean="0">
                <a:solidFill>
                  <a:srgbClr val="7030A0"/>
                </a:solidFill>
                <a:latin typeface="David" pitchFamily="34" charset="-79"/>
                <a:cs typeface="David" pitchFamily="34" charset="-79"/>
              </a:rPr>
              <a:t>, all forming a perfect protection from the weather. </a:t>
            </a:r>
            <a:r>
              <a:rPr lang="en-US" sz="2400" b="1" dirty="0" smtClean="0">
                <a:solidFill>
                  <a:srgbClr val="6600FF"/>
                </a:solidFill>
                <a:latin typeface="David" pitchFamily="34" charset="-79"/>
                <a:cs typeface="David" pitchFamily="34" charset="-79"/>
              </a:rPr>
              <a:t>(Exodus 26:1-14)  </a:t>
            </a:r>
          </a:p>
          <a:p>
            <a:r>
              <a:rPr lang="en-US" sz="2400" b="1" dirty="0" smtClean="0">
                <a:solidFill>
                  <a:srgbClr val="7030A0"/>
                </a:solidFill>
                <a:latin typeface="David" pitchFamily="34" charset="-79"/>
                <a:cs typeface="David" pitchFamily="34" charset="-79"/>
              </a:rPr>
              <a:t>The different colors in the coverings, blending with the golden wall and the gorgeous entrance curtain, or veil, as it was called, combined to make a structure of surpassing glory. </a:t>
            </a:r>
          </a:p>
          <a:p>
            <a:r>
              <a:rPr lang="en-US" sz="2400" b="1" dirty="0" smtClean="0">
                <a:solidFill>
                  <a:srgbClr val="7030A0"/>
                </a:solidFill>
                <a:latin typeface="David" pitchFamily="34" charset="-79"/>
                <a:cs typeface="David" pitchFamily="34" charset="-79"/>
              </a:rPr>
              <a:t>{1914 SNH, CIS- The Cross and its Shadow 29.1} </a:t>
            </a:r>
          </a:p>
        </p:txBody>
      </p:sp>
      <p:sp>
        <p:nvSpPr>
          <p:cNvPr id="3" name="Title 2"/>
          <p:cNvSpPr>
            <a:spLocks noGrp="1"/>
          </p:cNvSpPr>
          <p:nvPr>
            <p:ph type="ctrTitle"/>
          </p:nvPr>
        </p:nvSpPr>
        <p:spPr>
          <a:xfrm>
            <a:off x="0" y="0"/>
            <a:ext cx="9144000" cy="990600"/>
          </a:xfrm>
          <a:solidFill>
            <a:schemeClr val="bg1"/>
          </a:solidFill>
          <a:ln w="38100">
            <a:solidFill>
              <a:schemeClr val="tx1"/>
            </a:solidFill>
          </a:ln>
        </p:spPr>
        <p:style>
          <a:lnRef idx="1">
            <a:schemeClr val="accent5"/>
          </a:lnRef>
          <a:fillRef idx="2">
            <a:schemeClr val="accent5"/>
          </a:fillRef>
          <a:effectRef idx="1">
            <a:schemeClr val="accent5"/>
          </a:effectRef>
          <a:fontRef idx="minor">
            <a:schemeClr val="dk1"/>
          </a:fontRef>
        </p:style>
        <p:txBody>
          <a:bodyPr>
            <a:normAutofit/>
          </a:bodyPr>
          <a:lstStyle/>
          <a:p>
            <a:r>
              <a:rPr lang="en-US" sz="4000" b="1" i="1" dirty="0" smtClean="0">
                <a:solidFill>
                  <a:srgbClr val="7030A0"/>
                </a:solidFill>
                <a:latin typeface="Imprint MT Shadow" pitchFamily="82" charset="0"/>
              </a:rPr>
              <a:t>The Roof or Covering of the Tabernacle</a:t>
            </a:r>
            <a:endParaRPr lang="en-US" sz="4000" i="1" dirty="0">
              <a:solidFill>
                <a:srgbClr val="7030A0"/>
              </a:solidFill>
              <a:latin typeface="Imprint MT Shadow" pitchFamily="82" charset="0"/>
            </a:endParaRPr>
          </a:p>
        </p:txBody>
      </p:sp>
      <p:sp>
        <p:nvSpPr>
          <p:cNvPr id="4" name="Rectangle 3"/>
          <p:cNvSpPr/>
          <p:nvPr/>
        </p:nvSpPr>
        <p:spPr>
          <a:xfrm>
            <a:off x="8728502" y="0"/>
            <a:ext cx="415498" cy="338554"/>
          </a:xfrm>
          <a:prstGeom prst="rect">
            <a:avLst/>
          </a:prstGeom>
        </p:spPr>
        <p:txBody>
          <a:bodyPr wrap="square">
            <a:spAutoFit/>
          </a:bodyPr>
          <a:lstStyle/>
          <a:p>
            <a:fld id="{877F9B8C-32C4-43F2-99B4-FFD195B4A4EB}" type="slidenum">
              <a:rPr lang="en-US" sz="1600" b="1" smtClean="0">
                <a:latin typeface="Times New Roman" pitchFamily="18" charset="0"/>
                <a:cs typeface="Times New Roman" pitchFamily="18" charset="0"/>
              </a:rPr>
              <a:pPr/>
              <a:t>19</a:t>
            </a:fld>
            <a:endParaRPr lang="en-US" sz="1600" b="1" dirty="0">
              <a:latin typeface="Times New Roman" pitchFamily="18" charset="0"/>
              <a:cs typeface="Times New Roman" pitchFamily="18" charset="0"/>
            </a:endParaRPr>
          </a:p>
        </p:txBody>
      </p:sp>
    </p:spTree>
  </p:cSld>
  <p:clrMapOvr>
    <a:masterClrMapping/>
  </p:clrMapOvr>
  <p:transition advClick="0" advTm="1100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ln w="38100">
            <a:solidFill>
              <a:schemeClr val="tx1"/>
            </a:solidFill>
          </a:ln>
        </p:spPr>
        <p:txBody>
          <a:bodyPr wrap="square">
            <a:spAutoFit/>
          </a:bodyPr>
          <a:lstStyle/>
          <a:p>
            <a:pPr algn="ctr"/>
            <a:endParaRPr lang="en-US" sz="1200" b="1" dirty="0" smtClean="0">
              <a:solidFill>
                <a:srgbClr val="6600FF"/>
              </a:solidFill>
              <a:latin typeface="David" pitchFamily="34" charset="-79"/>
              <a:cs typeface="David" pitchFamily="34" charset="-79"/>
            </a:endParaRPr>
          </a:p>
          <a:p>
            <a:pPr algn="ctr"/>
            <a:r>
              <a:rPr lang="en-US" sz="2800" b="1" dirty="0" smtClean="0">
                <a:solidFill>
                  <a:srgbClr val="6600FF"/>
                </a:solidFill>
                <a:latin typeface="David" pitchFamily="34" charset="-79"/>
                <a:cs typeface="David" pitchFamily="34" charset="-79"/>
              </a:rPr>
              <a:t>THERE  IS A THIRD TEMPLE</a:t>
            </a:r>
          </a:p>
          <a:p>
            <a:endParaRPr lang="en-US" sz="800" dirty="0" smtClean="0">
              <a:solidFill>
                <a:srgbClr val="6600FF"/>
              </a:solidFill>
            </a:endParaRPr>
          </a:p>
          <a:p>
            <a:pPr algn="ctr"/>
            <a:r>
              <a:rPr lang="en-US" b="1" dirty="0" smtClean="0">
                <a:solidFill>
                  <a:srgbClr val="6600FF"/>
                </a:solidFill>
                <a:latin typeface="Times New Roman" pitchFamily="18" charset="0"/>
                <a:cs typeface="Times New Roman" pitchFamily="18" charset="0"/>
              </a:rPr>
              <a:t>The Bible reveals that there are not only these 2 different sanctuaries; the heavenly temple, or the dwelling-place of the Most High where Christ intercedes in our behalf, and the earthly temple, with its typical services, designed to teach mankind the great spiritual truths on the plan of redemption from sin.  But there is also a third temple which is extremely important to understand.  This is the temple of the human body, where God's Spirit desires to rule and reign.</a:t>
            </a:r>
          </a:p>
          <a:p>
            <a:pPr algn="ctr"/>
            <a:endParaRPr lang="en-US" sz="800" b="1" dirty="0" smtClean="0">
              <a:solidFill>
                <a:srgbClr val="6600FF"/>
              </a:solidFill>
              <a:latin typeface="Times New Roman" pitchFamily="18" charset="0"/>
              <a:cs typeface="Times New Roman" pitchFamily="18" charset="0"/>
            </a:endParaRPr>
          </a:p>
          <a:p>
            <a:pPr algn="ctr"/>
            <a:r>
              <a:rPr lang="en-US" b="1" dirty="0" smtClean="0">
                <a:solidFill>
                  <a:srgbClr val="6600FF"/>
                </a:solidFill>
                <a:latin typeface="Times New Roman" pitchFamily="18" charset="0"/>
                <a:cs typeface="Times New Roman" pitchFamily="18" charset="0"/>
              </a:rPr>
              <a:t> This is the new covenant experience which God was referring to through Jeremiah and Paul: "For this is the covenant that I will make with the house of Israel after those days, </a:t>
            </a:r>
            <a:r>
              <a:rPr lang="en-US" b="1" dirty="0" err="1" smtClean="0">
                <a:solidFill>
                  <a:srgbClr val="6600FF"/>
                </a:solidFill>
                <a:latin typeface="Times New Roman" pitchFamily="18" charset="0"/>
                <a:cs typeface="Times New Roman" pitchFamily="18" charset="0"/>
              </a:rPr>
              <a:t>saith</a:t>
            </a:r>
            <a:r>
              <a:rPr lang="en-US" b="1" dirty="0" smtClean="0">
                <a:solidFill>
                  <a:srgbClr val="6600FF"/>
                </a:solidFill>
                <a:latin typeface="Times New Roman" pitchFamily="18" charset="0"/>
                <a:cs typeface="Times New Roman" pitchFamily="18" charset="0"/>
              </a:rPr>
              <a:t> the Lord; I will put my laws into their mind, and write them in their hearts: and I will be to them a God, and they shall be to me a people." </a:t>
            </a:r>
            <a:r>
              <a:rPr lang="en-US" b="1" dirty="0" smtClean="0">
                <a:latin typeface="Times New Roman" pitchFamily="18" charset="0"/>
                <a:cs typeface="Times New Roman" pitchFamily="18" charset="0"/>
              </a:rPr>
              <a:t>Heb. 8:10; Jeremiah 31:33</a:t>
            </a:r>
            <a:r>
              <a:rPr lang="en-US" b="1" dirty="0" smtClean="0">
                <a:solidFill>
                  <a:srgbClr val="6600FF"/>
                </a:solidFill>
                <a:latin typeface="Times New Roman" pitchFamily="18" charset="0"/>
                <a:cs typeface="Times New Roman" pitchFamily="18" charset="0"/>
              </a:rPr>
              <a:t>.</a:t>
            </a:r>
            <a:br>
              <a:rPr lang="en-US" b="1" dirty="0" smtClean="0">
                <a:solidFill>
                  <a:srgbClr val="6600FF"/>
                </a:solidFill>
                <a:latin typeface="Times New Roman" pitchFamily="18" charset="0"/>
                <a:cs typeface="Times New Roman" pitchFamily="18" charset="0"/>
              </a:rPr>
            </a:br>
            <a:r>
              <a:rPr lang="en-US" b="1" dirty="0" smtClean="0">
                <a:solidFill>
                  <a:srgbClr val="6600FF"/>
                </a:solidFill>
                <a:latin typeface="Times New Roman" pitchFamily="18" charset="0"/>
                <a:cs typeface="Times New Roman" pitchFamily="18" charset="0"/>
              </a:rPr>
              <a:t>     What a thought!  God desires to have you to be His temple in which He can dwell and rule!  Yes, friends, both the Father and Jesus Christ love you so much that they do not want to remain trillions of miles away from you in heaven, but desire to dwell directly with you through the Holy Spirit--the Spirit of truth!  This is indeed a mystery, but one in which is rich and glorious!</a:t>
            </a:r>
          </a:p>
          <a:p>
            <a:pPr algn="ctr"/>
            <a:r>
              <a:rPr lang="en-US" b="1" dirty="0" smtClean="0">
                <a:solidFill>
                  <a:srgbClr val="6600FF"/>
                </a:solidFill>
                <a:latin typeface="Times New Roman" pitchFamily="18" charset="0"/>
                <a:cs typeface="Times New Roman" pitchFamily="18" charset="0"/>
              </a:rPr>
              <a:t>     "Even the mystery which hath been hid from ages and from generations, but now is made manifest to his saints: To whom God would make known what is the riches of the glory of this mystery among the Gentiles; which is Christ in you, the hope of glory: Whom we preach, warning every man, and teaching every man in all wisdom; that we may present every man perfect in Christ Jesus: Whereunto I also </a:t>
            </a:r>
            <a:r>
              <a:rPr lang="en-US" b="1" dirty="0" err="1" smtClean="0">
                <a:solidFill>
                  <a:srgbClr val="6600FF"/>
                </a:solidFill>
                <a:latin typeface="Times New Roman" pitchFamily="18" charset="0"/>
                <a:cs typeface="Times New Roman" pitchFamily="18" charset="0"/>
              </a:rPr>
              <a:t>labour</a:t>
            </a:r>
            <a:r>
              <a:rPr lang="en-US" b="1" dirty="0" smtClean="0">
                <a:solidFill>
                  <a:srgbClr val="6600FF"/>
                </a:solidFill>
                <a:latin typeface="Times New Roman" pitchFamily="18" charset="0"/>
                <a:cs typeface="Times New Roman" pitchFamily="18" charset="0"/>
              </a:rPr>
              <a:t>, striving according to his working, which </a:t>
            </a:r>
            <a:r>
              <a:rPr lang="en-US" b="1" dirty="0" err="1" smtClean="0">
                <a:solidFill>
                  <a:srgbClr val="6600FF"/>
                </a:solidFill>
                <a:latin typeface="Times New Roman" pitchFamily="18" charset="0"/>
                <a:cs typeface="Times New Roman" pitchFamily="18" charset="0"/>
              </a:rPr>
              <a:t>worketh</a:t>
            </a:r>
            <a:r>
              <a:rPr lang="en-US" b="1" dirty="0" smtClean="0">
                <a:solidFill>
                  <a:srgbClr val="6600FF"/>
                </a:solidFill>
                <a:latin typeface="Times New Roman" pitchFamily="18" charset="0"/>
                <a:cs typeface="Times New Roman" pitchFamily="18" charset="0"/>
              </a:rPr>
              <a:t> in me mightily." </a:t>
            </a:r>
            <a:r>
              <a:rPr lang="en-US" b="1" dirty="0" smtClean="0">
                <a:latin typeface="Times New Roman" pitchFamily="18" charset="0"/>
                <a:cs typeface="Times New Roman" pitchFamily="18" charset="0"/>
              </a:rPr>
              <a:t>Colossians 1:26-29.</a:t>
            </a:r>
          </a:p>
        </p:txBody>
      </p:sp>
      <p:sp>
        <p:nvSpPr>
          <p:cNvPr id="3" name="Rectangle 2"/>
          <p:cNvSpPr/>
          <p:nvPr/>
        </p:nvSpPr>
        <p:spPr>
          <a:xfrm>
            <a:off x="8728502" y="0"/>
            <a:ext cx="300082" cy="369332"/>
          </a:xfrm>
          <a:prstGeom prst="rect">
            <a:avLst/>
          </a:prstGeom>
        </p:spPr>
        <p:txBody>
          <a:bodyPr wrap="none">
            <a:spAutoFit/>
          </a:bodyPr>
          <a:lstStyle/>
          <a:p>
            <a:fld id="{877F9B8C-32C4-43F2-99B4-FFD195B4A4EB}" type="slidenum">
              <a:rPr lang="en-US" b="1" smtClean="0">
                <a:latin typeface="Times New Roman" pitchFamily="18" charset="0"/>
                <a:cs typeface="Times New Roman" pitchFamily="18" charset="0"/>
              </a:rPr>
              <a:pPr/>
              <a:t>2</a:t>
            </a:fld>
            <a:endParaRPr lang="en-US"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1"/>
          <p:cNvSpPr>
            <a:spLocks noChangeArrowheads="1"/>
          </p:cNvSpPr>
          <p:nvPr/>
        </p:nvSpPr>
        <p:spPr bwMode="auto">
          <a:xfrm>
            <a:off x="0" y="-271869"/>
            <a:ext cx="9144000" cy="7155805"/>
          </a:xfrm>
          <a:prstGeom prst="rect">
            <a:avLst/>
          </a:prstGeom>
          <a:solidFill>
            <a:srgbClr val="FFFFFF"/>
          </a:solidFill>
          <a:ln w="38100">
            <a:solidFill>
              <a:schemeClr val="tx1"/>
            </a:solidFill>
            <a:miter lim="800000"/>
            <a:headEnd/>
            <a:tailEnd/>
          </a:ln>
          <a:effectLst/>
        </p:spPr>
        <p:txBody>
          <a:bodyPr vert="horz" wrap="square" lIns="91440" tIns="45720" rIns="91440" bIns="45720" numCol="1" anchor="ctr" anchorCtr="0" compatLnSpc="1">
            <a:prstTxWarp prst="textNoShape">
              <a:avLst/>
            </a:prstTxWarp>
            <a:spAutoFit/>
          </a:bodyPr>
          <a:lstStyle/>
          <a:p>
            <a:pPr algn="ctr" fontAlgn="base">
              <a:spcBef>
                <a:spcPct val="0"/>
              </a:spcBef>
              <a:spcAft>
                <a:spcPct val="0"/>
              </a:spcAft>
            </a:pPr>
            <a:endParaRPr lang="en-US" sz="1000" b="1" dirty="0" smtClean="0">
              <a:solidFill>
                <a:srgbClr val="6600FF"/>
              </a:solidFill>
              <a:latin typeface="Times New Roman" pitchFamily="18" charset="0"/>
              <a:cs typeface="Times New Roman" pitchFamily="18" charset="0"/>
            </a:endParaRPr>
          </a:p>
          <a:p>
            <a:pPr algn="ctr" fontAlgn="base">
              <a:spcBef>
                <a:spcPct val="0"/>
              </a:spcBef>
              <a:spcAft>
                <a:spcPct val="0"/>
              </a:spcAft>
            </a:pPr>
            <a:r>
              <a:rPr lang="en-US" sz="2800" b="1" u="sng" dirty="0" smtClean="0">
                <a:solidFill>
                  <a:srgbClr val="6600FF"/>
                </a:solidFill>
                <a:latin typeface="Times New Roman" pitchFamily="18" charset="0"/>
                <a:cs typeface="Times New Roman" pitchFamily="18" charset="0"/>
              </a:rPr>
              <a:t>The Layers of our head</a:t>
            </a:r>
            <a:r>
              <a:rPr lang="en-US" sz="2400" b="1" u="sng" dirty="0" smtClean="0">
                <a:solidFill>
                  <a:srgbClr val="6600FF"/>
                </a:solidFill>
                <a:latin typeface="Times New Roman" pitchFamily="18" charset="0"/>
                <a:cs typeface="Times New Roman" pitchFamily="18" charset="0"/>
              </a:rPr>
              <a:t> </a:t>
            </a:r>
          </a:p>
          <a:p>
            <a:pPr algn="ctr" fontAlgn="base">
              <a:spcBef>
                <a:spcPct val="0"/>
              </a:spcBef>
              <a:spcAft>
                <a:spcPct val="0"/>
              </a:spcAft>
            </a:pPr>
            <a:r>
              <a:rPr lang="en-US" sz="2400" b="1" dirty="0" smtClean="0">
                <a:solidFill>
                  <a:srgbClr val="6600FF"/>
                </a:solidFill>
                <a:latin typeface="Times New Roman" pitchFamily="18" charset="0"/>
                <a:cs typeface="Times New Roman" pitchFamily="18" charset="0"/>
              </a:rPr>
              <a:t> Covering of the Tabernacle (Most Holy Place)</a:t>
            </a:r>
          </a:p>
          <a:p>
            <a:pPr algn="ctr" fontAlgn="base">
              <a:spcBef>
                <a:spcPct val="0"/>
              </a:spcBef>
              <a:spcAft>
                <a:spcPct val="0"/>
              </a:spcAft>
            </a:pPr>
            <a:r>
              <a:rPr lang="en-US" sz="2400" b="1" dirty="0" smtClean="0">
                <a:solidFill>
                  <a:srgbClr val="6600FF"/>
                </a:solidFill>
                <a:latin typeface="Times New Roman" pitchFamily="18" charset="0"/>
                <a:cs typeface="Times New Roman" pitchFamily="18" charset="0"/>
              </a:rPr>
              <a:t> </a:t>
            </a:r>
            <a:r>
              <a:rPr lang="en-US" sz="2400" dirty="0" smtClean="0">
                <a:solidFill>
                  <a:srgbClr val="6600FF"/>
                </a:solidFill>
                <a:latin typeface="Times New Roman" pitchFamily="18" charset="0"/>
                <a:cs typeface="Times New Roman" pitchFamily="18" charset="0"/>
              </a:rPr>
              <a:t>(</a:t>
            </a:r>
            <a:r>
              <a:rPr lang="en-US" sz="2400" b="1" dirty="0" smtClean="0">
                <a:solidFill>
                  <a:srgbClr val="6600FF"/>
                </a:solidFill>
                <a:latin typeface="Times New Roman" pitchFamily="18" charset="0"/>
                <a:cs typeface="Times New Roman" pitchFamily="18" charset="0"/>
              </a:rPr>
              <a:t>Exodus 26:1-14)</a:t>
            </a:r>
            <a:endParaRPr lang="en-US" sz="2400" dirty="0" smtClean="0">
              <a:solidFill>
                <a:srgbClr val="6600FF"/>
              </a:solidFill>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000" b="1" dirty="0" smtClean="0">
              <a:solidFill>
                <a:srgbClr val="FF0000"/>
              </a:solidFill>
              <a:latin typeface="Times New Roman" pitchFamily="18" charset="0"/>
              <a:ea typeface="Calibri" pitchFamily="34" charset="0"/>
              <a:cs typeface="Times New Roman" pitchFamily="18" charset="0"/>
            </a:endParaRPr>
          </a:p>
          <a:p>
            <a:pPr marL="0" marR="0" lvl="0" indent="0"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6600FF"/>
                </a:solidFill>
                <a:effectLst/>
                <a:latin typeface="Times New Roman" pitchFamily="18" charset="0"/>
                <a:ea typeface="Calibri" pitchFamily="34" charset="0"/>
                <a:cs typeface="Times New Roman" pitchFamily="18" charset="0"/>
              </a:rPr>
              <a:t> The Brain:</a:t>
            </a:r>
            <a:r>
              <a:rPr kumimoji="0" lang="en-US" sz="2400" b="1" i="0" u="none" strike="noStrike" cap="none" normalizeH="0" dirty="0" smtClean="0">
                <a:ln>
                  <a:noFill/>
                </a:ln>
                <a:solidFill>
                  <a:srgbClr val="6600FF"/>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en-US" sz="24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are </a:t>
            </a:r>
            <a:r>
              <a:rPr kumimoji="0" lang="en-US" sz="24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three layers of Meninges</a:t>
            </a:r>
            <a:r>
              <a:rPr kumimoji="0" lang="en-US" sz="24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that </a:t>
            </a:r>
            <a:r>
              <a:rPr kumimoji="0" lang="en-US" sz="24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cover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and protect the brain</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and spinal cord: The fibrous </a:t>
            </a:r>
            <a:r>
              <a:rPr kumimoji="0" lang="en-US" sz="24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outside lay</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 the </a:t>
            </a:r>
            <a:r>
              <a:rPr kumimoji="0" lang="en-US" sz="24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Middle layer </a:t>
            </a:r>
            <a:r>
              <a:rPr kumimoji="0" lang="en-US" sz="2400" i="0"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of collagen and </a:t>
            </a:r>
            <a:r>
              <a:rPr kumimoji="0" lang="en-US" sz="2400" i="0"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elastin</a:t>
            </a:r>
            <a:r>
              <a:rPr lang="en-US" sz="2400" b="1" dirty="0" smtClean="0">
                <a:latin typeface="Times New Roman" pitchFamily="18" charset="0"/>
                <a:ea typeface="Calibri" pitchFamily="34" charset="0"/>
                <a:cs typeface="Times New Roman" pitchFamily="18" charset="0"/>
              </a:rPr>
              <a:t>, </a:t>
            </a:r>
            <a:r>
              <a:rPr kumimoji="0" lang="en-US" sz="240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and</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inner</a:t>
            </a:r>
            <a:r>
              <a:rPr kumimoji="0" lang="en-US" sz="2400" b="1" i="1" u="none" strike="noStrike" cap="none" normalizeH="0" baseline="0" dirty="0" smtClean="0">
                <a:ln>
                  <a:noFill/>
                </a:ln>
                <a:solidFill>
                  <a:srgbClr val="7030A0"/>
                </a:solidFill>
                <a:effectLst/>
                <a:latin typeface="Times New Roman" pitchFamily="18" charset="0"/>
                <a:ea typeface="Calibri" pitchFamily="34" charset="0"/>
                <a:cs typeface="Times New Roman" pitchFamily="18" charset="0"/>
              </a:rPr>
              <a:t>. </a:t>
            </a:r>
            <a:r>
              <a:rPr kumimoji="0" lang="en-US" sz="2000" b="1" i="1" u="none" strike="noStrike" cap="none" normalizeH="0" baseline="0" dirty="0" smtClean="0">
                <a:ln>
                  <a:noFill/>
                </a:ln>
                <a:solidFill>
                  <a:srgbClr val="7030A0"/>
                </a:solidFill>
                <a:effectLst/>
                <a:latin typeface="Times New Roman" pitchFamily="18" charset="0"/>
                <a:ea typeface="Calibri" pitchFamily="34" charset="0"/>
                <a:cs typeface="Times New Roman" pitchFamily="18" charset="0"/>
              </a:rPr>
              <a:t> </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endParaRPr>
          </a:p>
          <a:p>
            <a:pPr marL="457200" marR="0" lvl="0" indent="-457200" defTabSz="914400" rtl="0" eaLnBrk="0" fontAlgn="base" latinLnBrk="0" hangingPunct="0">
              <a:spcBef>
                <a:spcPct val="0"/>
              </a:spcBef>
              <a:spcAft>
                <a:spcPct val="0"/>
              </a:spcAft>
              <a:buClr>
                <a:srgbClr val="6600FF"/>
              </a:buClr>
              <a:buSzTx/>
              <a:buFont typeface="+mj-lt"/>
              <a:buAutoNum type="arabicPeriod"/>
              <a:tabLst/>
            </a:pP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a:t>
            </a:r>
            <a:r>
              <a:rPr kumimoji="0" lang="en-US" sz="2400" b="1" i="0" u="none" strike="noStrike" cap="none" normalizeH="0" baseline="0" dirty="0" smtClean="0">
                <a:ln>
                  <a:noFill/>
                </a:ln>
                <a:solidFill>
                  <a:srgbClr val="0070C0"/>
                </a:solidFill>
                <a:effectLst/>
                <a:latin typeface="Times New Roman" pitchFamily="18" charset="0"/>
                <a:ea typeface="Calibri" pitchFamily="34" charset="0"/>
                <a:cs typeface="Times New Roman" pitchFamily="18" charset="0"/>
              </a:rPr>
              <a:t>blue</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1" i="0" u="none" strike="noStrike" cap="none" normalizeH="0" baseline="0" dirty="0" smtClean="0">
                <a:ln>
                  <a:noFill/>
                </a:ln>
                <a:solidFill>
                  <a:srgbClr val="0070C0"/>
                </a:solidFill>
                <a:effectLst/>
                <a:latin typeface="Times New Roman" pitchFamily="18" charset="0"/>
                <a:ea typeface="Calibri" pitchFamily="34" charset="0"/>
                <a:cs typeface="Times New Roman" pitchFamily="18" charset="0"/>
              </a:rPr>
              <a:t>(</a:t>
            </a:r>
            <a:r>
              <a:rPr kumimoji="0" lang="en-US" sz="2400" b="1" i="0" strike="noStrike" cap="none" normalizeH="0" baseline="0" dirty="0" smtClean="0">
                <a:ln>
                  <a:noFill/>
                </a:ln>
                <a:solidFill>
                  <a:srgbClr val="0070C0"/>
                </a:solidFill>
                <a:effectLst/>
                <a:latin typeface="Times New Roman" pitchFamily="18" charset="0"/>
                <a:ea typeface="Calibri" pitchFamily="34" charset="0"/>
                <a:cs typeface="Times New Roman" pitchFamily="18" charset="0"/>
              </a:rPr>
              <a:t>Dura mater) is the fibrous Outside</a:t>
            </a:r>
            <a:r>
              <a:rPr kumimoji="0" lang="en-US" sz="2400" b="1" i="0" strike="noStrike" cap="none" normalizeH="0" dirty="0" smtClean="0">
                <a:ln>
                  <a:noFill/>
                </a:ln>
                <a:solidFill>
                  <a:srgbClr val="0070C0"/>
                </a:solidFill>
                <a:effectLst/>
                <a:latin typeface="Times New Roman" pitchFamily="18" charset="0"/>
                <a:ea typeface="Calibri" pitchFamily="34" charset="0"/>
                <a:cs typeface="Times New Roman" pitchFamily="18" charset="0"/>
              </a:rPr>
              <a:t> Layer</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p>
          <a:p>
            <a:pPr marL="457200" indent="-457200" eaLnBrk="0" fontAlgn="base" hangingPunct="0">
              <a:spcBef>
                <a:spcPct val="0"/>
              </a:spcBef>
              <a:spcAft>
                <a:spcPct val="0"/>
              </a:spcAft>
              <a:buClr>
                <a:srgbClr val="6600FF"/>
              </a:buClr>
              <a:buFont typeface="+mj-lt"/>
              <a:buAutoNum type="arabicPeriod"/>
            </a:pPr>
            <a:r>
              <a:rPr lang="en-US" sz="2400" b="1" dirty="0" smtClean="0">
                <a:latin typeface="Times New Roman" pitchFamily="18" charset="0"/>
                <a:ea typeface="Calibri" pitchFamily="34" charset="0"/>
                <a:cs typeface="Times New Roman" pitchFamily="18" charset="0"/>
              </a:rPr>
              <a:t>The rams' skins dyed</a:t>
            </a:r>
            <a:r>
              <a:rPr lang="en-US" sz="2400" b="1" dirty="0" smtClean="0">
                <a:solidFill>
                  <a:srgbClr val="C00000"/>
                </a:solidFill>
                <a:latin typeface="Times New Roman" pitchFamily="18" charset="0"/>
                <a:ea typeface="Calibri" pitchFamily="34" charset="0"/>
                <a:cs typeface="Times New Roman" pitchFamily="18" charset="0"/>
              </a:rPr>
              <a:t> red</a:t>
            </a:r>
            <a:r>
              <a:rPr lang="en-US" sz="2400" b="1" dirty="0" smtClean="0">
                <a:latin typeface="Times New Roman" pitchFamily="18" charset="0"/>
                <a:ea typeface="Calibri" pitchFamily="34" charset="0"/>
                <a:cs typeface="Times New Roman" pitchFamily="18" charset="0"/>
              </a:rPr>
              <a:t> </a:t>
            </a:r>
            <a:r>
              <a:rPr lang="en-US" sz="2400" b="1" dirty="0" smtClean="0">
                <a:solidFill>
                  <a:srgbClr val="C00000"/>
                </a:solidFill>
                <a:latin typeface="Times New Roman" pitchFamily="18" charset="0"/>
                <a:ea typeface="Calibri" pitchFamily="34" charset="0"/>
                <a:cs typeface="Times New Roman" pitchFamily="18" charset="0"/>
              </a:rPr>
              <a:t>(Arachnoid mater) is the Middle Layer</a:t>
            </a:r>
          </a:p>
          <a:p>
            <a:pPr marL="457200" indent="-457200" eaLnBrk="0" fontAlgn="base" hangingPunct="0">
              <a:spcBef>
                <a:spcPct val="0"/>
              </a:spcBef>
              <a:spcAft>
                <a:spcPct val="0"/>
              </a:spcAft>
              <a:buClr>
                <a:srgbClr val="6600FF"/>
              </a:buClr>
              <a:buFont typeface="+mj-lt"/>
              <a:buAutoNum type="arabicPeriod"/>
            </a:pPr>
            <a:r>
              <a:rPr lang="en-US" sz="2400" b="1" dirty="0" smtClean="0">
                <a:latin typeface="Times New Roman" pitchFamily="18" charset="0"/>
                <a:ea typeface="Calibri" pitchFamily="34" charset="0"/>
                <a:cs typeface="Times New Roman" pitchFamily="18" charset="0"/>
              </a:rPr>
              <a:t>The </a:t>
            </a:r>
            <a:r>
              <a:rPr lang="en-US" sz="2400" b="1" dirty="0" smtClean="0">
                <a:solidFill>
                  <a:srgbClr val="7030A0"/>
                </a:solidFill>
                <a:latin typeface="Times New Roman" pitchFamily="18" charset="0"/>
                <a:ea typeface="Calibri" pitchFamily="34" charset="0"/>
                <a:cs typeface="Times New Roman" pitchFamily="18" charset="0"/>
              </a:rPr>
              <a:t>purple</a:t>
            </a:r>
            <a:r>
              <a:rPr lang="en-US" sz="2400" b="1" dirty="0" smtClean="0">
                <a:latin typeface="Times New Roman" pitchFamily="18" charset="0"/>
                <a:ea typeface="Calibri" pitchFamily="34" charset="0"/>
                <a:cs typeface="Times New Roman" pitchFamily="18" charset="0"/>
              </a:rPr>
              <a:t> </a:t>
            </a:r>
            <a:r>
              <a:rPr lang="en-US" sz="2400" b="1" dirty="0" smtClean="0">
                <a:solidFill>
                  <a:srgbClr val="7030A0"/>
                </a:solidFill>
                <a:latin typeface="Times New Roman" pitchFamily="18" charset="0"/>
                <a:ea typeface="Calibri" pitchFamily="34" charset="0"/>
                <a:cs typeface="Times New Roman" pitchFamily="18" charset="0"/>
              </a:rPr>
              <a:t>(Pia mater)</a:t>
            </a:r>
            <a:r>
              <a:rPr lang="en-US" sz="2400" b="1" dirty="0" smtClean="0">
                <a:ln w="1905"/>
                <a:effectLst>
                  <a:innerShdw blurRad="69850" dist="43180" dir="5400000">
                    <a:srgbClr val="000000">
                      <a:alpha val="65000"/>
                    </a:srgbClr>
                  </a:innerShdw>
                </a:effectLst>
                <a:latin typeface="Times New Roman" pitchFamily="18" charset="0"/>
                <a:ea typeface="Calibri" pitchFamily="34" charset="0"/>
                <a:cs typeface="Times New Roman" pitchFamily="18" charset="0"/>
              </a:rPr>
              <a:t> </a:t>
            </a:r>
            <a:r>
              <a:rPr lang="en-US" sz="2400" b="1" dirty="0" smtClean="0">
                <a:ln w="1905"/>
                <a:solidFill>
                  <a:srgbClr val="7030A0"/>
                </a:solidFill>
                <a:effectLst>
                  <a:innerShdw blurRad="69850" dist="43180" dir="5400000">
                    <a:srgbClr val="000000">
                      <a:alpha val="65000"/>
                    </a:srgbClr>
                  </a:innerShdw>
                </a:effectLst>
                <a:latin typeface="Times New Roman" pitchFamily="18" charset="0"/>
                <a:ea typeface="Calibri" pitchFamily="34" charset="0"/>
                <a:cs typeface="Times New Roman" pitchFamily="18" charset="0"/>
              </a:rPr>
              <a:t>is the Inner Layer</a:t>
            </a:r>
            <a:endParaRPr lang="en-US" sz="2400" b="1" dirty="0" smtClean="0">
              <a:solidFill>
                <a:srgbClr val="7030A0"/>
              </a:solidFill>
              <a:latin typeface="Times New Roman" pitchFamily="18" charset="0"/>
              <a:ea typeface="Calibri" pitchFamily="34" charset="0"/>
              <a:cs typeface="Times New Roman" pitchFamily="18" charset="0"/>
            </a:endParaRPr>
          </a:p>
          <a:p>
            <a:pPr marL="457200" indent="-457200" eaLnBrk="0" fontAlgn="base" hangingPunct="0">
              <a:spcBef>
                <a:spcPct val="0"/>
              </a:spcBef>
              <a:spcAft>
                <a:spcPct val="0"/>
              </a:spcAft>
              <a:buClr>
                <a:srgbClr val="6600FF"/>
              </a:buClr>
              <a:buFont typeface="+mj-lt"/>
              <a:buAutoNum type="arabicPeriod"/>
            </a:pPr>
            <a:endParaRPr kumimoji="0" lang="en-US" sz="1050" b="1" i="0"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endParaRPr>
          </a:p>
          <a:p>
            <a:pPr marL="457200" indent="-457200" algn="ctr" eaLnBrk="0" fontAlgn="base" hangingPunct="0">
              <a:spcBef>
                <a:spcPct val="0"/>
              </a:spcBef>
              <a:spcAft>
                <a:spcPct val="0"/>
              </a:spcAft>
              <a:buClr>
                <a:srgbClr val="6600FF"/>
              </a:buClr>
            </a:pPr>
            <a:r>
              <a:rPr lang="en-US" sz="2800" b="1" u="sng" dirty="0" smtClean="0">
                <a:solidFill>
                  <a:srgbClr val="6600FF"/>
                </a:solidFill>
                <a:latin typeface="Times New Roman" pitchFamily="18" charset="0"/>
                <a:cs typeface="Times New Roman" pitchFamily="18" charset="0"/>
              </a:rPr>
              <a:t>Over these Layers in our Tabernacle are: </a:t>
            </a:r>
          </a:p>
          <a:p>
            <a:pPr marL="457200" indent="-457200" algn="ctr" eaLnBrk="0" fontAlgn="base" hangingPunct="0">
              <a:spcBef>
                <a:spcPct val="0"/>
              </a:spcBef>
              <a:spcAft>
                <a:spcPct val="0"/>
              </a:spcAft>
              <a:buClr>
                <a:srgbClr val="6600FF"/>
              </a:buClr>
            </a:pPr>
            <a:endParaRPr kumimoji="0" lang="en-US" sz="1000" b="1" i="0" u="sng" strike="noStrike" cap="none" normalizeH="0" baseline="0" dirty="0" smtClean="0">
              <a:ln>
                <a:noFill/>
              </a:ln>
              <a:solidFill>
                <a:srgbClr val="6600FF"/>
              </a:solidFill>
              <a:effectLst/>
              <a:latin typeface="Times New Roman" pitchFamily="18" charset="0"/>
              <a:ea typeface="Calibri" pitchFamily="34" charset="0"/>
              <a:cs typeface="Times New Roman" pitchFamily="18" charset="0"/>
            </a:endParaRPr>
          </a:p>
          <a:p>
            <a:pPr marL="914400" lvl="1" indent="-457200" algn="ctr" eaLnBrk="0" fontAlgn="base" hangingPunct="0">
              <a:spcBef>
                <a:spcPct val="0"/>
              </a:spcBef>
              <a:spcAft>
                <a:spcPct val="0"/>
              </a:spcAft>
              <a:buClr>
                <a:srgbClr val="6600FF"/>
              </a:buClr>
            </a:pPr>
            <a:r>
              <a:rPr kumimoji="0" lang="en-US" sz="2400" b="1" i="0" u="none" strike="noStrike" cap="none" normalizeH="0" baseline="0" dirty="0" smtClean="0">
                <a:ln>
                  <a:noFill/>
                </a:ln>
                <a:solidFill>
                  <a:schemeClr val="tx1"/>
                </a:solidFill>
                <a:latin typeface="Times New Roman" pitchFamily="18" charset="0"/>
                <a:ea typeface="Calibri" pitchFamily="34" charset="0"/>
                <a:cs typeface="Times New Roman" pitchFamily="18" charset="0"/>
              </a:rPr>
              <a:t>The fine linen</a:t>
            </a:r>
            <a:r>
              <a:rPr lang="en-US" sz="2400" b="1" dirty="0" smtClean="0">
                <a:ln w="12700">
                  <a:solidFill>
                    <a:schemeClr val="tx2">
                      <a:satMod val="155000"/>
                    </a:schemeClr>
                  </a:solidFill>
                  <a:prstDash val="solid"/>
                </a:ln>
                <a:solidFill>
                  <a:schemeClr val="bg1">
                    <a:lumMod val="75000"/>
                  </a:schemeClr>
                </a:solidFill>
                <a:latin typeface="Times New Roman" pitchFamily="18" charset="0"/>
                <a:ea typeface="Calibri" pitchFamily="34" charset="0"/>
                <a:cs typeface="Times New Roman" pitchFamily="18" charset="0"/>
              </a:rPr>
              <a:t> </a:t>
            </a:r>
            <a:r>
              <a:rPr lang="en-US"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ea typeface="Calibri" pitchFamily="34" charset="0"/>
                <a:cs typeface="Times New Roman" pitchFamily="18" charset="0"/>
              </a:rPr>
              <a:t>(</a:t>
            </a:r>
            <a:r>
              <a:rPr lang="en-US" sz="2400" b="1" dirty="0" smtClean="0">
                <a:ln w="1905"/>
                <a:effectLst>
                  <a:innerShdw blurRad="69850" dist="43180" dir="5400000">
                    <a:srgbClr val="000000">
                      <a:alpha val="65000"/>
                    </a:srgbClr>
                  </a:innerShdw>
                </a:effectLst>
                <a:latin typeface="Times New Roman" pitchFamily="18" charset="0"/>
                <a:ea typeface="Calibri" pitchFamily="34" charset="0"/>
                <a:cs typeface="Times New Roman" pitchFamily="18" charset="0"/>
              </a:rPr>
              <a:t>Aponeurosis</a:t>
            </a:r>
            <a:r>
              <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ea typeface="Calibri" pitchFamily="34" charset="0"/>
                <a:cs typeface="Times New Roman" pitchFamily="18" charset="0"/>
              </a:rPr>
              <a:t>)</a:t>
            </a:r>
            <a:r>
              <a:rPr lang="en-US"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ea typeface="Calibri" pitchFamily="34" charset="0"/>
                <a:cs typeface="Times New Roman" pitchFamily="18" charset="0"/>
              </a:rPr>
              <a:t> </a:t>
            </a:r>
            <a:endParaRPr lang="en-US" sz="11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ea typeface="Calibri" pitchFamily="34" charset="0"/>
              <a:cs typeface="Times New Roman" pitchFamily="18" charset="0"/>
            </a:endParaRPr>
          </a:p>
          <a:p>
            <a:pPr marL="457200" lvl="0" indent="-457200" algn="ctr" eaLnBrk="0" fontAlgn="base" hangingPunct="0">
              <a:spcBef>
                <a:spcPct val="0"/>
              </a:spcBef>
              <a:spcAft>
                <a:spcPct val="0"/>
              </a:spcAft>
              <a:buClr>
                <a:srgbClr val="6600FF"/>
              </a:buClr>
            </a:pPr>
            <a:r>
              <a:rPr lang="en-US" sz="2400" b="1" dirty="0" smtClean="0">
                <a:latin typeface="Times New Roman" pitchFamily="18" charset="0"/>
                <a:ea typeface="Calibri" pitchFamily="34" charset="0"/>
                <a:cs typeface="Times New Roman" pitchFamily="18" charset="0"/>
              </a:rPr>
              <a:t>            The </a:t>
            </a:r>
            <a:r>
              <a:rPr lang="en-US" sz="2400" b="1" dirty="0" smtClean="0">
                <a:solidFill>
                  <a:srgbClr val="C00000"/>
                </a:solidFill>
                <a:latin typeface="Times New Roman" pitchFamily="18" charset="0"/>
                <a:ea typeface="Calibri" pitchFamily="34" charset="0"/>
                <a:cs typeface="Times New Roman" pitchFamily="18" charset="0"/>
              </a:rPr>
              <a:t>scarlet (Connective Tissue) </a:t>
            </a:r>
          </a:p>
          <a:p>
            <a:pPr marL="457200" lvl="0" indent="-457200" algn="ctr" eaLnBrk="0" fontAlgn="base" hangingPunct="0">
              <a:spcBef>
                <a:spcPct val="0"/>
              </a:spcBef>
              <a:spcAft>
                <a:spcPct val="0"/>
              </a:spcAft>
              <a:buClr>
                <a:srgbClr val="6600FF"/>
              </a:buClr>
            </a:pPr>
            <a:endParaRPr lang="en-US" sz="800" b="1" dirty="0" smtClean="0">
              <a:solidFill>
                <a:srgbClr val="C00000"/>
              </a:solidFill>
              <a:latin typeface="Times New Roman" pitchFamily="18" charset="0"/>
              <a:ea typeface="Calibri" pitchFamily="34" charset="0"/>
              <a:cs typeface="Times New Roman" pitchFamily="18" charset="0"/>
            </a:endParaRPr>
          </a:p>
          <a:p>
            <a:pPr marL="457200" lvl="0" indent="-457200" eaLnBrk="0" fontAlgn="base" hangingPunct="0">
              <a:spcBef>
                <a:spcPct val="0"/>
              </a:spcBef>
              <a:spcAft>
                <a:spcPct val="0"/>
              </a:spcAft>
              <a:buClr>
                <a:srgbClr val="6600FF"/>
              </a:buClr>
              <a:buFont typeface="Wingdings" pitchFamily="2" charset="2"/>
              <a:buChar char="q"/>
            </a:pPr>
            <a:r>
              <a:rPr kumimoji="0" lang="en-US" sz="2400" b="1" i="0"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goats’ hair (our Hair</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p>
          <a:p>
            <a:pPr marL="457200" lvl="0" indent="-457200" eaLnBrk="0" fontAlgn="base" hangingPunct="0">
              <a:spcBef>
                <a:spcPct val="0"/>
              </a:spcBef>
              <a:spcAft>
                <a:spcPct val="0"/>
              </a:spcAft>
              <a:buClr>
                <a:srgbClr val="6600FF"/>
              </a:buClr>
              <a:buFont typeface="Wingdings" pitchFamily="2" charset="2"/>
              <a:buChar char="q"/>
            </a:pPr>
            <a:r>
              <a:rPr kumimoji="0" lang="en-US" sz="2400" b="1" i="0" strike="noStrike" cap="none" normalizeH="0" baseline="0" dirty="0" smtClean="0">
                <a:ln>
                  <a:noFill/>
                </a:ln>
                <a:effectLst/>
                <a:latin typeface="Times New Roman" pitchFamily="18" charset="0"/>
                <a:ea typeface="Calibri" pitchFamily="34" charset="0"/>
                <a:cs typeface="Times New Roman" pitchFamily="18" charset="0"/>
              </a:rPr>
              <a:t>The</a:t>
            </a:r>
            <a:r>
              <a:rPr kumimoji="0" lang="en-US" sz="2400" b="1" i="0" strike="noStrike" cap="none" normalizeH="0" baseline="0" dirty="0" smtClean="0">
                <a:ln>
                  <a:noFill/>
                </a:ln>
                <a:solidFill>
                  <a:srgbClr val="984806"/>
                </a:solidFill>
                <a:effectLst/>
                <a:latin typeface="Times New Roman" pitchFamily="18" charset="0"/>
                <a:ea typeface="Calibri" pitchFamily="34" charset="0"/>
                <a:cs typeface="Times New Roman" pitchFamily="18" charset="0"/>
              </a:rPr>
              <a:t> </a:t>
            </a:r>
            <a:r>
              <a:rPr kumimoji="0" lang="en-US" sz="2400" b="1" i="0" strike="noStrike" cap="none" normalizeH="0" baseline="0" dirty="0" smtClean="0">
                <a:ln>
                  <a:noFill/>
                </a:ln>
                <a:solidFill>
                  <a:srgbClr val="663300"/>
                </a:solidFill>
                <a:effectLst/>
                <a:latin typeface="Times New Roman" pitchFamily="18" charset="0"/>
                <a:ea typeface="Calibri" pitchFamily="34" charset="0"/>
                <a:cs typeface="Times New Roman" pitchFamily="18" charset="0"/>
              </a:rPr>
              <a:t>badgers' skins </a:t>
            </a:r>
            <a:r>
              <a:rPr kumimoji="0" lang="en-US" sz="2400" b="1" i="0" strike="noStrike" cap="none" normalizeH="0" baseline="0" dirty="0" smtClean="0">
                <a:ln>
                  <a:noFill/>
                </a:ln>
                <a:solidFill>
                  <a:srgbClr val="984806"/>
                </a:solidFill>
                <a:effectLst/>
                <a:latin typeface="Times New Roman" pitchFamily="18" charset="0"/>
                <a:ea typeface="Calibri" pitchFamily="34" charset="0"/>
                <a:cs typeface="Times New Roman" pitchFamily="18" charset="0"/>
              </a:rPr>
              <a:t>( our </a:t>
            </a:r>
            <a:r>
              <a:rPr kumimoji="0" lang="en-US" sz="2400" b="1" i="0" strike="noStrike" cap="none" normalizeH="0" baseline="0" dirty="0" smtClean="0">
                <a:ln>
                  <a:noFill/>
                </a:ln>
                <a:solidFill>
                  <a:srgbClr val="663300"/>
                </a:solidFill>
                <a:effectLst/>
                <a:latin typeface="Times New Roman" pitchFamily="18" charset="0"/>
                <a:ea typeface="Calibri" pitchFamily="34" charset="0"/>
                <a:cs typeface="Times New Roman" pitchFamily="18" charset="0"/>
              </a:rPr>
              <a:t>Skin)</a:t>
            </a:r>
          </a:p>
          <a:p>
            <a:pPr marL="457200" indent="-457200" eaLnBrk="0" fontAlgn="base" hangingPunct="0">
              <a:spcBef>
                <a:spcPct val="0"/>
              </a:spcBef>
              <a:spcAft>
                <a:spcPct val="0"/>
              </a:spcAft>
              <a:buClr>
                <a:srgbClr val="6600FF"/>
              </a:buClr>
              <a:buFont typeface="Wingdings" pitchFamily="2" charset="2"/>
              <a:buChar char="q"/>
            </a:pP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a:t>
            </a:r>
            <a:r>
              <a:rPr kumimoji="0" lang="en-US" sz="2400" b="1" i="0" u="none" strike="noStrike" cap="none" normalizeH="0" baseline="0" dirty="0" smtClean="0">
                <a:ln>
                  <a:noFill/>
                </a:ln>
                <a:solidFill>
                  <a:srgbClr val="C37605"/>
                </a:solidFill>
                <a:effectLst/>
                <a:latin typeface="Times New Roman" pitchFamily="18" charset="0"/>
                <a:ea typeface="Calibri" pitchFamily="34" charset="0"/>
                <a:cs typeface="Times New Roman" pitchFamily="18" charset="0"/>
              </a:rPr>
              <a:t>shittim </a:t>
            </a:r>
            <a:r>
              <a:rPr kumimoji="0" lang="en-US" sz="2400" b="1" i="0" strike="noStrike" cap="none" normalizeH="0" baseline="0" dirty="0" smtClean="0">
                <a:ln>
                  <a:noFill/>
                </a:ln>
                <a:solidFill>
                  <a:srgbClr val="C37605"/>
                </a:solidFill>
                <a:effectLst/>
                <a:latin typeface="Times New Roman" pitchFamily="18" charset="0"/>
                <a:ea typeface="Calibri" pitchFamily="34" charset="0"/>
                <a:cs typeface="Times New Roman" pitchFamily="18" charset="0"/>
              </a:rPr>
              <a:t>wood (our Skull bone</a:t>
            </a:r>
            <a:r>
              <a:rPr kumimoji="0" lang="en-US" sz="2400" b="1" i="0" u="none" strike="noStrike" cap="none" normalizeH="0" baseline="0" dirty="0" smtClean="0">
                <a:ln>
                  <a:noFill/>
                </a:ln>
                <a:solidFill>
                  <a:srgbClr val="C37605"/>
                </a:solidFill>
                <a:effectLst/>
                <a:latin typeface="Times New Roman" pitchFamily="18" charset="0"/>
                <a:ea typeface="Calibri" pitchFamily="34" charset="0"/>
                <a:cs typeface="Times New Roman" pitchFamily="18" charset="0"/>
              </a:rPr>
              <a:t>)</a:t>
            </a:r>
            <a:r>
              <a:rPr lang="en-US" sz="2400" b="1" dirty="0" smtClean="0">
                <a:solidFill>
                  <a:srgbClr val="7030A0"/>
                </a:solidFill>
                <a:latin typeface="Times New Roman" pitchFamily="18" charset="0"/>
                <a:ea typeface="Calibri" pitchFamily="34" charset="0"/>
                <a:cs typeface="Times New Roman" pitchFamily="18" charset="0"/>
              </a:rPr>
              <a:t> </a:t>
            </a:r>
          </a:p>
          <a:p>
            <a:pPr marL="457200" indent="-457200" algn="ctr" eaLnBrk="0" fontAlgn="base" hangingPunct="0">
              <a:spcBef>
                <a:spcPct val="0"/>
              </a:spcBef>
              <a:spcAft>
                <a:spcPct val="0"/>
              </a:spcAft>
              <a:buClr>
                <a:srgbClr val="6600FF"/>
              </a:buClr>
            </a:pPr>
            <a:r>
              <a:rPr lang="en-US" sz="2000" b="1" dirty="0" smtClean="0">
                <a:solidFill>
                  <a:srgbClr val="7030A0"/>
                </a:solidFill>
                <a:latin typeface="Times New Roman" pitchFamily="18" charset="0"/>
                <a:ea typeface="Calibri" pitchFamily="34" charset="0"/>
                <a:cs typeface="Times New Roman" pitchFamily="18" charset="0"/>
              </a:rPr>
              <a:t>(Exodus 35:6-7, 25-26)  (Exodus  36:14-15)  (Exodus25:4-5) </a:t>
            </a:r>
            <a:r>
              <a:rPr kumimoji="0" lang="en-US" sz="2400" b="1" i="0" u="none" strike="noStrike" cap="none" normalizeH="0" baseline="0" dirty="0" smtClean="0">
                <a:ln>
                  <a:noFill/>
                </a:ln>
                <a:solidFill>
                  <a:srgbClr val="C37605"/>
                </a:solidFill>
                <a:effectLst/>
                <a:latin typeface="Times New Roman" pitchFamily="18" charset="0"/>
                <a:ea typeface="Calibri" pitchFamily="34" charset="0"/>
                <a:cs typeface="Times New Roman" pitchFamily="18" charset="0"/>
              </a:rPr>
              <a:t> </a:t>
            </a:r>
            <a:endParaRPr kumimoji="0" lang="en-US" sz="2400" b="0" i="0" u="none" strike="noStrike" cap="none" normalizeH="0" baseline="0" dirty="0" smtClean="0">
              <a:ln>
                <a:noFill/>
              </a:ln>
              <a:solidFill>
                <a:srgbClr val="C37605"/>
              </a:solidFill>
              <a:effectLst/>
              <a:latin typeface="Times New Roman" pitchFamily="18" charset="0"/>
              <a:cs typeface="Times New Roman" pitchFamily="18" charset="0"/>
            </a:endParaRPr>
          </a:p>
        </p:txBody>
      </p:sp>
      <p:sp>
        <p:nvSpPr>
          <p:cNvPr id="4" name="Rectangle 3"/>
          <p:cNvSpPr/>
          <p:nvPr/>
        </p:nvSpPr>
        <p:spPr>
          <a:xfrm>
            <a:off x="8728502" y="0"/>
            <a:ext cx="415498" cy="369332"/>
          </a:xfrm>
          <a:prstGeom prst="rect">
            <a:avLst/>
          </a:prstGeom>
        </p:spPr>
        <p:txBody>
          <a:bodyPr wrap="none">
            <a:spAutoFit/>
          </a:bodyPr>
          <a:lstStyle/>
          <a:p>
            <a:fld id="{877F9B8C-32C4-43F2-99B4-FFD195B4A4EB}" type="slidenum">
              <a:rPr lang="en-US" b="1" smtClean="0">
                <a:latin typeface="Times New Roman" pitchFamily="18" charset="0"/>
                <a:cs typeface="Times New Roman" pitchFamily="18" charset="0"/>
              </a:rPr>
              <a:pPr/>
              <a:t>20</a:t>
            </a:fld>
            <a:endParaRPr lang="en-US"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0" y="914400"/>
            <a:ext cx="9144000" cy="5943600"/>
          </a:xfrm>
          <a:ln w="38100">
            <a:solidFill>
              <a:schemeClr val="tx1"/>
            </a:solidFill>
          </a:ln>
        </p:spPr>
        <p:style>
          <a:lnRef idx="2">
            <a:schemeClr val="accent5"/>
          </a:lnRef>
          <a:fillRef idx="1">
            <a:schemeClr val="lt1"/>
          </a:fillRef>
          <a:effectRef idx="0">
            <a:schemeClr val="accent5"/>
          </a:effectRef>
          <a:fontRef idx="minor">
            <a:schemeClr val="dk1"/>
          </a:fontRef>
        </p:style>
        <p:txBody>
          <a:bodyPr/>
          <a:lstStyle/>
          <a:p>
            <a:endParaRPr lang="en-US" sz="2400" b="1" dirty="0" smtClean="0">
              <a:solidFill>
                <a:srgbClr val="7030A0"/>
              </a:solidFill>
              <a:cs typeface="Times New Roman" pitchFamily="18" charset="0"/>
            </a:endParaRPr>
          </a:p>
          <a:p>
            <a:r>
              <a:rPr lang="en-US" sz="2400" b="1" dirty="0" smtClean="0">
                <a:solidFill>
                  <a:srgbClr val="7030A0"/>
                </a:solidFill>
                <a:cs typeface="Times New Roman" pitchFamily="18" charset="0"/>
              </a:rPr>
              <a:t>The work of Christ has two distinct phases, one performed in the first apartment of the heavenly sanctuary, the other in the second apartment. </a:t>
            </a:r>
          </a:p>
          <a:p>
            <a:r>
              <a:rPr lang="en-US" sz="2400" b="1" dirty="0" smtClean="0">
                <a:solidFill>
                  <a:srgbClr val="7030A0"/>
                </a:solidFill>
                <a:cs typeface="Times New Roman" pitchFamily="18" charset="0"/>
              </a:rPr>
              <a:t>He offers salvation free to every one. Many accept and start out on the Christian pathway. Christ reaches down His infinite arm to encircle and support every one who calls upon His name, and no power of earth or Satan can force a child of God out of His protecting care.</a:t>
            </a:r>
          </a:p>
          <a:p>
            <a:r>
              <a:rPr lang="en-US" sz="2000" b="1" dirty="0" smtClean="0">
                <a:solidFill>
                  <a:schemeClr val="tx2"/>
                </a:solidFill>
                <a:cs typeface="Times New Roman" pitchFamily="18" charset="0"/>
              </a:rPr>
              <a:t>(John 10:28,29)</a:t>
            </a:r>
          </a:p>
          <a:p>
            <a:r>
              <a:rPr lang="en-US" sz="2400" b="1" dirty="0" smtClean="0">
                <a:solidFill>
                  <a:srgbClr val="7030A0"/>
                </a:solidFill>
                <a:cs typeface="Times New Roman" pitchFamily="18" charset="0"/>
              </a:rPr>
              <a:t> The only way any can be lost is by letting go their hold upon that infinite hand. Like Peter, if they take their gaze from Christ and fix it upon the sea of life, they sink, unless, like him, they cry out,</a:t>
            </a:r>
          </a:p>
          <a:p>
            <a:r>
              <a:rPr lang="en-US" sz="2400" b="1" dirty="0" smtClean="0">
                <a:solidFill>
                  <a:srgbClr val="7030A0"/>
                </a:solidFill>
                <a:cs typeface="Times New Roman" pitchFamily="18" charset="0"/>
              </a:rPr>
              <a:t> "Lord, save me," and are rescued by the </a:t>
            </a:r>
            <a:r>
              <a:rPr lang="en-US" sz="2400" b="1" dirty="0" err="1" smtClean="0">
                <a:solidFill>
                  <a:srgbClr val="7030A0"/>
                </a:solidFill>
                <a:cs typeface="Times New Roman" pitchFamily="18" charset="0"/>
              </a:rPr>
              <a:t>Saviour</a:t>
            </a:r>
            <a:r>
              <a:rPr lang="en-US" sz="2400" b="1" dirty="0" smtClean="0">
                <a:solidFill>
                  <a:srgbClr val="7030A0"/>
                </a:solidFill>
                <a:cs typeface="Times New Roman" pitchFamily="18" charset="0"/>
              </a:rPr>
              <a:t>.</a:t>
            </a:r>
          </a:p>
          <a:p>
            <a:r>
              <a:rPr lang="en-US" sz="2000" b="1" dirty="0" smtClean="0">
                <a:solidFill>
                  <a:schemeClr val="tx2"/>
                </a:solidFill>
                <a:cs typeface="Times New Roman" pitchFamily="18" charset="0"/>
              </a:rPr>
              <a:t>(Matthew 14:28-31) {1914 SNH, CIS- </a:t>
            </a:r>
            <a:r>
              <a:rPr lang="en-US" sz="2000" b="1" dirty="0" smtClean="0">
                <a:solidFill>
                  <a:schemeClr val="tx2"/>
                </a:solidFill>
                <a:latin typeface="David" pitchFamily="34" charset="-79"/>
                <a:cs typeface="David" pitchFamily="34" charset="-79"/>
              </a:rPr>
              <a:t>The Cross and its Shadow </a:t>
            </a:r>
            <a:r>
              <a:rPr lang="en-US" sz="2000" b="1" dirty="0" smtClean="0">
                <a:solidFill>
                  <a:schemeClr val="tx2"/>
                </a:solidFill>
                <a:cs typeface="Times New Roman" pitchFamily="18" charset="0"/>
              </a:rPr>
              <a:t>30.2}</a:t>
            </a:r>
          </a:p>
        </p:txBody>
      </p:sp>
      <p:sp>
        <p:nvSpPr>
          <p:cNvPr id="3" name="Title 2"/>
          <p:cNvSpPr>
            <a:spLocks noGrp="1"/>
          </p:cNvSpPr>
          <p:nvPr>
            <p:ph type="ctrTitle"/>
          </p:nvPr>
        </p:nvSpPr>
        <p:spPr>
          <a:xfrm>
            <a:off x="0" y="0"/>
            <a:ext cx="9144000" cy="914400"/>
          </a:xfrm>
          <a:solidFill>
            <a:schemeClr val="bg1"/>
          </a:solidFill>
          <a:ln w="38100">
            <a:solidFill>
              <a:schemeClr val="tx1"/>
            </a:solidFill>
          </a:ln>
        </p:spPr>
        <p:style>
          <a:lnRef idx="1">
            <a:schemeClr val="accent5"/>
          </a:lnRef>
          <a:fillRef idx="2">
            <a:schemeClr val="accent5"/>
          </a:fillRef>
          <a:effectRef idx="1">
            <a:schemeClr val="accent5"/>
          </a:effectRef>
          <a:fontRef idx="minor">
            <a:schemeClr val="dk1"/>
          </a:fontRef>
        </p:style>
        <p:txBody>
          <a:bodyPr/>
          <a:lstStyle/>
          <a:p>
            <a:r>
              <a:rPr lang="en-US" sz="4000" b="1" i="1" dirty="0" smtClean="0">
                <a:solidFill>
                  <a:schemeClr val="accent5">
                    <a:lumMod val="75000"/>
                  </a:schemeClr>
                </a:solidFill>
                <a:latin typeface="Imprint MT Shadow" pitchFamily="82" charset="0"/>
              </a:rPr>
              <a:t> </a:t>
            </a:r>
            <a:r>
              <a:rPr lang="en-US" sz="4000" b="1" i="1" dirty="0" smtClean="0">
                <a:solidFill>
                  <a:srgbClr val="9900CC"/>
                </a:solidFill>
                <a:latin typeface="Imprint MT Shadow" pitchFamily="82" charset="0"/>
              </a:rPr>
              <a:t>Christ our </a:t>
            </a:r>
            <a:r>
              <a:rPr lang="en-US" sz="4000" b="1" i="1" dirty="0" smtClean="0">
                <a:solidFill>
                  <a:srgbClr val="7030A0"/>
                </a:solidFill>
                <a:latin typeface="Imprint MT Shadow" pitchFamily="82" charset="0"/>
              </a:rPr>
              <a:t>Covering </a:t>
            </a:r>
            <a:endParaRPr lang="en-US" sz="4000" i="1" dirty="0">
              <a:solidFill>
                <a:srgbClr val="7030A0"/>
              </a:solidFill>
              <a:latin typeface="Imprint MT Shadow" pitchFamily="82" charset="0"/>
            </a:endParaRPr>
          </a:p>
        </p:txBody>
      </p:sp>
      <p:sp>
        <p:nvSpPr>
          <p:cNvPr id="5" name="Slide Number Placeholder 4"/>
          <p:cNvSpPr>
            <a:spLocks noGrp="1"/>
          </p:cNvSpPr>
          <p:nvPr>
            <p:ph type="sldNum" sz="quarter" idx="11"/>
          </p:nvPr>
        </p:nvSpPr>
        <p:spPr/>
        <p:txBody>
          <a:bodyPr/>
          <a:lstStyle/>
          <a:p>
            <a:fld id="{877F9B8C-32C4-43F2-99B4-FFD195B4A4EB}" type="slidenum">
              <a:rPr lang="en-US" smtClean="0"/>
              <a:pPr/>
              <a:t>21</a:t>
            </a:fld>
            <a:endParaRPr lang="en-US" dirty="0"/>
          </a:p>
        </p:txBody>
      </p:sp>
      <p:sp>
        <p:nvSpPr>
          <p:cNvPr id="6" name="Rectangle 5"/>
          <p:cNvSpPr/>
          <p:nvPr/>
        </p:nvSpPr>
        <p:spPr>
          <a:xfrm>
            <a:off x="8728502" y="0"/>
            <a:ext cx="415498" cy="369332"/>
          </a:xfrm>
          <a:prstGeom prst="rect">
            <a:avLst/>
          </a:prstGeom>
        </p:spPr>
        <p:txBody>
          <a:bodyPr wrap="none">
            <a:spAutoFit/>
          </a:bodyPr>
          <a:lstStyle/>
          <a:p>
            <a:fld id="{877F9B8C-32C4-43F2-99B4-FFD195B4A4EB}" type="slidenum">
              <a:rPr lang="en-US" b="1" smtClean="0">
                <a:latin typeface="Times New Roman" pitchFamily="18" charset="0"/>
                <a:cs typeface="Times New Roman" pitchFamily="18" charset="0"/>
              </a:rPr>
              <a:pPr/>
              <a:t>21</a:t>
            </a:fld>
            <a:endParaRPr lang="en-US" b="1" dirty="0">
              <a:latin typeface="Times New Roman" pitchFamily="18" charset="0"/>
              <a:cs typeface="Times New Roman" pitchFamily="18" charset="0"/>
            </a:endParaRPr>
          </a:p>
        </p:txBody>
      </p:sp>
    </p:spTree>
  </p:cSld>
  <p:clrMapOvr>
    <a:masterClrMapping/>
  </p:clrMapOvr>
  <p:transition advClick="0" advTm="11000"/>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
            <a:ext cx="9144000" cy="6924973"/>
          </a:xfrm>
          <a:prstGeom prst="rect">
            <a:avLst/>
          </a:prstGeom>
          <a:solidFill>
            <a:schemeClr val="bg1"/>
          </a:solidFill>
          <a:ln w="38100">
            <a:solidFill>
              <a:schemeClr val="tx1"/>
            </a:solidFill>
          </a:ln>
        </p:spPr>
        <p:txBody>
          <a:bodyPr wrap="square">
            <a:spAutoFit/>
          </a:bodyPr>
          <a:lstStyle/>
          <a:p>
            <a:pPr algn="ctr"/>
            <a:endParaRPr lang="en-US" sz="2000" b="1" dirty="0" smtClean="0">
              <a:solidFill>
                <a:srgbClr val="7030A0"/>
              </a:solidFill>
              <a:latin typeface="Times New Roman" pitchFamily="18" charset="0"/>
              <a:cs typeface="Times New Roman" pitchFamily="18" charset="0"/>
            </a:endParaRPr>
          </a:p>
          <a:p>
            <a:pPr algn="ctr"/>
            <a:r>
              <a:rPr lang="en-US" sz="4000" b="1" dirty="0" smtClean="0">
                <a:solidFill>
                  <a:srgbClr val="7030A0"/>
                </a:solidFill>
                <a:latin typeface="Times New Roman" pitchFamily="18" charset="0"/>
                <a:cs typeface="Times New Roman" pitchFamily="18" charset="0"/>
              </a:rPr>
              <a:t>There were Two Apartments in the Sanctuary, or Tabernacle.</a:t>
            </a:r>
          </a:p>
          <a:p>
            <a:pPr algn="ctr"/>
            <a:endParaRPr lang="en-US" sz="2000" b="1" dirty="0" smtClean="0">
              <a:solidFill>
                <a:srgbClr val="7030A0"/>
              </a:solidFill>
              <a:latin typeface="Times New Roman" pitchFamily="18" charset="0"/>
              <a:cs typeface="Times New Roman" pitchFamily="18" charset="0"/>
            </a:endParaRPr>
          </a:p>
          <a:p>
            <a:pPr algn="ctr"/>
            <a:r>
              <a:rPr lang="en-US" sz="2800" b="1" dirty="0" smtClean="0">
                <a:solidFill>
                  <a:srgbClr val="7030A0"/>
                </a:solidFill>
                <a:cs typeface="Times New Roman" pitchFamily="18" charset="0"/>
              </a:rPr>
              <a:t> In the first apartment a service was performed daily throughout the year which typified the work of inviting the guests and gathering them to His marriage. </a:t>
            </a:r>
          </a:p>
          <a:p>
            <a:pPr algn="ctr"/>
            <a:r>
              <a:rPr lang="en-US" sz="2800" b="1" dirty="0" smtClean="0">
                <a:solidFill>
                  <a:srgbClr val="7030A0"/>
                </a:solidFill>
                <a:cs typeface="Times New Roman" pitchFamily="18" charset="0"/>
              </a:rPr>
              <a:t>On one day at the end of the year a service was performed in the second apartment which typified the work of choosing out from among the many that have accepted the call, those who are worthy of eternal life, as illustrated in the parable by the king examining the guests.</a:t>
            </a:r>
          </a:p>
          <a:p>
            <a:pPr algn="ctr"/>
            <a:endParaRPr lang="en-US" sz="1600" b="1" dirty="0" smtClean="0">
              <a:solidFill>
                <a:srgbClr val="7030A0"/>
              </a:solidFill>
              <a:cs typeface="Times New Roman" pitchFamily="18" charset="0"/>
            </a:endParaRPr>
          </a:p>
          <a:p>
            <a:pPr algn="ctr"/>
            <a:r>
              <a:rPr lang="en-US" sz="2400" b="1" dirty="0" smtClean="0">
                <a:solidFill>
                  <a:schemeClr val="tx2"/>
                </a:solidFill>
                <a:cs typeface="Times New Roman" pitchFamily="18" charset="0"/>
              </a:rPr>
              <a:t> {1914 SNH, CIS- </a:t>
            </a:r>
            <a:r>
              <a:rPr lang="en-US" sz="2400" b="1" dirty="0" smtClean="0">
                <a:solidFill>
                  <a:schemeClr val="tx2"/>
                </a:solidFill>
                <a:latin typeface="David" pitchFamily="34" charset="-79"/>
                <a:cs typeface="David" pitchFamily="34" charset="-79"/>
              </a:rPr>
              <a:t>The Cross and its Shadow</a:t>
            </a:r>
            <a:r>
              <a:rPr lang="en-US" sz="2400" b="1" dirty="0" smtClean="0">
                <a:solidFill>
                  <a:schemeClr val="tx2"/>
                </a:solidFill>
                <a:cs typeface="Times New Roman" pitchFamily="18" charset="0"/>
              </a:rPr>
              <a:t> 31.2}</a:t>
            </a:r>
          </a:p>
          <a:p>
            <a:pPr algn="ctr"/>
            <a:r>
              <a:rPr lang="en-US" sz="2400" b="1" dirty="0" smtClean="0">
                <a:solidFill>
                  <a:schemeClr val="tx2"/>
                </a:solidFill>
                <a:cs typeface="Times New Roman" pitchFamily="18" charset="0"/>
              </a:rPr>
              <a:t>(Hebrew 8:1-5; 9:1-3)</a:t>
            </a:r>
          </a:p>
          <a:p>
            <a:pPr algn="ctr"/>
            <a:endParaRPr lang="en-US" sz="2800" b="1" dirty="0">
              <a:solidFill>
                <a:srgbClr val="7030A0"/>
              </a:solidFill>
              <a:cs typeface="Times New Roman" pitchFamily="18" charset="0"/>
            </a:endParaRPr>
          </a:p>
        </p:txBody>
      </p:sp>
      <p:sp>
        <p:nvSpPr>
          <p:cNvPr id="5" name="Rectangle 4"/>
          <p:cNvSpPr/>
          <p:nvPr/>
        </p:nvSpPr>
        <p:spPr>
          <a:xfrm>
            <a:off x="8728502" y="0"/>
            <a:ext cx="415498" cy="369332"/>
          </a:xfrm>
          <a:prstGeom prst="rect">
            <a:avLst/>
          </a:prstGeom>
        </p:spPr>
        <p:txBody>
          <a:bodyPr wrap="none">
            <a:spAutoFit/>
          </a:bodyPr>
          <a:lstStyle/>
          <a:p>
            <a:fld id="{877F9B8C-32C4-43F2-99B4-FFD195B4A4EB}" type="slidenum">
              <a:rPr lang="en-US" b="1" smtClean="0">
                <a:latin typeface="Times New Roman" pitchFamily="18" charset="0"/>
                <a:cs typeface="Times New Roman" pitchFamily="18" charset="0"/>
              </a:rPr>
              <a:pPr/>
              <a:t>22</a:t>
            </a:fld>
            <a:endParaRPr lang="en-US" b="1" dirty="0">
              <a:latin typeface="Times New Roman" pitchFamily="18" charset="0"/>
              <a:cs typeface="Times New Roman" pitchFamily="18" charset="0"/>
            </a:endParaRPr>
          </a:p>
        </p:txBody>
      </p:sp>
    </p:spTree>
  </p:cSld>
  <p:clrMapOvr>
    <a:masterClrMapping/>
  </p:clrMapOvr>
  <p:transition advClick="0" advTm="12000"/>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914400" y="3886200"/>
            <a:ext cx="7315200" cy="2286000"/>
          </a:xfrm>
          <a:prstGeom prst="rect">
            <a:avLst/>
          </a:prstGeom>
          <a:ln>
            <a:solidFill>
              <a:srgbClr val="6600FF"/>
            </a:solidFill>
          </a:ln>
        </p:spPr>
        <p:style>
          <a:lnRef idx="0">
            <a:scrgbClr r="0" g="0" b="0"/>
          </a:lnRef>
          <a:fillRef idx="1003">
            <a:schemeClr val="lt2"/>
          </a:fillRef>
          <a:effectRef idx="0">
            <a:scrgbClr r="0" g="0" b="0"/>
          </a:effectRef>
          <a:fontRef idx="major"/>
        </p:style>
        <p:txBody>
          <a:bodyPr>
            <a:normAutofit fontScale="97500"/>
          </a:bodyPr>
          <a:lstStyle/>
          <a:p>
            <a:pPr algn="ctr">
              <a:spcBef>
                <a:spcPct val="0"/>
              </a:spcBef>
              <a:defRPr/>
            </a:pPr>
            <a:endParaRPr lang="en-US" sz="3300" b="1" i="1" dirty="0" smtClean="0">
              <a:solidFill>
                <a:srgbClr val="6600FF"/>
              </a:solidFill>
              <a:effectLst>
                <a:outerShdw blurRad="38100" dist="38100" dir="2700000" algn="tl">
                  <a:srgbClr val="000000">
                    <a:alpha val="43137"/>
                  </a:srgbClr>
                </a:outerShdw>
              </a:effectLst>
              <a:latin typeface="Imprint MT Shadow" pitchFamily="82" charset="0"/>
              <a:cs typeface="Times New Roman" pitchFamily="18" charset="0"/>
            </a:endParaRPr>
          </a:p>
          <a:p>
            <a:pPr algn="ctr">
              <a:spcBef>
                <a:spcPct val="0"/>
              </a:spcBef>
              <a:defRPr/>
            </a:pPr>
            <a:r>
              <a:rPr lang="en-US" sz="3300" b="1" i="1" dirty="0" smtClean="0">
                <a:solidFill>
                  <a:srgbClr val="6600FF"/>
                </a:solidFill>
                <a:effectLst>
                  <a:outerShdw blurRad="38100" dist="38100" dir="2700000" algn="tl">
                    <a:srgbClr val="000000">
                      <a:alpha val="43137"/>
                    </a:srgbClr>
                  </a:outerShdw>
                </a:effectLst>
                <a:latin typeface="Imprint MT Shadow" pitchFamily="82" charset="0"/>
                <a:cs typeface="Times New Roman" pitchFamily="18" charset="0"/>
              </a:rPr>
              <a:t>Our Body!</a:t>
            </a:r>
            <a:endParaRPr lang="en-US" sz="3300" b="1" i="1" dirty="0" smtClean="0">
              <a:solidFill>
                <a:srgbClr val="6600FF"/>
              </a:solidFill>
              <a:effectLst>
                <a:outerShdw blurRad="38100" dist="38100" dir="2700000" algn="tl">
                  <a:srgbClr val="000000">
                    <a:alpha val="43137"/>
                  </a:srgbClr>
                </a:outerShdw>
              </a:effectLst>
              <a:latin typeface="Imprint MT Shadow" pitchFamily="82"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700" b="0" i="1" u="none" strike="noStrike" kern="1200" cap="none" spc="0" normalizeH="0" baseline="0" noProof="0" dirty="0" smtClean="0">
                <a:ln>
                  <a:noFill/>
                </a:ln>
                <a:solidFill>
                  <a:srgbClr val="6600FF"/>
                </a:solidFill>
                <a:effectLst/>
                <a:uLnTx/>
                <a:uFillTx/>
                <a:latin typeface="Imprint MT Shadow" pitchFamily="82" charset="0"/>
                <a:ea typeface="+mj-ea"/>
                <a:cs typeface="+mj-cs"/>
              </a:rPr>
              <a:t> The</a:t>
            </a:r>
            <a:r>
              <a:rPr kumimoji="0" lang="en-US" sz="4100" b="0" i="1" u="none" strike="noStrike" kern="1200" cap="none" spc="0" normalizeH="0" baseline="0" noProof="0" dirty="0" smtClean="0">
                <a:ln>
                  <a:noFill/>
                </a:ln>
                <a:solidFill>
                  <a:srgbClr val="6600FF"/>
                </a:solidFill>
                <a:effectLst/>
                <a:uLnTx/>
                <a:uFillTx/>
                <a:latin typeface="Imprint MT Shadow" pitchFamily="82" charset="0"/>
                <a:ea typeface="+mj-ea"/>
                <a:cs typeface="+mj-cs"/>
              </a:rPr>
              <a:t> Sanctuary </a:t>
            </a:r>
            <a:endParaRPr kumimoji="0" lang="en-US" sz="4100" b="0" i="1" u="none" strike="noStrike" kern="1200" cap="none" spc="0" normalizeH="0" baseline="0" noProof="0" dirty="0">
              <a:ln>
                <a:noFill/>
              </a:ln>
              <a:solidFill>
                <a:srgbClr val="6600FF"/>
              </a:solidFill>
              <a:effectLst/>
              <a:uLnTx/>
              <a:uFillTx/>
              <a:latin typeface="Castellar" pitchFamily="18" charset="0"/>
              <a:ea typeface="+mj-ea"/>
              <a:cs typeface="+mj-cs"/>
            </a:endParaRPr>
          </a:p>
        </p:txBody>
      </p:sp>
      <p:sp>
        <p:nvSpPr>
          <p:cNvPr id="4" name="Rectangle 3"/>
          <p:cNvSpPr/>
          <p:nvPr/>
        </p:nvSpPr>
        <p:spPr>
          <a:xfrm>
            <a:off x="381000" y="304800"/>
            <a:ext cx="8458200" cy="3170099"/>
          </a:xfrm>
          <a:prstGeom prst="rect">
            <a:avLst/>
          </a:prstGeom>
          <a:solidFill>
            <a:srgbClr val="7030A0"/>
          </a:solidFill>
          <a:ln/>
        </p:spPr>
        <p:style>
          <a:lnRef idx="0">
            <a:schemeClr val="dk1"/>
          </a:lnRef>
          <a:fillRef idx="3">
            <a:schemeClr val="dk1"/>
          </a:fillRef>
          <a:effectRef idx="3">
            <a:schemeClr val="dk1"/>
          </a:effectRef>
          <a:fontRef idx="minor">
            <a:schemeClr val="lt1"/>
          </a:fontRef>
        </p:style>
        <p:txBody>
          <a:bodyPr wrap="square">
            <a:spAutoFit/>
          </a:bodyPr>
          <a:lstStyle/>
          <a:p>
            <a:r>
              <a:rPr lang="en-US" sz="3600" b="1" i="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Next Sabbath</a:t>
            </a:r>
          </a:p>
          <a:p>
            <a:endParaRPr lang="en-US" sz="20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algn="ctr"/>
            <a:r>
              <a:rPr lang="en-US" sz="3600" b="1" i="1" dirty="0" smtClean="0">
                <a:solidFill>
                  <a:schemeClr val="bg1"/>
                </a:solidFill>
                <a:latin typeface="Times New Roman" pitchFamily="18" charset="0"/>
                <a:cs typeface="Times New Roman" pitchFamily="18" charset="0"/>
              </a:rPr>
              <a:t>We will continue our study with Part 2 of </a:t>
            </a:r>
          </a:p>
          <a:p>
            <a:pPr algn="ctr"/>
            <a:r>
              <a:rPr lang="en-US" sz="3600" b="1" i="1" dirty="0" smtClean="0">
                <a:solidFill>
                  <a:schemeClr val="bg1"/>
                </a:solidFill>
                <a:latin typeface="Times New Roman" pitchFamily="18" charset="0"/>
                <a:cs typeface="Times New Roman" pitchFamily="18" charset="0"/>
              </a:rPr>
              <a:t>The Introduction</a:t>
            </a:r>
            <a:r>
              <a:rPr lang="en-US" sz="3600" b="1" dirty="0" smtClean="0">
                <a:solidFill>
                  <a:schemeClr val="bg1"/>
                </a:solidFill>
                <a:latin typeface="Times New Roman" pitchFamily="18" charset="0"/>
                <a:cs typeface="Times New Roman" pitchFamily="18" charset="0"/>
              </a:rPr>
              <a:t> </a:t>
            </a:r>
          </a:p>
          <a:p>
            <a:pPr algn="ctr"/>
            <a:r>
              <a:rPr lang="en-US" sz="3600" b="1" i="1" dirty="0" smtClean="0">
                <a:solidFill>
                  <a:schemeClr val="bg1"/>
                </a:solidFill>
                <a:latin typeface="Times New Roman" pitchFamily="18" charset="0"/>
                <a:cs typeface="Times New Roman" pitchFamily="18" charset="0"/>
              </a:rPr>
              <a:t>THE THIRD TEMPLE </a:t>
            </a:r>
          </a:p>
          <a:p>
            <a:pPr algn="ctr"/>
            <a:endParaRPr lang="en-US" sz="3600" b="1" i="1" dirty="0" smtClean="0">
              <a:solidFill>
                <a:schemeClr val="bg1"/>
              </a:solidFill>
              <a:latin typeface="Times New Roman" pitchFamily="18" charset="0"/>
              <a:cs typeface="Times New Roman" pitchFamily="18" charset="0"/>
            </a:endParaRPr>
          </a:p>
        </p:txBody>
      </p:sp>
      <p:pic>
        <p:nvPicPr>
          <p:cNvPr id="5" name="yui_3_5_1_5_1377552582384_716" descr="http://i192.photobucket.com/albums/z195/sparkletags4/Christian/godBless56.jpg"/>
          <p:cNvPicPr/>
          <p:nvPr/>
        </p:nvPicPr>
        <p:blipFill>
          <a:blip r:embed="rId2" cstate="print"/>
          <a:srcRect/>
          <a:stretch>
            <a:fillRect/>
          </a:stretch>
        </p:blipFill>
        <p:spPr bwMode="auto">
          <a:xfrm>
            <a:off x="6629400" y="4953000"/>
            <a:ext cx="1333500" cy="1047750"/>
          </a:xfrm>
          <a:prstGeom prst="rect">
            <a:avLst/>
          </a:prstGeom>
          <a:noFill/>
          <a:ln w="9525">
            <a:solidFill>
              <a:srgbClr val="6600FF"/>
            </a:solidFill>
            <a:miter lim="800000"/>
            <a:headEnd/>
            <a:tailEnd/>
          </a:ln>
        </p:spPr>
      </p:pic>
      <p:sp>
        <p:nvSpPr>
          <p:cNvPr id="6" name="Rectangle 5"/>
          <p:cNvSpPr/>
          <p:nvPr/>
        </p:nvSpPr>
        <p:spPr>
          <a:xfrm>
            <a:off x="8728502" y="0"/>
            <a:ext cx="415498" cy="369332"/>
          </a:xfrm>
          <a:prstGeom prst="rect">
            <a:avLst/>
          </a:prstGeom>
        </p:spPr>
        <p:txBody>
          <a:bodyPr wrap="none">
            <a:spAutoFit/>
          </a:bodyPr>
          <a:lstStyle/>
          <a:p>
            <a:fld id="{877F9B8C-32C4-43F2-99B4-FFD195B4A4EB}" type="slidenum">
              <a:rPr lang="en-US" b="1" smtClean="0">
                <a:latin typeface="Times New Roman" pitchFamily="18" charset="0"/>
                <a:cs typeface="Times New Roman" pitchFamily="18" charset="0"/>
              </a:rPr>
              <a:pPr/>
              <a:t>23</a:t>
            </a:fld>
            <a:endParaRPr lang="en-US"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ln w="38100">
            <a:solidFill>
              <a:schemeClr val="tx1"/>
            </a:solidFill>
          </a:ln>
        </p:spPr>
        <p:txBody>
          <a:bodyPr wrap="square">
            <a:spAutoFit/>
          </a:bodyPr>
          <a:lstStyle/>
          <a:p>
            <a:r>
              <a:rPr lang="en-US" dirty="0" smtClean="0"/>
              <a:t> 	</a:t>
            </a:r>
          </a:p>
          <a:p>
            <a:r>
              <a:rPr lang="en-US" sz="1600" b="1" dirty="0" smtClean="0">
                <a:solidFill>
                  <a:srgbClr val="9900CC"/>
                </a:solidFill>
                <a:latin typeface="Times New Roman" pitchFamily="18" charset="0"/>
                <a:cs typeface="Times New Roman" pitchFamily="18" charset="0"/>
              </a:rPr>
              <a:t>	</a:t>
            </a:r>
            <a:r>
              <a:rPr lang="en-US" sz="1600" b="1" dirty="0" smtClean="0">
                <a:solidFill>
                  <a:srgbClr val="6600FF"/>
                </a:solidFill>
                <a:latin typeface="Times New Roman" pitchFamily="18" charset="0"/>
                <a:cs typeface="Times New Roman" pitchFamily="18" charset="0"/>
              </a:rPr>
              <a:t>But the big question you must ask yourself is: Do I love God enough that I am willing to clean up my life and act in such a way that the Godhead can dwell and live and rule in me as Their holy sanctuary and dwelling place on this earth?  What immense blessings can be ours if we will just offer our life to God and allow Him to reign in and through us!  Or are you going to decide to continue to live in wickedness and sin, continue to defile your body-temple by intemperate habits, reject God's gracious and merciful offer, and allow the devil to make you his synagogue and dwelling place to live and rule in on this earth?  It is either one or the other, for you cannot serve both (see Matthew 6:24).</a:t>
            </a:r>
          </a:p>
          <a:p>
            <a:endParaRPr lang="en-US" sz="800" dirty="0" smtClean="0"/>
          </a:p>
          <a:p>
            <a:pPr algn="ctr"/>
            <a:r>
              <a:rPr lang="en-US" sz="2400" b="1" i="1" dirty="0" smtClean="0">
                <a:latin typeface="Times New Roman" pitchFamily="18" charset="0"/>
                <a:cs typeface="Times New Roman" pitchFamily="18" charset="0"/>
              </a:rPr>
              <a:t>WHICH  WILL  YOU  CHOOSE?</a:t>
            </a:r>
          </a:p>
          <a:p>
            <a:pPr algn="ctr"/>
            <a:r>
              <a:rPr lang="en-US" dirty="0" smtClean="0"/>
              <a:t/>
            </a:r>
            <a:br>
              <a:rPr lang="en-US" dirty="0" smtClean="0"/>
            </a:br>
            <a:r>
              <a:rPr lang="en-US" dirty="0" smtClean="0"/>
              <a:t>    </a:t>
            </a:r>
            <a:r>
              <a:rPr lang="en-US" sz="1600" b="1" dirty="0" smtClean="0">
                <a:solidFill>
                  <a:srgbClr val="9900CC"/>
                </a:solidFill>
                <a:latin typeface="Times New Roman" pitchFamily="18" charset="0"/>
                <a:cs typeface="Times New Roman" pitchFamily="18" charset="0"/>
              </a:rPr>
              <a:t> </a:t>
            </a:r>
            <a:r>
              <a:rPr lang="en-US" sz="1600" b="1" dirty="0" smtClean="0">
                <a:solidFill>
                  <a:srgbClr val="6600FF"/>
                </a:solidFill>
                <a:latin typeface="Times New Roman" pitchFamily="18" charset="0"/>
                <a:cs typeface="Times New Roman" pitchFamily="18" charset="0"/>
              </a:rPr>
              <a:t>"But Christ as a son over his own house; whose house (dwelling place) are we, if we hold fast the confidence and the rejoicing of the hope firm unto the end.  Wherefore (as the Holy Ghost </a:t>
            </a:r>
            <a:r>
              <a:rPr lang="en-US" sz="1600" b="1" dirty="0" err="1" smtClean="0">
                <a:solidFill>
                  <a:srgbClr val="6600FF"/>
                </a:solidFill>
                <a:latin typeface="Times New Roman" pitchFamily="18" charset="0"/>
                <a:cs typeface="Times New Roman" pitchFamily="18" charset="0"/>
              </a:rPr>
              <a:t>saith</a:t>
            </a:r>
            <a:r>
              <a:rPr lang="en-US" sz="1600" b="1" dirty="0" smtClean="0">
                <a:solidFill>
                  <a:srgbClr val="6600FF"/>
                </a:solidFill>
                <a:latin typeface="Times New Roman" pitchFamily="18" charset="0"/>
                <a:cs typeface="Times New Roman" pitchFamily="18" charset="0"/>
              </a:rPr>
              <a:t>, Today if ye will hear his voice, Harden not your hearts.)...Take heed, brethren, lest there be in any of you an evil heart of unbelief, in departing from the living God." Hebrews 3:6-8, 12. </a:t>
            </a:r>
          </a:p>
          <a:p>
            <a:pPr algn="ctr"/>
            <a:endParaRPr lang="en-US" sz="1200" b="1" dirty="0" smtClean="0">
              <a:solidFill>
                <a:srgbClr val="6600FF"/>
              </a:solidFill>
              <a:latin typeface="Times New Roman" pitchFamily="18" charset="0"/>
              <a:cs typeface="Times New Roman" pitchFamily="18" charset="0"/>
            </a:endParaRPr>
          </a:p>
          <a:p>
            <a:pPr algn="ctr"/>
            <a:r>
              <a:rPr lang="en-US" sz="1600" b="1" dirty="0" smtClean="0">
                <a:solidFill>
                  <a:srgbClr val="6600FF"/>
                </a:solidFill>
                <a:latin typeface="Times New Roman" pitchFamily="18" charset="0"/>
                <a:cs typeface="Times New Roman" pitchFamily="18" charset="0"/>
              </a:rPr>
              <a:t>    "Be ye not unequally yoked together with unbelievers: for what fellowship hath righteousness with unrighteousness? and what communion hath light with darkness?  And what concord hath Christ with Belial? or what part hath he that believeth with an infidel?  And what agreement hath the temple of God with idols? for ye are the temple of the living God; as God hath said, I will dwell in them, and walk in them; and I will be their God, and they shall be my people.  Wherefore come out from among them, and be ye separate, </a:t>
            </a:r>
            <a:r>
              <a:rPr lang="en-US" sz="1600" b="1" dirty="0" err="1" smtClean="0">
                <a:solidFill>
                  <a:srgbClr val="6600FF"/>
                </a:solidFill>
                <a:latin typeface="Times New Roman" pitchFamily="18" charset="0"/>
                <a:cs typeface="Times New Roman" pitchFamily="18" charset="0"/>
              </a:rPr>
              <a:t>saith</a:t>
            </a:r>
            <a:r>
              <a:rPr lang="en-US" sz="1600" b="1" dirty="0" smtClean="0">
                <a:solidFill>
                  <a:srgbClr val="6600FF"/>
                </a:solidFill>
                <a:latin typeface="Times New Roman" pitchFamily="18" charset="0"/>
                <a:cs typeface="Times New Roman" pitchFamily="18" charset="0"/>
              </a:rPr>
              <a:t> the Lord, and touch not the unclean thing; and I will receive you, And will be a Father unto you, and ye shall be my sons and daughters, </a:t>
            </a:r>
            <a:r>
              <a:rPr lang="en-US" sz="1600" b="1" dirty="0" err="1" smtClean="0">
                <a:solidFill>
                  <a:srgbClr val="6600FF"/>
                </a:solidFill>
                <a:latin typeface="Times New Roman" pitchFamily="18" charset="0"/>
                <a:cs typeface="Times New Roman" pitchFamily="18" charset="0"/>
              </a:rPr>
              <a:t>saith</a:t>
            </a:r>
            <a:r>
              <a:rPr lang="en-US" sz="1600" b="1" dirty="0" smtClean="0">
                <a:solidFill>
                  <a:srgbClr val="6600FF"/>
                </a:solidFill>
                <a:latin typeface="Times New Roman" pitchFamily="18" charset="0"/>
                <a:cs typeface="Times New Roman" pitchFamily="18" charset="0"/>
              </a:rPr>
              <a:t> the Lord Almighty.  Having therefore these promises, dearly beloved, let us cleanse ourselves from all filthiness of the flesh and spirit, perfecting holiness in the fear of God.“ </a:t>
            </a:r>
            <a:r>
              <a:rPr lang="en-US" b="1" dirty="0" smtClean="0">
                <a:solidFill>
                  <a:srgbClr val="6600FF"/>
                </a:solidFill>
                <a:latin typeface="Times New Roman" pitchFamily="18" charset="0"/>
                <a:cs typeface="Times New Roman" pitchFamily="18" charset="0"/>
              </a:rPr>
              <a:t>2 Corinthians 6:14-18, 7:1.</a:t>
            </a:r>
          </a:p>
          <a:p>
            <a:pPr algn="ctr"/>
            <a:r>
              <a:rPr lang="en-US" b="1" dirty="0" smtClean="0"/>
              <a:t>GOD’S  SANCTUARY  AND  DWELLING  PLACE</a:t>
            </a:r>
          </a:p>
          <a:p>
            <a:pPr algn="ctr"/>
            <a:r>
              <a:rPr lang="en-US" b="1" dirty="0" smtClean="0">
                <a:latin typeface="Times New Roman" pitchFamily="18" charset="0"/>
                <a:cs typeface="Times New Roman" pitchFamily="18" charset="0"/>
              </a:rPr>
              <a:t>http://www.lightministries.com/Tracts/id178.htm) </a:t>
            </a:r>
            <a:endParaRPr lang="en-US" b="1" dirty="0">
              <a:solidFill>
                <a:srgbClr val="6600FF"/>
              </a:solidFill>
              <a:latin typeface="Times New Roman" pitchFamily="18" charset="0"/>
              <a:cs typeface="Times New Roman" pitchFamily="18" charset="0"/>
            </a:endParaRPr>
          </a:p>
        </p:txBody>
      </p:sp>
      <p:sp>
        <p:nvSpPr>
          <p:cNvPr id="3" name="Rectangle 2"/>
          <p:cNvSpPr/>
          <p:nvPr/>
        </p:nvSpPr>
        <p:spPr>
          <a:xfrm>
            <a:off x="8728502" y="0"/>
            <a:ext cx="300082" cy="369332"/>
          </a:xfrm>
          <a:prstGeom prst="rect">
            <a:avLst/>
          </a:prstGeom>
        </p:spPr>
        <p:txBody>
          <a:bodyPr wrap="none">
            <a:spAutoFit/>
          </a:bodyPr>
          <a:lstStyle/>
          <a:p>
            <a:fld id="{877F9B8C-32C4-43F2-99B4-FFD195B4A4EB}" type="slidenum">
              <a:rPr lang="en-US" b="1" smtClean="0">
                <a:latin typeface="Times New Roman" pitchFamily="18" charset="0"/>
                <a:cs typeface="Times New Roman" pitchFamily="18" charset="0"/>
              </a:rPr>
              <a:pPr/>
              <a:t>3</a:t>
            </a:fld>
            <a:endParaRPr lang="en-US"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8832"/>
            <a:ext cx="9144000" cy="6832640"/>
          </a:xfrm>
          <a:prstGeom prst="rect">
            <a:avLst/>
          </a:prstGeom>
          <a:ln w="38100">
            <a:solidFill>
              <a:schemeClr val="tx1"/>
            </a:solidFill>
          </a:ln>
        </p:spPr>
        <p:txBody>
          <a:bodyPr wrap="square">
            <a:spAutoFit/>
          </a:bodyPr>
          <a:lstStyle/>
          <a:p>
            <a:pPr algn="ctr"/>
            <a:endParaRPr lang="en-US" sz="1000" b="1" dirty="0" smtClean="0">
              <a:solidFill>
                <a:srgbClr val="7030A0"/>
              </a:solidFill>
              <a:latin typeface="Times New Roman" pitchFamily="18" charset="0"/>
              <a:cs typeface="Times New Roman" pitchFamily="18" charset="0"/>
            </a:endParaRPr>
          </a:p>
          <a:p>
            <a:pPr algn="ctr"/>
            <a:r>
              <a:rPr lang="en-US" sz="3600" b="1" dirty="0" smtClean="0">
                <a:solidFill>
                  <a:srgbClr val="6600FF"/>
                </a:solidFill>
                <a:latin typeface="Times New Roman" pitchFamily="18" charset="0"/>
                <a:cs typeface="Times New Roman" pitchFamily="18" charset="0"/>
              </a:rPr>
              <a:t>Preserve The Body Temple</a:t>
            </a:r>
          </a:p>
          <a:p>
            <a:pPr algn="ctr"/>
            <a:endParaRPr lang="en-US" sz="800" b="1" dirty="0" smtClean="0">
              <a:solidFill>
                <a:srgbClr val="6600FF"/>
              </a:solidFill>
              <a:latin typeface="Times New Roman" pitchFamily="18" charset="0"/>
              <a:cs typeface="Times New Roman" pitchFamily="18" charset="0"/>
            </a:endParaRPr>
          </a:p>
          <a:p>
            <a:pPr algn="ctr"/>
            <a:r>
              <a:rPr lang="en-US" sz="2000" b="1" dirty="0" smtClean="0">
                <a:solidFill>
                  <a:srgbClr val="6600FF"/>
                </a:solidFill>
                <a:latin typeface="Times New Roman" pitchFamily="18" charset="0"/>
                <a:cs typeface="Times New Roman" pitchFamily="18" charset="0"/>
              </a:rPr>
              <a:t>Know ye not that ye are the temple of God, and that the Spirit of God </a:t>
            </a:r>
            <a:r>
              <a:rPr lang="en-US" sz="2000" b="1" dirty="0" err="1" smtClean="0">
                <a:solidFill>
                  <a:srgbClr val="6600FF"/>
                </a:solidFill>
                <a:latin typeface="Times New Roman" pitchFamily="18" charset="0"/>
                <a:cs typeface="Times New Roman" pitchFamily="18" charset="0"/>
              </a:rPr>
              <a:t>dwelleth</a:t>
            </a:r>
            <a:r>
              <a:rPr lang="en-US" sz="2000" b="1" dirty="0" smtClean="0">
                <a:solidFill>
                  <a:srgbClr val="6600FF"/>
                </a:solidFill>
                <a:latin typeface="Times New Roman" pitchFamily="18" charset="0"/>
                <a:cs typeface="Times New Roman" pitchFamily="18" charset="0"/>
              </a:rPr>
              <a:t> in you? </a:t>
            </a:r>
            <a:r>
              <a:rPr lang="en-US" sz="2000" b="1" dirty="0" smtClean="0">
                <a:solidFill>
                  <a:schemeClr val="tx2"/>
                </a:solidFill>
                <a:latin typeface="Times New Roman" pitchFamily="18" charset="0"/>
                <a:cs typeface="Times New Roman" pitchFamily="18" charset="0"/>
              </a:rPr>
              <a:t>1 Corinthians 3:16. {OFC-Our Father Cares 48.1- 48.6} </a:t>
            </a:r>
          </a:p>
          <a:p>
            <a:pPr algn="ctr"/>
            <a:endParaRPr lang="en-US" sz="1200" b="1" dirty="0" smtClean="0">
              <a:solidFill>
                <a:srgbClr val="7030A0"/>
              </a:solidFill>
              <a:latin typeface="Times New Roman" pitchFamily="18" charset="0"/>
              <a:cs typeface="Times New Roman" pitchFamily="18" charset="0"/>
            </a:endParaRPr>
          </a:p>
          <a:p>
            <a:pPr algn="ctr"/>
            <a:r>
              <a:rPr lang="en-US" sz="1600" b="1" dirty="0" smtClean="0">
                <a:solidFill>
                  <a:srgbClr val="6600FF"/>
                </a:solidFill>
                <a:latin typeface="Times New Roman" pitchFamily="18" charset="0"/>
                <a:cs typeface="Times New Roman" pitchFamily="18" charset="0"/>
              </a:rPr>
              <a:t>God has given you a habitation to care for and preserve in the best condition for His service and glory. Your bodies are not your own. . . . “Know ye not that ye are the temple of God, and that the Spirit of God </a:t>
            </a:r>
            <a:r>
              <a:rPr lang="en-US" sz="1600" b="1" dirty="0" err="1" smtClean="0">
                <a:solidFill>
                  <a:srgbClr val="6600FF"/>
                </a:solidFill>
                <a:latin typeface="Times New Roman" pitchFamily="18" charset="0"/>
                <a:cs typeface="Times New Roman" pitchFamily="18" charset="0"/>
              </a:rPr>
              <a:t>dwelleth</a:t>
            </a:r>
            <a:r>
              <a:rPr lang="en-US" sz="1600" b="1" dirty="0" smtClean="0">
                <a:solidFill>
                  <a:srgbClr val="6600FF"/>
                </a:solidFill>
                <a:latin typeface="Times New Roman" pitchFamily="18" charset="0"/>
                <a:cs typeface="Times New Roman" pitchFamily="18" charset="0"/>
              </a:rPr>
              <a:t> in you?”  </a:t>
            </a:r>
          </a:p>
          <a:p>
            <a:pPr algn="ctr"/>
            <a:endParaRPr lang="en-US" sz="1000" b="1" dirty="0" smtClean="0">
              <a:solidFill>
                <a:srgbClr val="6600FF"/>
              </a:solidFill>
              <a:latin typeface="Times New Roman" pitchFamily="18" charset="0"/>
              <a:cs typeface="Times New Roman" pitchFamily="18" charset="0"/>
            </a:endParaRPr>
          </a:p>
          <a:p>
            <a:pPr algn="ctr"/>
            <a:r>
              <a:rPr lang="en-US" sz="1600" b="1" dirty="0" smtClean="0">
                <a:solidFill>
                  <a:srgbClr val="6600FF"/>
                </a:solidFill>
                <a:latin typeface="Times New Roman" pitchFamily="18" charset="0"/>
                <a:cs typeface="Times New Roman" pitchFamily="18" charset="0"/>
              </a:rPr>
              <a:t>Health is a blessing of which few appreciate the value. . . . Life is a holy trust, which God alone can enable us to keep, and to use to His glory. But He who formed the wonderful structure of the body will take special care to keep it in order if men do not work at cross-purposes with Him. Every talent entrusted to us He will help us to improve and use in accordance to the will of the Giver. </a:t>
            </a:r>
          </a:p>
          <a:p>
            <a:pPr algn="ctr"/>
            <a:r>
              <a:rPr lang="en-US" sz="1600" b="1" dirty="0" smtClean="0">
                <a:solidFill>
                  <a:srgbClr val="6600FF"/>
                </a:solidFill>
                <a:latin typeface="Times New Roman" pitchFamily="18" charset="0"/>
                <a:cs typeface="Times New Roman" pitchFamily="18" charset="0"/>
              </a:rPr>
              <a:t>Youth is the time to establish good habits, to correct wrong ones already contracted, to gain and to hold the power of self-control, and to lay the plan, and accustom one’s self to the practice of ordering all the acts of life with reference to the will of God. </a:t>
            </a:r>
          </a:p>
          <a:p>
            <a:pPr algn="ctr"/>
            <a:endParaRPr lang="en-US" sz="1200" b="1" dirty="0" smtClean="0">
              <a:solidFill>
                <a:srgbClr val="6600FF"/>
              </a:solidFill>
              <a:latin typeface="Times New Roman" pitchFamily="18" charset="0"/>
              <a:cs typeface="Times New Roman" pitchFamily="18" charset="0"/>
            </a:endParaRPr>
          </a:p>
          <a:p>
            <a:pPr algn="ctr"/>
            <a:r>
              <a:rPr lang="en-US" sz="1600" b="1" dirty="0" smtClean="0">
                <a:solidFill>
                  <a:srgbClr val="6600FF"/>
                </a:solidFill>
                <a:latin typeface="Times New Roman" pitchFamily="18" charset="0"/>
                <a:cs typeface="Times New Roman" pitchFamily="18" charset="0"/>
              </a:rPr>
              <a:t>The sacred temple of the body must be kept pure and uncontaminated, that God’s Holy Spirit may dwell therein. We need to guard faithfully the Lord’s property, for any abuse of our powers shortens the time that our lives could be used for the glory of God. Bear in mind that we must consecrate all—soul, body, and spirit—to God. All is His purchased possession, and must be used intelligently, to the end that we may preserve the talent of life. By properly using our powers to their fullest extent in the most useful employment, by keeping every organ in health, by so preserving every organ that mind, sinew, and muscle shall work harmoniously, we may do the most precious service for God. </a:t>
            </a:r>
          </a:p>
          <a:p>
            <a:pPr algn="ctr"/>
            <a:r>
              <a:rPr lang="en-US" sz="1600" b="1" dirty="0" smtClean="0">
                <a:solidFill>
                  <a:srgbClr val="6600FF"/>
                </a:solidFill>
                <a:latin typeface="Times New Roman" pitchFamily="18" charset="0"/>
                <a:cs typeface="Times New Roman" pitchFamily="18" charset="0"/>
              </a:rPr>
              <a:t>When we do all we can on our part to have health, then may we expect that the blessed results will follow, and we can ask God in faith to bless our efforts for the preservation of health.</a:t>
            </a:r>
            <a:r>
              <a:rPr lang="en-US" sz="1600" b="1" dirty="0" smtClean="0">
                <a:solidFill>
                  <a:srgbClr val="7030A0"/>
                </a:solidFill>
                <a:latin typeface="Times New Roman" pitchFamily="18" charset="0"/>
                <a:cs typeface="Times New Roman" pitchFamily="18" charset="0"/>
              </a:rPr>
              <a:t> </a:t>
            </a:r>
            <a:endParaRPr lang="en-US" sz="1600" b="1" i="1" dirty="0" smtClean="0">
              <a:solidFill>
                <a:schemeClr val="accent5">
                  <a:lumMod val="75000"/>
                </a:schemeClr>
              </a:solidFill>
            </a:endParaRPr>
          </a:p>
        </p:txBody>
      </p:sp>
      <p:sp>
        <p:nvSpPr>
          <p:cNvPr id="3" name="Rectangle 2"/>
          <p:cNvSpPr/>
          <p:nvPr/>
        </p:nvSpPr>
        <p:spPr>
          <a:xfrm>
            <a:off x="8728502" y="0"/>
            <a:ext cx="300082" cy="369332"/>
          </a:xfrm>
          <a:prstGeom prst="rect">
            <a:avLst/>
          </a:prstGeom>
        </p:spPr>
        <p:txBody>
          <a:bodyPr wrap="none">
            <a:spAutoFit/>
          </a:bodyPr>
          <a:lstStyle/>
          <a:p>
            <a:fld id="{877F9B8C-32C4-43F2-99B4-FFD195B4A4EB}" type="slidenum">
              <a:rPr lang="en-US" b="1" smtClean="0">
                <a:latin typeface="Times New Roman" pitchFamily="18" charset="0"/>
                <a:cs typeface="Times New Roman" pitchFamily="18" charset="0"/>
              </a:rPr>
              <a:pPr/>
              <a:t>4</a:t>
            </a:fld>
            <a:endParaRPr lang="en-US"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ln w="38100">
            <a:solidFill>
              <a:schemeClr val="tx1"/>
            </a:solidFill>
          </a:ln>
        </p:spPr>
        <p:txBody>
          <a:bodyPr wrap="square">
            <a:spAutoFit/>
          </a:bodyPr>
          <a:lstStyle/>
          <a:p>
            <a:pPr algn="ctr"/>
            <a:endParaRPr lang="en-US" sz="1600" b="1" i="1" spc="-150" dirty="0" smtClean="0">
              <a:solidFill>
                <a:srgbClr val="7030A0"/>
              </a:solidFill>
              <a:latin typeface="Imprint MT Shadow" pitchFamily="82" charset="0"/>
              <a:cs typeface="Times New Roman" pitchFamily="18" charset="0"/>
            </a:endParaRPr>
          </a:p>
          <a:p>
            <a:pPr algn="ctr"/>
            <a:r>
              <a:rPr lang="en-US" sz="2800" b="1" i="1" spc="-150" dirty="0" smtClean="0">
                <a:solidFill>
                  <a:srgbClr val="7030A0"/>
                </a:solidFill>
                <a:latin typeface="Imprint MT Shadow" pitchFamily="82" charset="0"/>
                <a:cs typeface="Times New Roman" pitchFamily="18" charset="0"/>
              </a:rPr>
              <a:t>We  are  the  Temple</a:t>
            </a:r>
            <a:r>
              <a:rPr lang="en-US" sz="2800" b="1" i="1" dirty="0" smtClean="0">
                <a:solidFill>
                  <a:srgbClr val="7030A0"/>
                </a:solidFill>
                <a:latin typeface="Imprint MT Shadow" pitchFamily="82" charset="0"/>
              </a:rPr>
              <a:t>  of  the  Holy Ghost  </a:t>
            </a:r>
          </a:p>
          <a:p>
            <a:pPr algn="ctr"/>
            <a:r>
              <a:rPr lang="en-US" sz="2800" b="1" i="1" dirty="0" smtClean="0">
                <a:solidFill>
                  <a:srgbClr val="7030A0"/>
                </a:solidFill>
                <a:latin typeface="Imprint MT Shadow" pitchFamily="82" charset="0"/>
              </a:rPr>
              <a:t>and God's Workmanship. </a:t>
            </a:r>
          </a:p>
          <a:p>
            <a:pPr algn="ctr"/>
            <a:endParaRPr lang="en-US" sz="800" b="1" i="1" dirty="0" smtClean="0">
              <a:solidFill>
                <a:srgbClr val="7030A0"/>
              </a:solidFill>
              <a:latin typeface="Imprint MT Shadow" pitchFamily="82" charset="0"/>
            </a:endParaRPr>
          </a:p>
          <a:p>
            <a:pPr>
              <a:buClr>
                <a:srgbClr val="C00000"/>
              </a:buClr>
              <a:buFont typeface="Wingdings" pitchFamily="2" charset="2"/>
              <a:buChar char="Ø"/>
            </a:pPr>
            <a:r>
              <a:rPr lang="en-US" sz="2400" b="1" i="1" dirty="0" smtClean="0">
                <a:solidFill>
                  <a:srgbClr val="C00000"/>
                </a:solidFill>
                <a:latin typeface="+mj-lt"/>
              </a:rPr>
              <a:t>  1. </a:t>
            </a:r>
            <a:r>
              <a:rPr lang="en-US" b="1" dirty="0" smtClean="0">
                <a:solidFill>
                  <a:srgbClr val="7030A0"/>
                </a:solidFill>
                <a:latin typeface="Times New Roman" pitchFamily="18" charset="0"/>
                <a:cs typeface="Times New Roman" pitchFamily="18" charset="0"/>
              </a:rPr>
              <a:t>God is the owner of the whole man. Soul, body, and spirit are his. God gave his only begotten Son for the body as well as the soul, and our entire life belongs to God, to be consecrated to his service, that through the exercise of every faculty he has given, we may 		glorify him.--{ </a:t>
            </a:r>
            <a:r>
              <a:rPr lang="en-US" b="1" dirty="0" smtClean="0">
                <a:solidFill>
                  <a:schemeClr val="tx2"/>
                </a:solidFill>
                <a:latin typeface="Times New Roman" pitchFamily="18" charset="0"/>
                <a:cs typeface="Times New Roman" pitchFamily="18" charset="0"/>
              </a:rPr>
              <a:t>{HL-Healthful Living 9.1- 9.3} </a:t>
            </a:r>
            <a:r>
              <a:rPr lang="en-US" b="1" dirty="0" smtClean="0">
                <a:solidFill>
                  <a:srgbClr val="7030A0"/>
                </a:solidFill>
                <a:latin typeface="Times New Roman" pitchFamily="18" charset="0"/>
                <a:cs typeface="Times New Roman" pitchFamily="18" charset="0"/>
              </a:rPr>
              <a:t>Y. I., Sept. 7, 1893. </a:t>
            </a:r>
            <a:endParaRPr lang="en-US" b="1" dirty="0" smtClean="0">
              <a:solidFill>
                <a:schemeClr val="tx2"/>
              </a:solidFill>
              <a:latin typeface="Times New Roman" pitchFamily="18" charset="0"/>
              <a:cs typeface="Times New Roman" pitchFamily="18" charset="0"/>
            </a:endParaRPr>
          </a:p>
          <a:p>
            <a:pPr algn="ctr"/>
            <a:endParaRPr lang="en-US" sz="1200" b="1" i="1" dirty="0" smtClean="0">
              <a:solidFill>
                <a:srgbClr val="7030A0"/>
              </a:solidFill>
              <a:latin typeface="+mj-lt"/>
            </a:endParaRPr>
          </a:p>
          <a:p>
            <a:pPr>
              <a:buFont typeface="Wingdings" pitchFamily="2" charset="2"/>
              <a:buChar char="Ø"/>
            </a:pPr>
            <a:r>
              <a:rPr lang="en-US" sz="2400" b="1" i="1" dirty="0" smtClean="0">
                <a:solidFill>
                  <a:srgbClr val="C00000"/>
                </a:solidFill>
                <a:latin typeface="+mj-lt"/>
              </a:rPr>
              <a:t>  2.</a:t>
            </a:r>
            <a:r>
              <a:rPr lang="en-US" sz="2000" b="1" i="1" dirty="0" smtClean="0">
                <a:solidFill>
                  <a:srgbClr val="C00000"/>
                </a:solidFill>
                <a:latin typeface="+mj-lt"/>
              </a:rPr>
              <a:t> </a:t>
            </a:r>
            <a:r>
              <a:rPr lang="en-US" b="1" dirty="0" smtClean="0">
                <a:solidFill>
                  <a:srgbClr val="7030A0"/>
                </a:solidFill>
                <a:latin typeface="Times New Roman" pitchFamily="18" charset="0"/>
                <a:cs typeface="Times New Roman" pitchFamily="18" charset="0"/>
              </a:rPr>
              <a:t>From the first dawn of reason the human mind should become </a:t>
            </a:r>
            <a:r>
              <a:rPr lang="en-US" b="1" u="sng" dirty="0" smtClean="0">
                <a:solidFill>
                  <a:srgbClr val="7030A0"/>
                </a:solidFill>
                <a:latin typeface="Times New Roman" pitchFamily="18" charset="0"/>
                <a:cs typeface="Times New Roman" pitchFamily="18" charset="0"/>
              </a:rPr>
              <a:t>intelligent in regard to the physical structure of the body</a:t>
            </a:r>
            <a:r>
              <a:rPr lang="en-US" b="1" dirty="0" smtClean="0">
                <a:solidFill>
                  <a:srgbClr val="7030A0"/>
                </a:solidFill>
                <a:latin typeface="Times New Roman" pitchFamily="18" charset="0"/>
                <a:cs typeface="Times New Roman" pitchFamily="18" charset="0"/>
              </a:rPr>
              <a:t>. Here </a:t>
            </a:r>
            <a:r>
              <a:rPr lang="en-US" b="1" u="sng" dirty="0" smtClean="0">
                <a:solidFill>
                  <a:srgbClr val="7030A0"/>
                </a:solidFill>
                <a:latin typeface="Times New Roman" pitchFamily="18" charset="0"/>
                <a:cs typeface="Times New Roman" pitchFamily="18" charset="0"/>
              </a:rPr>
              <a:t>Jehovah has given a specimen of himself</a:t>
            </a:r>
            <a:r>
              <a:rPr lang="en-US" b="1" dirty="0" smtClean="0">
                <a:solidFill>
                  <a:srgbClr val="7030A0"/>
                </a:solidFill>
                <a:latin typeface="Times New Roman" pitchFamily="18" charset="0"/>
                <a:cs typeface="Times New Roman" pitchFamily="18" charset="0"/>
              </a:rPr>
              <a:t>; for man was made in the image of God.--U. T., Jan. 11, 1897. </a:t>
            </a:r>
          </a:p>
          <a:p>
            <a:pPr>
              <a:buFont typeface="Wingdings" pitchFamily="2" charset="2"/>
              <a:buChar char="Ø"/>
            </a:pPr>
            <a:endParaRPr lang="en-US" sz="1200" b="1" i="1" dirty="0" smtClean="0">
              <a:solidFill>
                <a:srgbClr val="7030A0"/>
              </a:solidFill>
              <a:latin typeface="+mj-lt"/>
            </a:endParaRPr>
          </a:p>
          <a:p>
            <a:pPr>
              <a:buFont typeface="Wingdings" pitchFamily="2" charset="2"/>
              <a:buChar char="Ø"/>
            </a:pPr>
            <a:r>
              <a:rPr lang="en-US" sz="2400" b="1" i="1" dirty="0" smtClean="0">
                <a:solidFill>
                  <a:srgbClr val="C00000"/>
                </a:solidFill>
              </a:rPr>
              <a:t>  3</a:t>
            </a:r>
            <a:r>
              <a:rPr lang="en-US" sz="2400" b="1" i="1" dirty="0" smtClean="0">
                <a:solidFill>
                  <a:srgbClr val="C00000"/>
                </a:solidFill>
                <a:cs typeface="Times New Roman" pitchFamily="18" charset="0"/>
              </a:rPr>
              <a:t>.</a:t>
            </a:r>
            <a:r>
              <a:rPr lang="en-US" sz="2400" b="1" i="1" dirty="0" smtClean="0">
                <a:solidFill>
                  <a:srgbClr val="FF0000"/>
                </a:solidFill>
                <a:cs typeface="Times New Roman" pitchFamily="18" charset="0"/>
              </a:rPr>
              <a:t> </a:t>
            </a:r>
            <a:r>
              <a:rPr lang="en-US" b="1" dirty="0" smtClean="0">
                <a:solidFill>
                  <a:srgbClr val="7030A0"/>
                </a:solidFill>
                <a:latin typeface="Times New Roman" pitchFamily="18" charset="0"/>
                <a:cs typeface="Times New Roman" pitchFamily="18" charset="0"/>
              </a:rPr>
              <a:t>The living organism is God's property. It belongs to him by creation and by redemption; and by a misuse of any of our powers we rob God of the honor due him.</a:t>
            </a:r>
          </a:p>
          <a:p>
            <a:endParaRPr lang="en-US" sz="1200" b="1" i="1" dirty="0" smtClean="0">
              <a:solidFill>
                <a:srgbClr val="7030A0"/>
              </a:solidFill>
              <a:latin typeface="+mj-lt"/>
              <a:cs typeface="Times New Roman" pitchFamily="18" charset="0"/>
            </a:endParaRPr>
          </a:p>
          <a:p>
            <a:pPr>
              <a:buFont typeface="Wingdings" pitchFamily="2" charset="2"/>
              <a:buChar char="Ø"/>
            </a:pPr>
            <a:r>
              <a:rPr lang="en-US" sz="2400" b="1" i="1" dirty="0" smtClean="0">
                <a:solidFill>
                  <a:srgbClr val="C00000"/>
                </a:solidFill>
                <a:cs typeface="Times New Roman" pitchFamily="18" charset="0"/>
              </a:rPr>
              <a:t>  </a:t>
            </a:r>
            <a:r>
              <a:rPr lang="en-US" sz="2400" b="1" i="1" dirty="0" smtClean="0">
                <a:solidFill>
                  <a:srgbClr val="C00000"/>
                </a:solidFill>
                <a:latin typeface="+mj-lt"/>
                <a:cs typeface="Times New Roman" pitchFamily="18" charset="0"/>
              </a:rPr>
              <a:t>4.</a:t>
            </a:r>
            <a:r>
              <a:rPr lang="en-US" sz="2400" b="1" i="1" dirty="0" smtClean="0">
                <a:solidFill>
                  <a:srgbClr val="C00000"/>
                </a:solidFill>
                <a:cs typeface="Times New Roman" pitchFamily="18" charset="0"/>
              </a:rPr>
              <a:t> </a:t>
            </a:r>
            <a:r>
              <a:rPr lang="en-US" b="1" dirty="0" smtClean="0">
                <a:solidFill>
                  <a:srgbClr val="7030A0"/>
                </a:solidFill>
                <a:latin typeface="Times New Roman" pitchFamily="18" charset="0"/>
                <a:cs typeface="Times New Roman" pitchFamily="18" charset="0"/>
              </a:rPr>
              <a:t>We are God's workmanship, and his word declares that we are "fearfully and wonderfully made." He has prepared this living habitation for the mind; it is "curiously wrought,“ a temple which the Lord himself has fitted up for the indwelling of the Holy Spirit.</a:t>
            </a:r>
          </a:p>
          <a:p>
            <a:endParaRPr lang="en-US" sz="1200" b="1" i="1" dirty="0" smtClean="0">
              <a:solidFill>
                <a:srgbClr val="7030A0"/>
              </a:solidFill>
              <a:cs typeface="Times New Roman" pitchFamily="18" charset="0"/>
            </a:endParaRPr>
          </a:p>
          <a:p>
            <a:pPr>
              <a:buFont typeface="Wingdings" pitchFamily="2" charset="2"/>
              <a:buChar char="Ø"/>
            </a:pPr>
            <a:r>
              <a:rPr lang="en-US" sz="2400" b="1" i="1" dirty="0" smtClean="0">
                <a:solidFill>
                  <a:srgbClr val="C00000"/>
                </a:solidFill>
                <a:cs typeface="Times New Roman" pitchFamily="18" charset="0"/>
              </a:rPr>
              <a:t>  </a:t>
            </a:r>
            <a:r>
              <a:rPr lang="en-US" sz="2400" b="1" i="1" dirty="0" smtClean="0">
                <a:solidFill>
                  <a:srgbClr val="C00000"/>
                </a:solidFill>
                <a:latin typeface="+mj-lt"/>
                <a:cs typeface="Times New Roman" pitchFamily="18" charset="0"/>
              </a:rPr>
              <a:t>5.</a:t>
            </a:r>
            <a:r>
              <a:rPr lang="en-US" sz="2400" b="1" i="1" dirty="0" smtClean="0">
                <a:solidFill>
                  <a:srgbClr val="7030A0"/>
                </a:solidFill>
                <a:latin typeface="+mj-lt"/>
                <a:cs typeface="Times New Roman" pitchFamily="18" charset="0"/>
              </a:rPr>
              <a:t> </a:t>
            </a:r>
            <a:r>
              <a:rPr lang="en-US" sz="2000" b="1" dirty="0" smtClean="0">
                <a:solidFill>
                  <a:srgbClr val="7030A0"/>
                </a:solidFill>
                <a:latin typeface="Times New Roman" pitchFamily="18" charset="0"/>
                <a:cs typeface="Times New Roman" pitchFamily="18" charset="0"/>
              </a:rPr>
              <a:t>The very flesh in which the soul tabernacles, and through which it works, is the Lord‘s—</a:t>
            </a:r>
            <a:r>
              <a:rPr lang="en-US" b="1" dirty="0" smtClean="0">
                <a:solidFill>
                  <a:srgbClr val="7030A0"/>
                </a:solidFill>
                <a:latin typeface="Times New Roman" pitchFamily="18" charset="0"/>
                <a:cs typeface="Times New Roman" pitchFamily="18" charset="0"/>
              </a:rPr>
              <a:t>. U. T., Aug. 30, 1896 H U. T., Oct. 12, 1896 L 10.1} </a:t>
            </a:r>
            <a:endParaRPr lang="en-US" b="1" dirty="0" smtClean="0">
              <a:solidFill>
                <a:schemeClr val="accent5">
                  <a:lumMod val="75000"/>
                </a:schemeClr>
              </a:solidFill>
              <a:latin typeface="Times New Roman" pitchFamily="18" charset="0"/>
              <a:cs typeface="Times New Roman" pitchFamily="18" charset="0"/>
            </a:endParaRPr>
          </a:p>
        </p:txBody>
      </p:sp>
      <p:sp>
        <p:nvSpPr>
          <p:cNvPr id="3" name="Rectangle 2"/>
          <p:cNvSpPr/>
          <p:nvPr/>
        </p:nvSpPr>
        <p:spPr>
          <a:xfrm>
            <a:off x="8728502" y="0"/>
            <a:ext cx="300082" cy="369332"/>
          </a:xfrm>
          <a:prstGeom prst="rect">
            <a:avLst/>
          </a:prstGeom>
        </p:spPr>
        <p:txBody>
          <a:bodyPr wrap="none">
            <a:spAutoFit/>
          </a:bodyPr>
          <a:lstStyle/>
          <a:p>
            <a:fld id="{877F9B8C-32C4-43F2-99B4-FFD195B4A4EB}" type="slidenum">
              <a:rPr lang="en-US" b="1" smtClean="0">
                <a:latin typeface="Times New Roman" pitchFamily="18" charset="0"/>
                <a:cs typeface="Times New Roman" pitchFamily="18" charset="0"/>
              </a:rPr>
              <a:pPr/>
              <a:t>5</a:t>
            </a:fld>
            <a:endParaRPr lang="en-US"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0" y="-2709"/>
            <a:ext cx="9144000" cy="6863417"/>
          </a:xfrm>
          <a:prstGeom prst="rect">
            <a:avLst/>
          </a:prstGeom>
          <a:noFill/>
          <a:ln w="38100">
            <a:solidFill>
              <a:schemeClr val="tx1"/>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1" u="none" strike="noStrike" cap="none" normalizeH="0" baseline="0" dirty="0" smtClean="0">
                <a:ln>
                  <a:noFill/>
                </a:ln>
                <a:solidFill>
                  <a:srgbClr val="7030A0"/>
                </a:solidFill>
                <a:effectLst/>
                <a:latin typeface="Times New Roman" pitchFamily="18" charset="0"/>
                <a:ea typeface="Calibri" pitchFamily="34" charset="0"/>
                <a:cs typeface="Times New Roman" pitchFamily="18" charset="0"/>
              </a:rPr>
              <a:t>Lets take a look at these scriptures!</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rgbClr val="7030A0"/>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7030A0"/>
                </a:solidFill>
                <a:effectLst/>
                <a:latin typeface="Times New Roman" pitchFamily="18" charset="0"/>
                <a:ea typeface="Calibri" pitchFamily="34" charset="0"/>
                <a:cs typeface="Times New Roman" pitchFamily="18" charset="0"/>
              </a:rPr>
              <a:t>Until I went into the sanctuary of God; [then] understood I their end.</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7030A0"/>
                </a:solidFill>
                <a:effectLst/>
                <a:latin typeface="Times New Roman" pitchFamily="18" charset="0"/>
                <a:ea typeface="Calibri" pitchFamily="34" charset="0"/>
                <a:cs typeface="Times New Roman" pitchFamily="18" charset="0"/>
              </a:rPr>
              <a:t>(Psalms 73:17)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sng" strike="noStrike" cap="none" normalizeH="0" baseline="0" dirty="0" smtClean="0">
                <a:ln>
                  <a:noFill/>
                </a:ln>
                <a:solidFill>
                  <a:srgbClr val="7030A0"/>
                </a:solidFill>
                <a:effectLst/>
                <a:latin typeface="Times New Roman" pitchFamily="18" charset="0"/>
                <a:ea typeface="Calibri" pitchFamily="34" charset="0"/>
                <a:cs typeface="Times New Roman" pitchFamily="18" charset="0"/>
              </a:rPr>
              <a:t>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7030A0"/>
                </a:solidFill>
                <a:effectLst/>
                <a:latin typeface="Times New Roman" pitchFamily="18" charset="0"/>
                <a:ea typeface="Calibri" pitchFamily="34" charset="0"/>
                <a:cs typeface="Times New Roman" pitchFamily="18" charset="0"/>
              </a:rPr>
              <a:t>Thy way, O God, [is] in the sanctuary: who [is so] great a God as [our] God? </a:t>
            </a:r>
            <a:r>
              <a:rPr kumimoji="0" lang="en-US" sz="2000" b="1" i="0" u="sng" strike="noStrike" cap="none" normalizeH="0" baseline="0" dirty="0" smtClean="0">
                <a:ln>
                  <a:noFill/>
                </a:ln>
                <a:solidFill>
                  <a:srgbClr val="7030A0"/>
                </a:solidFill>
                <a:effectLst/>
                <a:latin typeface="Times New Roman" pitchFamily="18" charset="0"/>
                <a:ea typeface="Calibri" pitchFamily="34" charset="0"/>
                <a:cs typeface="Times New Roman" pitchFamily="18" charset="0"/>
              </a:rPr>
              <a:t>(</a:t>
            </a:r>
            <a:r>
              <a:rPr kumimoji="0" lang="en-US" sz="2000" b="1" i="0" u="none" strike="noStrike" cap="none" normalizeH="0" baseline="0" dirty="0" smtClean="0">
                <a:ln>
                  <a:noFill/>
                </a:ln>
                <a:solidFill>
                  <a:srgbClr val="7030A0"/>
                </a:solidFill>
                <a:effectLst/>
                <a:latin typeface="Times New Roman" pitchFamily="18" charset="0"/>
                <a:ea typeface="Calibri" pitchFamily="34" charset="0"/>
                <a:cs typeface="Times New Roman" pitchFamily="18" charset="0"/>
              </a:rPr>
              <a:t>Psalms 77:13)</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rgbClr val="7030A0"/>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7030A0"/>
                </a:solidFill>
                <a:effectLst/>
                <a:latin typeface="Times New Roman" pitchFamily="18" charset="0"/>
                <a:ea typeface="Calibri" pitchFamily="34" charset="0"/>
                <a:cs typeface="Times New Roman" pitchFamily="18" charset="0"/>
              </a:rPr>
              <a:t>The voice of the LORD </a:t>
            </a:r>
            <a:r>
              <a:rPr kumimoji="0" lang="en-US" sz="2000" b="0" i="0" u="none" strike="noStrike" cap="none" normalizeH="0" baseline="0" dirty="0" err="1" smtClean="0">
                <a:ln>
                  <a:noFill/>
                </a:ln>
                <a:solidFill>
                  <a:srgbClr val="7030A0"/>
                </a:solidFill>
                <a:effectLst/>
                <a:latin typeface="Times New Roman" pitchFamily="18" charset="0"/>
                <a:ea typeface="Calibri" pitchFamily="34" charset="0"/>
                <a:cs typeface="Times New Roman" pitchFamily="18" charset="0"/>
              </a:rPr>
              <a:t>maketh</a:t>
            </a:r>
            <a:r>
              <a:rPr kumimoji="0" lang="en-US" sz="2000" b="0" i="0" u="none" strike="noStrike" cap="none" normalizeH="0" baseline="0" dirty="0" smtClean="0">
                <a:ln>
                  <a:noFill/>
                </a:ln>
                <a:solidFill>
                  <a:srgbClr val="7030A0"/>
                </a:solidFill>
                <a:effectLst/>
                <a:latin typeface="Times New Roman" pitchFamily="18" charset="0"/>
                <a:ea typeface="Calibri" pitchFamily="34" charset="0"/>
                <a:cs typeface="Times New Roman" pitchFamily="18" charset="0"/>
              </a:rPr>
              <a:t> the hinds to calve, and </a:t>
            </a:r>
            <a:r>
              <a:rPr kumimoji="0" lang="en-US" sz="2000" b="0" i="0" u="none" strike="noStrike" cap="none" normalizeH="0" baseline="0" dirty="0" err="1" smtClean="0">
                <a:ln>
                  <a:noFill/>
                </a:ln>
                <a:solidFill>
                  <a:srgbClr val="7030A0"/>
                </a:solidFill>
                <a:effectLst/>
                <a:latin typeface="Times New Roman" pitchFamily="18" charset="0"/>
                <a:ea typeface="Calibri" pitchFamily="34" charset="0"/>
                <a:cs typeface="Times New Roman" pitchFamily="18" charset="0"/>
              </a:rPr>
              <a:t>discovereth</a:t>
            </a:r>
            <a:r>
              <a:rPr kumimoji="0" lang="en-US" sz="2000" b="0" i="0" u="none" strike="noStrike" cap="none" normalizeH="0" baseline="0" dirty="0" smtClean="0">
                <a:ln>
                  <a:noFill/>
                </a:ln>
                <a:solidFill>
                  <a:srgbClr val="7030A0"/>
                </a:solidFill>
                <a:effectLst/>
                <a:latin typeface="Times New Roman" pitchFamily="18" charset="0"/>
                <a:ea typeface="Calibri" pitchFamily="34" charset="0"/>
                <a:cs typeface="Times New Roman" pitchFamily="18" charset="0"/>
              </a:rPr>
              <a:t> the forests</a:t>
            </a:r>
            <a:r>
              <a:rPr kumimoji="0" lang="en-US" sz="2000" b="1" i="0" u="sng" strike="noStrike" cap="none" normalizeH="0" baseline="0" dirty="0" smtClean="0">
                <a:ln>
                  <a:noFill/>
                </a:ln>
                <a:solidFill>
                  <a:srgbClr val="7030A0"/>
                </a:solidFill>
                <a:effectLst/>
                <a:latin typeface="Times New Roman" pitchFamily="18" charset="0"/>
                <a:ea typeface="Calibri" pitchFamily="34" charset="0"/>
                <a:cs typeface="Times New Roman" pitchFamily="18" charset="0"/>
              </a:rPr>
              <a:t>: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1" i="0" u="sng" strike="noStrike" cap="none" normalizeH="0" baseline="0" dirty="0" smtClean="0">
                <a:ln>
                  <a:noFill/>
                </a:ln>
                <a:solidFill>
                  <a:srgbClr val="7030A0"/>
                </a:solidFill>
                <a:effectLst/>
                <a:latin typeface="Times New Roman" pitchFamily="18" charset="0"/>
                <a:ea typeface="Calibri" pitchFamily="34" charset="0"/>
                <a:cs typeface="Times New Roman" pitchFamily="18" charset="0"/>
              </a:rPr>
              <a:t>and in his temple doth every one speak of [his] glory.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7030A0"/>
                </a:solidFill>
                <a:effectLst/>
                <a:latin typeface="Times New Roman" pitchFamily="18" charset="0"/>
                <a:ea typeface="Calibri" pitchFamily="34" charset="0"/>
                <a:cs typeface="Times New Roman" pitchFamily="18" charset="0"/>
              </a:rPr>
              <a:t>(Psalms 29:9)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rgbClr val="7030A0"/>
              </a:solidFill>
              <a:effectLst/>
              <a:latin typeface="Times New Roman" pitchFamily="18" charset="0"/>
              <a:ea typeface="Calibri" pitchFamily="34" charset="0"/>
              <a:cs typeface="Times New Roman" pitchFamily="18" charset="0"/>
            </a:endParaRPr>
          </a:p>
          <a:p>
            <a:pPr lvl="0" algn="ctr" eaLnBrk="0" fontAlgn="base" hangingPunct="0">
              <a:spcBef>
                <a:spcPct val="0"/>
              </a:spcBef>
              <a:spcAft>
                <a:spcPct val="0"/>
              </a:spcAft>
            </a:pPr>
            <a:r>
              <a:rPr kumimoji="0" lang="en-US" sz="2000" b="1" i="0" u="none" strike="noStrike" cap="none" normalizeH="0" baseline="0" dirty="0" smtClean="0">
                <a:ln>
                  <a:noFill/>
                </a:ln>
                <a:solidFill>
                  <a:srgbClr val="7030A0"/>
                </a:solidFill>
                <a:effectLst/>
                <a:latin typeface="Times New Roman" pitchFamily="18" charset="0"/>
                <a:ea typeface="Calibri" pitchFamily="34" charset="0"/>
                <a:cs typeface="Times New Roman" pitchFamily="18" charset="0"/>
              </a:rPr>
              <a:t>What? Know ye not that your body is the temple of the Holy Ghost [which is] in you, which ye have of God, and ye are not your own?  For ye are bought with a price: therefore glorify God in your body, and in your spirit, which are God's.</a:t>
            </a:r>
          </a:p>
          <a:p>
            <a:pPr lvl="0" algn="ctr" eaLnBrk="0" fontAlgn="base" hangingPunct="0">
              <a:spcBef>
                <a:spcPct val="0"/>
              </a:spcBef>
              <a:spcAft>
                <a:spcPct val="0"/>
              </a:spcAft>
            </a:pPr>
            <a:r>
              <a:rPr lang="en-US" sz="2000" b="1" dirty="0" smtClean="0">
                <a:solidFill>
                  <a:srgbClr val="7030A0"/>
                </a:solidFill>
                <a:latin typeface="Times New Roman" pitchFamily="18" charset="0"/>
                <a:ea typeface="Calibri" pitchFamily="34" charset="0"/>
                <a:cs typeface="Times New Roman" pitchFamily="18" charset="0"/>
              </a:rPr>
              <a:t>(1 Corinthians 6:19-20)</a:t>
            </a:r>
          </a:p>
          <a:p>
            <a:pPr lvl="0" eaLnBrk="0" fontAlgn="base" hangingPunct="0">
              <a:spcBef>
                <a:spcPct val="0"/>
              </a:spcBef>
              <a:spcAft>
                <a:spcPct val="0"/>
              </a:spcAft>
            </a:pPr>
            <a:r>
              <a:rPr lang="en-US" sz="2000" b="1" dirty="0" smtClean="0">
                <a:solidFill>
                  <a:srgbClr val="7030A0"/>
                </a:solidFill>
                <a:latin typeface="Times New Roman" pitchFamily="18" charset="0"/>
                <a:ea typeface="Calibri" pitchFamily="34" charset="0"/>
                <a:cs typeface="Times New Roman" pitchFamily="18" charset="0"/>
              </a:rPr>
              <a:t> </a:t>
            </a:r>
          </a:p>
          <a:p>
            <a:pPr lvl="0" algn="ctr" eaLnBrk="0" fontAlgn="base" hangingPunct="0">
              <a:spcBef>
                <a:spcPct val="0"/>
              </a:spcBef>
              <a:spcAft>
                <a:spcPct val="0"/>
              </a:spcAft>
            </a:pPr>
            <a:r>
              <a:rPr lang="en-US" sz="2000" b="1" dirty="0" smtClean="0">
                <a:solidFill>
                  <a:srgbClr val="7030A0"/>
                </a:solidFill>
                <a:latin typeface="Times New Roman" pitchFamily="18" charset="0"/>
                <a:cs typeface="Times New Roman" pitchFamily="18" charset="0"/>
              </a:rPr>
              <a:t>And what agreement hath the temple of God with idols? for ye are the temple of the living God; as God hath said, I will dwell in them, and walk in [them]; and I will be their God, and they shall be my people. </a:t>
            </a:r>
            <a:endParaRPr kumimoji="0" lang="en-US" sz="2000" b="1" i="0" u="none" strike="noStrike" cap="none" normalizeH="0" baseline="0" dirty="0" smtClean="0">
              <a:ln>
                <a:noFill/>
              </a:ln>
              <a:solidFill>
                <a:srgbClr val="7030A0"/>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7030A0"/>
                </a:solidFill>
                <a:effectLst/>
                <a:latin typeface="Times New Roman" pitchFamily="18" charset="0"/>
                <a:ea typeface="Calibri" pitchFamily="34" charset="0"/>
                <a:cs typeface="Times New Roman" pitchFamily="18" charset="0"/>
              </a:rPr>
              <a:t> (2 Corinthians 6:16)</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rgbClr val="7030A0"/>
              </a:solidFill>
              <a:effectLst/>
              <a:latin typeface="Times New Roman" pitchFamily="18" charset="0"/>
              <a:ea typeface="Calibri" pitchFamily="34" charset="0"/>
              <a:cs typeface="Times New Roman" pitchFamily="18" charset="0"/>
            </a:endParaRPr>
          </a:p>
        </p:txBody>
      </p:sp>
      <p:sp>
        <p:nvSpPr>
          <p:cNvPr id="3" name="Rectangle 2"/>
          <p:cNvSpPr/>
          <p:nvPr/>
        </p:nvSpPr>
        <p:spPr>
          <a:xfrm>
            <a:off x="8728502" y="0"/>
            <a:ext cx="300082" cy="369332"/>
          </a:xfrm>
          <a:prstGeom prst="rect">
            <a:avLst/>
          </a:prstGeom>
        </p:spPr>
        <p:txBody>
          <a:bodyPr wrap="none">
            <a:spAutoFit/>
          </a:bodyPr>
          <a:lstStyle/>
          <a:p>
            <a:fld id="{877F9B8C-32C4-43F2-99B4-FFD195B4A4EB}" type="slidenum">
              <a:rPr lang="en-US" b="1" smtClean="0">
                <a:latin typeface="Times New Roman" pitchFamily="18" charset="0"/>
                <a:cs typeface="Times New Roman" pitchFamily="18" charset="0"/>
              </a:rPr>
              <a:pPr/>
              <a:t>6</a:t>
            </a:fld>
            <a:endParaRPr lang="en-US"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ln w="38100">
            <a:solidFill>
              <a:schemeClr val="tx1"/>
            </a:solidFill>
          </a:ln>
        </p:spPr>
        <p:txBody>
          <a:bodyPr wrap="square">
            <a:spAutoFit/>
          </a:bodyPr>
          <a:lstStyle/>
          <a:p>
            <a:pPr algn="ctr"/>
            <a:endParaRPr lang="en-US" sz="1600" b="1" i="1" dirty="0" smtClean="0">
              <a:solidFill>
                <a:srgbClr val="7030A0"/>
              </a:solidFill>
              <a:latin typeface="Imprint MT Shadow" pitchFamily="82" charset="0"/>
            </a:endParaRPr>
          </a:p>
          <a:p>
            <a:pPr algn="ctr"/>
            <a:r>
              <a:rPr lang="en-US" sz="3600" b="1" i="1" dirty="0" smtClean="0">
                <a:solidFill>
                  <a:srgbClr val="7030A0"/>
                </a:solidFill>
                <a:latin typeface="Imprint MT Shadow" pitchFamily="82" charset="0"/>
              </a:rPr>
              <a:t>The Third  Temple brought to view in the Bible is the Temple of the Human Body. </a:t>
            </a:r>
          </a:p>
          <a:p>
            <a:pPr algn="ctr"/>
            <a:endParaRPr lang="en-US" b="1" i="1" dirty="0" smtClean="0">
              <a:solidFill>
                <a:srgbClr val="7030A0"/>
              </a:solidFill>
              <a:latin typeface="Imprint MT Shadow" pitchFamily="82" charset="0"/>
            </a:endParaRPr>
          </a:p>
          <a:p>
            <a:pPr algn="ctr"/>
            <a:r>
              <a:rPr lang="en-US" sz="2000" b="1" dirty="0" smtClean="0">
                <a:solidFill>
                  <a:srgbClr val="7030A0"/>
                </a:solidFill>
              </a:rPr>
              <a:t>The Jews had lost sight of the fact that their bodies were to be the temples of the Spirit of God;</a:t>
            </a:r>
            <a:r>
              <a:rPr lang="en-US" sz="2000" dirty="0" smtClean="0">
                <a:solidFill>
                  <a:srgbClr val="7030A0"/>
                </a:solidFill>
              </a:rPr>
              <a:t> and when the </a:t>
            </a:r>
            <a:r>
              <a:rPr lang="en-US" sz="2000" dirty="0" err="1" smtClean="0">
                <a:solidFill>
                  <a:srgbClr val="7030A0"/>
                </a:solidFill>
              </a:rPr>
              <a:t>Saviour</a:t>
            </a:r>
            <a:r>
              <a:rPr lang="en-US" sz="2000" dirty="0" smtClean="0">
                <a:solidFill>
                  <a:srgbClr val="7030A0"/>
                </a:solidFill>
              </a:rPr>
              <a:t> said, "Destroy this temple, and in three days I will raise it up</a:t>
            </a:r>
            <a:r>
              <a:rPr lang="en-US" sz="2000" b="1" dirty="0" smtClean="0">
                <a:solidFill>
                  <a:srgbClr val="7030A0"/>
                </a:solidFill>
              </a:rPr>
              <a:t>“(John 2:19), </a:t>
            </a:r>
            <a:r>
              <a:rPr lang="en-US" sz="2000" dirty="0" smtClean="0">
                <a:solidFill>
                  <a:srgbClr val="7030A0"/>
                </a:solidFill>
              </a:rPr>
              <a:t>they thought only of the massive structure of marble and stone, and replied that it had taken forty-six years to build the temple, not perceiving that "he </a:t>
            </a:r>
            <a:r>
              <a:rPr lang="en-US" sz="2000" b="1" dirty="0" err="1" smtClean="0">
                <a:solidFill>
                  <a:srgbClr val="7030A0"/>
                </a:solidFill>
              </a:rPr>
              <a:t>spake</a:t>
            </a:r>
            <a:r>
              <a:rPr lang="en-US" sz="2000" b="1" dirty="0" smtClean="0">
                <a:solidFill>
                  <a:srgbClr val="7030A0"/>
                </a:solidFill>
              </a:rPr>
              <a:t> of the temple of his body.“</a:t>
            </a:r>
            <a:r>
              <a:rPr lang="en-US" sz="2000" dirty="0" smtClean="0">
                <a:solidFill>
                  <a:srgbClr val="7030A0"/>
                </a:solidFill>
              </a:rPr>
              <a:t> </a:t>
            </a:r>
          </a:p>
          <a:p>
            <a:pPr algn="ctr"/>
            <a:r>
              <a:rPr lang="en-US" sz="2000" dirty="0" smtClean="0">
                <a:solidFill>
                  <a:srgbClr val="7030A0"/>
                </a:solidFill>
              </a:rPr>
              <a:t/>
            </a:r>
            <a:br>
              <a:rPr lang="en-US" sz="2000" dirty="0" smtClean="0">
                <a:solidFill>
                  <a:srgbClr val="7030A0"/>
                </a:solidFill>
              </a:rPr>
            </a:br>
            <a:r>
              <a:rPr lang="en-US" sz="2000" dirty="0" smtClean="0">
                <a:solidFill>
                  <a:srgbClr val="7030A0"/>
                </a:solidFill>
              </a:rPr>
              <a:t>Glorious rays of light shine from the heavenly sanctuary upon those </a:t>
            </a:r>
            <a:r>
              <a:rPr lang="en-US" sz="2000" b="1" dirty="0" smtClean="0">
                <a:solidFill>
                  <a:srgbClr val="7030A0"/>
                </a:solidFill>
              </a:rPr>
              <a:t>who study the typical work in the earthly. </a:t>
            </a:r>
            <a:r>
              <a:rPr lang="en-US" sz="2000" b="1" u="sng" dirty="0" smtClean="0">
                <a:solidFill>
                  <a:srgbClr val="7030A0"/>
                </a:solidFill>
              </a:rPr>
              <a:t>These rays, when gathered into the temple of the body, reflect the character of our great High Priest in the heavenly courts</a:t>
            </a:r>
            <a:r>
              <a:rPr lang="en-US" sz="2000" b="1" dirty="0" smtClean="0">
                <a:solidFill>
                  <a:srgbClr val="7030A0"/>
                </a:solidFill>
              </a:rPr>
              <a:t>.  </a:t>
            </a:r>
          </a:p>
          <a:p>
            <a:pPr algn="ctr"/>
            <a:r>
              <a:rPr lang="en-US" sz="2000" dirty="0" smtClean="0">
                <a:solidFill>
                  <a:srgbClr val="7030A0"/>
                </a:solidFill>
              </a:rPr>
              <a:t/>
            </a:r>
            <a:br>
              <a:rPr lang="en-US" sz="2000" dirty="0" smtClean="0">
                <a:solidFill>
                  <a:srgbClr val="7030A0"/>
                </a:solidFill>
              </a:rPr>
            </a:br>
            <a:r>
              <a:rPr lang="en-US" sz="2000" b="1" dirty="0" smtClean="0">
                <a:solidFill>
                  <a:srgbClr val="7030A0"/>
                </a:solidFill>
              </a:rPr>
              <a:t>In the beginning the body of man was created to be a dwelling place for the Holy Spirit; but Satan gained possession, and man partook of an evil nature. Before the body could again become a fit temple for the Spirit of God, the evil nature must die</a:t>
            </a:r>
            <a:r>
              <a:rPr lang="en-US" sz="2000" dirty="0" smtClean="0">
                <a:solidFill>
                  <a:srgbClr val="7030A0"/>
                </a:solidFill>
              </a:rPr>
              <a:t>. Christ offered his life for the sinner, and before the foundation of the world he was counted as a "Lamb slain.“ </a:t>
            </a:r>
            <a:r>
              <a:rPr lang="en-US" sz="2000" b="1" dirty="0" smtClean="0">
                <a:solidFill>
                  <a:srgbClr val="7030A0"/>
                </a:solidFill>
              </a:rPr>
              <a:t>Margin….</a:t>
            </a:r>
          </a:p>
          <a:p>
            <a:pPr algn="ctr"/>
            <a:r>
              <a:rPr lang="en-US" sz="2000" b="1" dirty="0" smtClean="0">
                <a:solidFill>
                  <a:schemeClr val="tx2"/>
                </a:solidFill>
              </a:rPr>
              <a:t>{1901 SNH, SDP (The Story of Daniel Prophet</a:t>
            </a:r>
            <a:r>
              <a:rPr lang="en-US" sz="2000" dirty="0" smtClean="0">
                <a:solidFill>
                  <a:schemeClr val="tx2"/>
                </a:solidFill>
              </a:rPr>
              <a:t>) </a:t>
            </a:r>
            <a:r>
              <a:rPr lang="en-US" sz="2000" b="1" dirty="0" smtClean="0">
                <a:solidFill>
                  <a:schemeClr val="tx2"/>
                </a:solidFill>
              </a:rPr>
              <a:t>135.2 – 135.4}</a:t>
            </a:r>
            <a:endParaRPr lang="en-US" sz="2000" b="1" i="1" dirty="0">
              <a:solidFill>
                <a:schemeClr val="tx2"/>
              </a:solidFill>
              <a:latin typeface="Imprint MT Shadow" pitchFamily="82" charset="0"/>
            </a:endParaRPr>
          </a:p>
        </p:txBody>
      </p:sp>
      <p:sp>
        <p:nvSpPr>
          <p:cNvPr id="3" name="Rectangle 2"/>
          <p:cNvSpPr/>
          <p:nvPr/>
        </p:nvSpPr>
        <p:spPr>
          <a:xfrm>
            <a:off x="8728502" y="0"/>
            <a:ext cx="300082" cy="369332"/>
          </a:xfrm>
          <a:prstGeom prst="rect">
            <a:avLst/>
          </a:prstGeom>
        </p:spPr>
        <p:txBody>
          <a:bodyPr wrap="none">
            <a:spAutoFit/>
          </a:bodyPr>
          <a:lstStyle/>
          <a:p>
            <a:fld id="{877F9B8C-32C4-43F2-99B4-FFD195B4A4EB}" type="slidenum">
              <a:rPr lang="en-US" b="1" smtClean="0">
                <a:latin typeface="Times New Roman" pitchFamily="18" charset="0"/>
                <a:cs typeface="Times New Roman" pitchFamily="18" charset="0"/>
              </a:rPr>
              <a:pPr/>
              <a:t>7</a:t>
            </a:fld>
            <a:endParaRPr lang="en-US"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legacy.owensboro.kctcs.edu/gcaplan/anat2/notes/Image476.gif"/>
          <p:cNvPicPr>
            <a:picLocks noChangeAspect="1" noChangeArrowheads="1"/>
          </p:cNvPicPr>
          <p:nvPr/>
        </p:nvPicPr>
        <p:blipFill>
          <a:blip r:embed="rId3" cstate="print"/>
          <a:srcRect l="6387" r="24950" b="5455"/>
          <a:stretch>
            <a:fillRect/>
          </a:stretch>
        </p:blipFill>
        <p:spPr bwMode="auto">
          <a:xfrm>
            <a:off x="152400" y="762000"/>
            <a:ext cx="8991600" cy="5257800"/>
          </a:xfrm>
          <a:prstGeom prst="rect">
            <a:avLst/>
          </a:prstGeom>
          <a:noFill/>
          <a:ln w="28575">
            <a:solidFill>
              <a:srgbClr val="7030A0"/>
            </a:solidFill>
          </a:ln>
        </p:spPr>
      </p:pic>
      <p:cxnSp>
        <p:nvCxnSpPr>
          <p:cNvPr id="5" name="Straight Connector 4"/>
          <p:cNvCxnSpPr/>
          <p:nvPr/>
        </p:nvCxnSpPr>
        <p:spPr>
          <a:xfrm rot="5400000">
            <a:off x="1714500" y="1790700"/>
            <a:ext cx="1752600" cy="0"/>
          </a:xfrm>
          <a:prstGeom prst="line">
            <a:avLst/>
          </a:prstGeom>
          <a:ln>
            <a:solidFill>
              <a:srgbClr val="7030A0"/>
            </a:solidFill>
          </a:ln>
        </p:spPr>
        <p:style>
          <a:lnRef idx="3">
            <a:schemeClr val="accent5"/>
          </a:lnRef>
          <a:fillRef idx="0">
            <a:schemeClr val="accent5"/>
          </a:fillRef>
          <a:effectRef idx="2">
            <a:schemeClr val="accent5"/>
          </a:effectRef>
          <a:fontRef idx="minor">
            <a:schemeClr val="tx1"/>
          </a:fontRef>
        </p:style>
      </p:cxnSp>
      <p:cxnSp>
        <p:nvCxnSpPr>
          <p:cNvPr id="9" name="Straight Connector 8"/>
          <p:cNvCxnSpPr/>
          <p:nvPr/>
        </p:nvCxnSpPr>
        <p:spPr>
          <a:xfrm rot="5400000">
            <a:off x="5676900" y="1790700"/>
            <a:ext cx="1752600" cy="0"/>
          </a:xfrm>
          <a:prstGeom prst="line">
            <a:avLst/>
          </a:prstGeom>
          <a:ln>
            <a:solidFill>
              <a:srgbClr val="7030A0"/>
            </a:solidFill>
          </a:ln>
        </p:spPr>
        <p:style>
          <a:lnRef idx="3">
            <a:schemeClr val="accent5"/>
          </a:lnRef>
          <a:fillRef idx="0">
            <a:schemeClr val="accent5"/>
          </a:fillRef>
          <a:effectRef idx="2">
            <a:schemeClr val="accent5"/>
          </a:effectRef>
          <a:fontRef idx="minor">
            <a:schemeClr val="tx1"/>
          </a:fontRef>
        </p:style>
      </p:cxnSp>
      <p:cxnSp>
        <p:nvCxnSpPr>
          <p:cNvPr id="12" name="Straight Connector 11"/>
          <p:cNvCxnSpPr/>
          <p:nvPr/>
        </p:nvCxnSpPr>
        <p:spPr>
          <a:xfrm>
            <a:off x="2590800" y="914400"/>
            <a:ext cx="3962400" cy="0"/>
          </a:xfrm>
          <a:prstGeom prst="line">
            <a:avLst/>
          </a:prstGeom>
          <a:ln>
            <a:solidFill>
              <a:srgbClr val="7030A0"/>
            </a:solidFill>
          </a:ln>
        </p:spPr>
        <p:style>
          <a:lnRef idx="3">
            <a:schemeClr val="accent5"/>
          </a:lnRef>
          <a:fillRef idx="0">
            <a:schemeClr val="accent5"/>
          </a:fillRef>
          <a:effectRef idx="2">
            <a:schemeClr val="accent5"/>
          </a:effectRef>
          <a:fontRef idx="minor">
            <a:schemeClr val="tx1"/>
          </a:fontRef>
        </p:style>
      </p:cxnSp>
      <p:cxnSp>
        <p:nvCxnSpPr>
          <p:cNvPr id="15" name="Straight Connector 14"/>
          <p:cNvCxnSpPr/>
          <p:nvPr/>
        </p:nvCxnSpPr>
        <p:spPr>
          <a:xfrm rot="5400000">
            <a:off x="1981200" y="3276600"/>
            <a:ext cx="1219200" cy="0"/>
          </a:xfrm>
          <a:prstGeom prst="line">
            <a:avLst/>
          </a:prstGeom>
          <a:ln>
            <a:solidFill>
              <a:srgbClr val="00B0F0"/>
            </a:solidFill>
          </a:ln>
        </p:spPr>
        <p:style>
          <a:lnRef idx="3">
            <a:schemeClr val="accent6"/>
          </a:lnRef>
          <a:fillRef idx="0">
            <a:schemeClr val="accent6"/>
          </a:fillRef>
          <a:effectRef idx="2">
            <a:schemeClr val="accent6"/>
          </a:effectRef>
          <a:fontRef idx="minor">
            <a:schemeClr val="tx1"/>
          </a:fontRef>
        </p:style>
      </p:cxnSp>
      <p:cxnSp>
        <p:nvCxnSpPr>
          <p:cNvPr id="17" name="Straight Connector 16"/>
          <p:cNvCxnSpPr/>
          <p:nvPr/>
        </p:nvCxnSpPr>
        <p:spPr>
          <a:xfrm rot="5400000">
            <a:off x="5943600" y="3276600"/>
            <a:ext cx="1219200" cy="0"/>
          </a:xfrm>
          <a:prstGeom prst="line">
            <a:avLst/>
          </a:prstGeom>
          <a:ln>
            <a:solidFill>
              <a:srgbClr val="00B0F0"/>
            </a:solidFill>
          </a:ln>
        </p:spPr>
        <p:style>
          <a:lnRef idx="3">
            <a:schemeClr val="accent6"/>
          </a:lnRef>
          <a:fillRef idx="0">
            <a:schemeClr val="accent6"/>
          </a:fillRef>
          <a:effectRef idx="2">
            <a:schemeClr val="accent6"/>
          </a:effectRef>
          <a:fontRef idx="minor">
            <a:schemeClr val="tx1"/>
          </a:fontRef>
        </p:style>
      </p:cxnSp>
      <p:cxnSp>
        <p:nvCxnSpPr>
          <p:cNvPr id="21" name="Straight Connector 20"/>
          <p:cNvCxnSpPr/>
          <p:nvPr/>
        </p:nvCxnSpPr>
        <p:spPr>
          <a:xfrm>
            <a:off x="2590800" y="3733800"/>
            <a:ext cx="3962400" cy="0"/>
          </a:xfrm>
          <a:prstGeom prst="line">
            <a:avLst/>
          </a:prstGeom>
          <a:ln>
            <a:solidFill>
              <a:srgbClr val="FF0000"/>
            </a:solidFill>
          </a:ln>
        </p:spPr>
        <p:style>
          <a:lnRef idx="3">
            <a:schemeClr val="accent4"/>
          </a:lnRef>
          <a:fillRef idx="0">
            <a:schemeClr val="accent4"/>
          </a:fillRef>
          <a:effectRef idx="2">
            <a:schemeClr val="accent4"/>
          </a:effectRef>
          <a:fontRef idx="minor">
            <a:schemeClr val="tx1"/>
          </a:fontRef>
        </p:style>
      </p:cxnSp>
      <p:cxnSp>
        <p:nvCxnSpPr>
          <p:cNvPr id="23" name="Straight Connector 22"/>
          <p:cNvCxnSpPr/>
          <p:nvPr/>
        </p:nvCxnSpPr>
        <p:spPr>
          <a:xfrm rot="5400000">
            <a:off x="1600200" y="4724400"/>
            <a:ext cx="1981200" cy="0"/>
          </a:xfrm>
          <a:prstGeom prst="line">
            <a:avLst/>
          </a:prstGeom>
          <a:ln>
            <a:solidFill>
              <a:srgbClr val="FF0000"/>
            </a:solidFill>
          </a:ln>
        </p:spPr>
        <p:style>
          <a:lnRef idx="3">
            <a:schemeClr val="accent4"/>
          </a:lnRef>
          <a:fillRef idx="0">
            <a:schemeClr val="accent4"/>
          </a:fillRef>
          <a:effectRef idx="2">
            <a:schemeClr val="accent4"/>
          </a:effectRef>
          <a:fontRef idx="minor">
            <a:schemeClr val="tx1"/>
          </a:fontRef>
        </p:style>
      </p:cxnSp>
      <p:cxnSp>
        <p:nvCxnSpPr>
          <p:cNvPr id="25" name="Straight Connector 24"/>
          <p:cNvCxnSpPr/>
          <p:nvPr/>
        </p:nvCxnSpPr>
        <p:spPr>
          <a:xfrm rot="5400000">
            <a:off x="5562600" y="4724400"/>
            <a:ext cx="1981200" cy="0"/>
          </a:xfrm>
          <a:prstGeom prst="line">
            <a:avLst/>
          </a:prstGeom>
          <a:ln>
            <a:solidFill>
              <a:srgbClr val="FF0000"/>
            </a:solidFill>
          </a:ln>
        </p:spPr>
        <p:style>
          <a:lnRef idx="3">
            <a:schemeClr val="accent4"/>
          </a:lnRef>
          <a:fillRef idx="0">
            <a:schemeClr val="accent4"/>
          </a:fillRef>
          <a:effectRef idx="2">
            <a:schemeClr val="accent4"/>
          </a:effectRef>
          <a:fontRef idx="minor">
            <a:schemeClr val="tx1"/>
          </a:fontRef>
        </p:style>
      </p:cxnSp>
      <p:cxnSp>
        <p:nvCxnSpPr>
          <p:cNvPr id="27" name="Straight Connector 26"/>
          <p:cNvCxnSpPr/>
          <p:nvPr/>
        </p:nvCxnSpPr>
        <p:spPr>
          <a:xfrm>
            <a:off x="2590800" y="5715000"/>
            <a:ext cx="3962400" cy="0"/>
          </a:xfrm>
          <a:prstGeom prst="line">
            <a:avLst/>
          </a:prstGeom>
          <a:ln>
            <a:solidFill>
              <a:srgbClr val="FF0000"/>
            </a:solidFill>
          </a:ln>
        </p:spPr>
        <p:style>
          <a:lnRef idx="3">
            <a:schemeClr val="accent4"/>
          </a:lnRef>
          <a:fillRef idx="0">
            <a:schemeClr val="accent4"/>
          </a:fillRef>
          <a:effectRef idx="2">
            <a:schemeClr val="accent4"/>
          </a:effectRef>
          <a:fontRef idx="minor">
            <a:schemeClr val="tx1"/>
          </a:fontRef>
        </p:style>
      </p:cxnSp>
      <p:sp>
        <p:nvSpPr>
          <p:cNvPr id="30" name="Rectangle 29"/>
          <p:cNvSpPr/>
          <p:nvPr/>
        </p:nvSpPr>
        <p:spPr>
          <a:xfrm>
            <a:off x="0" y="0"/>
            <a:ext cx="9144000" cy="769441"/>
          </a:xfrm>
          <a:prstGeom prst="rect">
            <a:avLst/>
          </a:prstGeom>
          <a:solidFill>
            <a:schemeClr val="bg1"/>
          </a:solidFill>
          <a:ln w="28575">
            <a:solidFill>
              <a:srgbClr val="7030A0"/>
            </a:solidFill>
          </a:ln>
        </p:spPr>
        <p:txBody>
          <a:bodyPr wrap="square">
            <a:spAutoFit/>
          </a:bodyPr>
          <a:lstStyle/>
          <a:p>
            <a:pPr algn="ctr"/>
            <a:r>
              <a:rPr lang="en-US" sz="4400" b="1" i="1" dirty="0" smtClean="0">
                <a:solidFill>
                  <a:srgbClr val="7030A0"/>
                </a:solidFill>
                <a:latin typeface="Imprint MT Shadow" pitchFamily="82" charset="0"/>
              </a:rPr>
              <a:t>Let’s take a close look at our Body!</a:t>
            </a:r>
            <a:endParaRPr lang="en-US" sz="4400" dirty="0"/>
          </a:p>
        </p:txBody>
      </p:sp>
      <p:sp>
        <p:nvSpPr>
          <p:cNvPr id="32" name="Rectangle 31"/>
          <p:cNvSpPr/>
          <p:nvPr/>
        </p:nvSpPr>
        <p:spPr>
          <a:xfrm>
            <a:off x="0" y="6019800"/>
            <a:ext cx="9144000" cy="923330"/>
          </a:xfrm>
          <a:prstGeom prst="rect">
            <a:avLst/>
          </a:prstGeom>
          <a:solidFill>
            <a:schemeClr val="bg1"/>
          </a:solidFill>
          <a:ln w="28575">
            <a:solidFill>
              <a:srgbClr val="7030A0"/>
            </a:solidFill>
          </a:ln>
        </p:spPr>
        <p:txBody>
          <a:bodyPr wrap="square">
            <a:spAutoFit/>
          </a:bodyPr>
          <a:lstStyle/>
          <a:p>
            <a:pPr algn="ctr"/>
            <a:r>
              <a:rPr lang="en-US" b="1" dirty="0" smtClean="0">
                <a:solidFill>
                  <a:srgbClr val="7030A0"/>
                </a:solidFill>
              </a:rPr>
              <a:t>And let them make me a sanctuary; that I may dwell among them.(Exodus 25:8)</a:t>
            </a:r>
          </a:p>
          <a:p>
            <a:pPr algn="ctr"/>
            <a:r>
              <a:rPr lang="en-US" b="1" dirty="0" smtClean="0">
                <a:solidFill>
                  <a:srgbClr val="7030A0"/>
                </a:solidFill>
              </a:rPr>
              <a:t>“I am fearfully and wonderfully made.”  [Psalm 139:14.] </a:t>
            </a:r>
          </a:p>
          <a:p>
            <a:pPr algn="ctr"/>
            <a:r>
              <a:rPr lang="en-US" b="1" dirty="0" smtClean="0">
                <a:solidFill>
                  <a:srgbClr val="7030A0"/>
                </a:solidFill>
              </a:rPr>
              <a:t>(1 King 6:7)</a:t>
            </a:r>
            <a:endParaRPr lang="en-US" b="1" dirty="0">
              <a:solidFill>
                <a:srgbClr val="7030A0"/>
              </a:solidFill>
            </a:endParaRPr>
          </a:p>
        </p:txBody>
      </p:sp>
      <p:sp>
        <p:nvSpPr>
          <p:cNvPr id="33" name="Right Arrow 32"/>
          <p:cNvSpPr/>
          <p:nvPr/>
        </p:nvSpPr>
        <p:spPr>
          <a:xfrm flipH="1">
            <a:off x="6629400" y="1752600"/>
            <a:ext cx="2514600" cy="609600"/>
          </a:xfrm>
          <a:prstGeom prst="rightArrow">
            <a:avLst/>
          </a:prstGeom>
          <a:solidFill>
            <a:schemeClr val="bg1"/>
          </a:solidFill>
          <a:ln>
            <a:solidFill>
              <a:srgbClr val="7030A0"/>
            </a:solidFill>
          </a:ln>
        </p:spPr>
        <p:style>
          <a:lnRef idx="3">
            <a:schemeClr val="lt1"/>
          </a:lnRef>
          <a:fillRef idx="1">
            <a:schemeClr val="accent5"/>
          </a:fillRef>
          <a:effectRef idx="1">
            <a:schemeClr val="accent5"/>
          </a:effectRef>
          <a:fontRef idx="minor">
            <a:schemeClr val="lt1"/>
          </a:fontRef>
        </p:style>
        <p:txBody>
          <a:bodyPr rtlCol="0" anchor="ctr"/>
          <a:lstStyle/>
          <a:p>
            <a:pPr algn="ctr"/>
            <a:r>
              <a:rPr lang="en-US" sz="1600" b="1" i="1" dirty="0" smtClean="0">
                <a:solidFill>
                  <a:srgbClr val="7030A0"/>
                </a:solidFill>
              </a:rPr>
              <a:t>The Most Holy Place</a:t>
            </a:r>
            <a:endParaRPr lang="en-US" sz="1600" b="1" i="1" dirty="0">
              <a:solidFill>
                <a:srgbClr val="7030A0"/>
              </a:solidFill>
            </a:endParaRPr>
          </a:p>
        </p:txBody>
      </p:sp>
      <p:sp>
        <p:nvSpPr>
          <p:cNvPr id="34" name="Right Arrow 33"/>
          <p:cNvSpPr/>
          <p:nvPr/>
        </p:nvSpPr>
        <p:spPr>
          <a:xfrm flipH="1">
            <a:off x="6629400" y="3048000"/>
            <a:ext cx="2514600" cy="609600"/>
          </a:xfrm>
          <a:prstGeom prst="rightArrow">
            <a:avLst/>
          </a:prstGeom>
          <a:solidFill>
            <a:schemeClr val="bg1"/>
          </a:solidFill>
          <a:ln>
            <a:solidFill>
              <a:srgbClr val="00B0F0"/>
            </a:solidFill>
          </a:ln>
        </p:spPr>
        <p:style>
          <a:lnRef idx="3">
            <a:schemeClr val="lt1"/>
          </a:lnRef>
          <a:fillRef idx="1">
            <a:schemeClr val="accent6"/>
          </a:fillRef>
          <a:effectRef idx="1">
            <a:schemeClr val="accent6"/>
          </a:effectRef>
          <a:fontRef idx="minor">
            <a:schemeClr val="lt1"/>
          </a:fontRef>
        </p:style>
        <p:txBody>
          <a:bodyPr rtlCol="0" anchor="ctr"/>
          <a:lstStyle/>
          <a:p>
            <a:pPr algn="ctr"/>
            <a:r>
              <a:rPr lang="en-US" sz="1600" b="1" i="1" dirty="0" smtClean="0">
                <a:solidFill>
                  <a:srgbClr val="0070C0"/>
                </a:solidFill>
              </a:rPr>
              <a:t>The Holy Place</a:t>
            </a:r>
            <a:endParaRPr lang="en-US" sz="1600" b="1" i="1" dirty="0">
              <a:solidFill>
                <a:srgbClr val="0070C0"/>
              </a:solidFill>
            </a:endParaRPr>
          </a:p>
        </p:txBody>
      </p:sp>
      <p:sp>
        <p:nvSpPr>
          <p:cNvPr id="35" name="Right Arrow 34"/>
          <p:cNvSpPr/>
          <p:nvPr/>
        </p:nvSpPr>
        <p:spPr>
          <a:xfrm flipH="1">
            <a:off x="6629400" y="4495800"/>
            <a:ext cx="2514600" cy="560832"/>
          </a:xfrm>
          <a:prstGeom prst="rightArrow">
            <a:avLst/>
          </a:prstGeom>
          <a:solidFill>
            <a:schemeClr val="bg1"/>
          </a:solidFill>
          <a:ln>
            <a:solidFill>
              <a:srgbClr val="FF0000"/>
            </a:solidFill>
          </a:ln>
        </p:spPr>
        <p:style>
          <a:lnRef idx="3">
            <a:schemeClr val="lt1"/>
          </a:lnRef>
          <a:fillRef idx="1">
            <a:schemeClr val="accent4"/>
          </a:fillRef>
          <a:effectRef idx="1">
            <a:schemeClr val="accent4"/>
          </a:effectRef>
          <a:fontRef idx="minor">
            <a:schemeClr val="lt1"/>
          </a:fontRef>
        </p:style>
        <p:txBody>
          <a:bodyPr rtlCol="0" anchor="ctr"/>
          <a:lstStyle/>
          <a:p>
            <a:pPr algn="ctr"/>
            <a:r>
              <a:rPr lang="en-US" sz="1600" b="1" i="1" dirty="0" smtClean="0">
                <a:solidFill>
                  <a:srgbClr val="C00000"/>
                </a:solidFill>
              </a:rPr>
              <a:t>The Court Yard</a:t>
            </a:r>
            <a:endParaRPr lang="en-US" sz="1600" b="1" i="1" dirty="0">
              <a:solidFill>
                <a:srgbClr val="C00000"/>
              </a:solidFill>
            </a:endParaRPr>
          </a:p>
        </p:txBody>
      </p:sp>
      <p:sp>
        <p:nvSpPr>
          <p:cNvPr id="37" name="Rectangle 36"/>
          <p:cNvSpPr/>
          <p:nvPr/>
        </p:nvSpPr>
        <p:spPr>
          <a:xfrm>
            <a:off x="6629400" y="5562600"/>
            <a:ext cx="2514600" cy="381000"/>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b="1" i="1" dirty="0" smtClean="0">
                <a:solidFill>
                  <a:srgbClr val="7030A0"/>
                </a:solidFill>
              </a:rPr>
              <a:t>Hebrew3:6; 9:23,24</a:t>
            </a:r>
            <a:endParaRPr lang="en-US" b="1" i="1" dirty="0">
              <a:solidFill>
                <a:srgbClr val="7030A0"/>
              </a:solidFill>
            </a:endParaRPr>
          </a:p>
        </p:txBody>
      </p:sp>
      <p:pic>
        <p:nvPicPr>
          <p:cNvPr id="41986" name="Picture 2" descr="http://www.scrollpublishing.com/store/media/Seeing-Christ-Tabernacle.jpg"/>
          <p:cNvPicPr>
            <a:picLocks noChangeAspect="1" noChangeArrowheads="1"/>
          </p:cNvPicPr>
          <p:nvPr/>
        </p:nvPicPr>
        <p:blipFill>
          <a:blip r:embed="rId4" cstate="print"/>
          <a:srcRect t="5465" r="10615" b="76114"/>
          <a:stretch>
            <a:fillRect/>
          </a:stretch>
        </p:blipFill>
        <p:spPr bwMode="auto">
          <a:xfrm>
            <a:off x="7010400" y="838200"/>
            <a:ext cx="1981200" cy="762000"/>
          </a:xfrm>
          <a:prstGeom prst="rect">
            <a:avLst/>
          </a:prstGeom>
          <a:noFill/>
          <a:ln w="28575">
            <a:solidFill>
              <a:schemeClr val="tx1"/>
            </a:solidFill>
          </a:ln>
        </p:spPr>
      </p:pic>
      <p:pic>
        <p:nvPicPr>
          <p:cNvPr id="41988" name="Picture 4" descr="http://lh3.ggpht.com/_8gfwcLWj8Nc/S0ZgkgauifI/AAAAAAAACSw/5PiP5kWeMwY/tabernaclefurniture2.jpg?imgmax=512"/>
          <p:cNvPicPr>
            <a:picLocks noChangeAspect="1" noChangeArrowheads="1"/>
          </p:cNvPicPr>
          <p:nvPr/>
        </p:nvPicPr>
        <p:blipFill>
          <a:blip r:embed="rId5" cstate="print"/>
          <a:srcRect/>
          <a:stretch>
            <a:fillRect/>
          </a:stretch>
        </p:blipFill>
        <p:spPr bwMode="auto">
          <a:xfrm>
            <a:off x="0" y="762000"/>
            <a:ext cx="2362200" cy="5257800"/>
          </a:xfrm>
          <a:prstGeom prst="rect">
            <a:avLst/>
          </a:prstGeom>
          <a:noFill/>
          <a:ln>
            <a:solidFill>
              <a:srgbClr val="7030A0"/>
            </a:solidFill>
          </a:ln>
        </p:spPr>
      </p:pic>
      <p:sp>
        <p:nvSpPr>
          <p:cNvPr id="28" name="Right Arrow 27"/>
          <p:cNvSpPr/>
          <p:nvPr/>
        </p:nvSpPr>
        <p:spPr>
          <a:xfrm>
            <a:off x="1447800" y="1295400"/>
            <a:ext cx="1905000" cy="457200"/>
          </a:xfrm>
          <a:prstGeom prst="rightArrow">
            <a:avLst/>
          </a:prstGeom>
          <a:solidFill>
            <a:srgbClr val="FFCC00"/>
          </a:solidFill>
          <a:ln>
            <a:solidFill>
              <a:srgbClr val="FFFF00"/>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400" b="1" dirty="0" smtClean="0">
                <a:solidFill>
                  <a:schemeClr val="tx1"/>
                </a:solidFill>
              </a:rPr>
              <a:t>The Ark</a:t>
            </a:r>
            <a:endParaRPr lang="en-US" sz="1400" b="1" dirty="0">
              <a:solidFill>
                <a:schemeClr val="tx1"/>
              </a:solidFill>
            </a:endParaRPr>
          </a:p>
        </p:txBody>
      </p:sp>
      <p:sp>
        <p:nvSpPr>
          <p:cNvPr id="52" name="Right Arrow 51"/>
          <p:cNvSpPr/>
          <p:nvPr/>
        </p:nvSpPr>
        <p:spPr>
          <a:xfrm>
            <a:off x="1447800" y="4038600"/>
            <a:ext cx="3276600" cy="381000"/>
          </a:xfrm>
          <a:prstGeom prst="rightArrow">
            <a:avLst/>
          </a:prstGeom>
          <a:solidFill>
            <a:srgbClr val="8D6E1F"/>
          </a:solidFill>
          <a:ln>
            <a:solidFill>
              <a:srgbClr val="FFCC0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400" b="1" dirty="0" smtClean="0">
                <a:solidFill>
                  <a:schemeClr val="tx1"/>
                </a:solidFill>
              </a:rPr>
              <a:t>The Laver</a:t>
            </a:r>
            <a:endParaRPr lang="en-US" sz="1400" b="1" dirty="0">
              <a:solidFill>
                <a:schemeClr val="tx1"/>
              </a:solidFill>
            </a:endParaRPr>
          </a:p>
        </p:txBody>
      </p:sp>
      <p:sp>
        <p:nvSpPr>
          <p:cNvPr id="53" name="Right Arrow 52"/>
          <p:cNvSpPr/>
          <p:nvPr/>
        </p:nvSpPr>
        <p:spPr>
          <a:xfrm>
            <a:off x="1524000" y="5257800"/>
            <a:ext cx="2743200" cy="484632"/>
          </a:xfrm>
          <a:prstGeom prst="rightArrow">
            <a:avLst/>
          </a:prstGeom>
          <a:solidFill>
            <a:srgbClr val="A47F24"/>
          </a:solidFill>
          <a:ln>
            <a:solidFill>
              <a:srgbClr val="FFCC0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400" b="1" dirty="0" smtClean="0">
                <a:solidFill>
                  <a:schemeClr val="tx1"/>
                </a:solidFill>
              </a:rPr>
              <a:t>The Alta of Sacrifice</a:t>
            </a:r>
            <a:endParaRPr lang="en-US" sz="1400" b="1" dirty="0">
              <a:solidFill>
                <a:schemeClr val="tx1"/>
              </a:solidFill>
            </a:endParaRPr>
          </a:p>
        </p:txBody>
      </p:sp>
      <p:cxnSp>
        <p:nvCxnSpPr>
          <p:cNvPr id="36" name="Straight Connector 35"/>
          <p:cNvCxnSpPr/>
          <p:nvPr/>
        </p:nvCxnSpPr>
        <p:spPr>
          <a:xfrm rot="5400000">
            <a:off x="-2628900" y="3390900"/>
            <a:ext cx="5257800" cy="0"/>
          </a:xfrm>
          <a:prstGeom prst="line">
            <a:avLst/>
          </a:prstGeom>
          <a:ln w="38100">
            <a:solidFill>
              <a:srgbClr val="7030A0"/>
            </a:solidFill>
          </a:ln>
        </p:spPr>
        <p:style>
          <a:lnRef idx="1">
            <a:schemeClr val="accent5"/>
          </a:lnRef>
          <a:fillRef idx="0">
            <a:schemeClr val="accent5"/>
          </a:fillRef>
          <a:effectRef idx="0">
            <a:schemeClr val="accent5"/>
          </a:effectRef>
          <a:fontRef idx="minor">
            <a:schemeClr val="tx1"/>
          </a:fontRef>
        </p:style>
      </p:cxnSp>
      <p:cxnSp>
        <p:nvCxnSpPr>
          <p:cNvPr id="39" name="Straight Connector 38"/>
          <p:cNvCxnSpPr/>
          <p:nvPr/>
        </p:nvCxnSpPr>
        <p:spPr>
          <a:xfrm>
            <a:off x="0" y="6019800"/>
            <a:ext cx="2438400" cy="0"/>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0" y="762000"/>
            <a:ext cx="9144000" cy="0"/>
          </a:xfrm>
          <a:prstGeom prst="line">
            <a:avLst/>
          </a:prstGeom>
          <a:ln>
            <a:solidFill>
              <a:srgbClr val="6600FF"/>
            </a:solidFill>
          </a:ln>
        </p:spPr>
        <p:style>
          <a:lnRef idx="2">
            <a:schemeClr val="dk1"/>
          </a:lnRef>
          <a:fillRef idx="0">
            <a:schemeClr val="dk1"/>
          </a:fillRef>
          <a:effectRef idx="1">
            <a:schemeClr val="dk1"/>
          </a:effectRef>
          <a:fontRef idx="minor">
            <a:schemeClr val="tx1"/>
          </a:fontRef>
        </p:style>
      </p:cxnSp>
      <p:pic>
        <p:nvPicPr>
          <p:cNvPr id="26626" name="Picture 2" descr="http://classconnection.s3.amazonaws.com/636/flashcards/1088636/png/screen_shot_2012-06-02_at_10249_pm1338667389602.png"/>
          <p:cNvPicPr>
            <a:picLocks noChangeAspect="1" noChangeArrowheads="1"/>
          </p:cNvPicPr>
          <p:nvPr/>
        </p:nvPicPr>
        <p:blipFill>
          <a:blip r:embed="rId6" cstate="print"/>
          <a:srcRect l="24197" t="26782" r="30532" b="10597"/>
          <a:stretch>
            <a:fillRect/>
          </a:stretch>
        </p:blipFill>
        <p:spPr bwMode="auto">
          <a:xfrm>
            <a:off x="3429000" y="2209800"/>
            <a:ext cx="3048000" cy="1565189"/>
          </a:xfrm>
          <a:prstGeom prst="rect">
            <a:avLst/>
          </a:prstGeom>
          <a:ln>
            <a:noFill/>
          </a:ln>
          <a:effectLst>
            <a:softEdge rad="112500"/>
          </a:effectLst>
        </p:spPr>
      </p:pic>
      <p:sp>
        <p:nvSpPr>
          <p:cNvPr id="38" name="Right Arrow 37"/>
          <p:cNvSpPr/>
          <p:nvPr/>
        </p:nvSpPr>
        <p:spPr>
          <a:xfrm>
            <a:off x="2209800" y="2895600"/>
            <a:ext cx="2514600" cy="381000"/>
          </a:xfrm>
          <a:prstGeom prst="rightArrow">
            <a:avLst/>
          </a:prstGeom>
          <a:solidFill>
            <a:srgbClr val="FFC000"/>
          </a:solidFill>
          <a:ln>
            <a:solidFill>
              <a:srgbClr val="FFFF00"/>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400" b="1" dirty="0" smtClean="0">
                <a:solidFill>
                  <a:schemeClr val="tx1"/>
                </a:solidFill>
              </a:rPr>
              <a:t>The  Table of Shewbread</a:t>
            </a:r>
            <a:endParaRPr lang="en-US" sz="1400" b="1" dirty="0">
              <a:solidFill>
                <a:schemeClr val="tx1"/>
              </a:solidFill>
            </a:endParaRPr>
          </a:p>
        </p:txBody>
      </p:sp>
      <p:cxnSp>
        <p:nvCxnSpPr>
          <p:cNvPr id="40" name="Straight Connector 39"/>
          <p:cNvCxnSpPr/>
          <p:nvPr/>
        </p:nvCxnSpPr>
        <p:spPr>
          <a:xfrm>
            <a:off x="2590800" y="2667000"/>
            <a:ext cx="3962400" cy="0"/>
          </a:xfrm>
          <a:prstGeom prst="line">
            <a:avLst/>
          </a:prstGeom>
          <a:ln>
            <a:solidFill>
              <a:srgbClr val="00B0F0"/>
            </a:solidFill>
          </a:ln>
        </p:spPr>
        <p:style>
          <a:lnRef idx="3">
            <a:schemeClr val="accent6"/>
          </a:lnRef>
          <a:fillRef idx="0">
            <a:schemeClr val="accent6"/>
          </a:fillRef>
          <a:effectRef idx="2">
            <a:schemeClr val="accent6"/>
          </a:effectRef>
          <a:fontRef idx="minor">
            <a:schemeClr val="tx1"/>
          </a:fontRef>
        </p:style>
      </p:cxnSp>
      <p:sp>
        <p:nvSpPr>
          <p:cNvPr id="41" name="Slide Number Placeholder 40"/>
          <p:cNvSpPr>
            <a:spLocks noGrp="1"/>
          </p:cNvSpPr>
          <p:nvPr>
            <p:ph type="sldNum" sz="quarter" idx="12"/>
          </p:nvPr>
        </p:nvSpPr>
        <p:spPr>
          <a:xfrm>
            <a:off x="8763000" y="381000"/>
            <a:ext cx="381000" cy="457200"/>
          </a:xfrm>
        </p:spPr>
        <p:txBody>
          <a:bodyPr/>
          <a:lstStyle/>
          <a:p>
            <a:fld id="{877F9B8C-32C4-43F2-99B4-FFD195B4A4EB}" type="slidenum">
              <a:rPr lang="en-US" smtClean="0">
                <a:solidFill>
                  <a:schemeClr val="bg1"/>
                </a:solidFill>
                <a:latin typeface="Algerian" pitchFamily="82" charset="0"/>
              </a:rPr>
              <a:pPr/>
              <a:t>8</a:t>
            </a:fld>
            <a:endParaRPr lang="en-US" dirty="0">
              <a:solidFill>
                <a:schemeClr val="bg1"/>
              </a:solidFill>
              <a:latin typeface="Algerian" pitchFamily="82" charset="0"/>
            </a:endParaRPr>
          </a:p>
        </p:txBody>
      </p:sp>
      <p:sp>
        <p:nvSpPr>
          <p:cNvPr id="43" name="Right Arrow 42"/>
          <p:cNvSpPr/>
          <p:nvPr/>
        </p:nvSpPr>
        <p:spPr>
          <a:xfrm>
            <a:off x="533400" y="3276600"/>
            <a:ext cx="3276600" cy="381000"/>
          </a:xfrm>
          <a:prstGeom prst="rightArrow">
            <a:avLst/>
          </a:prstGeom>
          <a:solidFill>
            <a:srgbClr val="FFCC00"/>
          </a:solidFill>
          <a:ln>
            <a:solidFill>
              <a:srgbClr val="FFFF00"/>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400" b="1" dirty="0" smtClean="0">
                <a:solidFill>
                  <a:schemeClr val="tx1"/>
                </a:solidFill>
              </a:rPr>
              <a:t>The Candlestick</a:t>
            </a:r>
            <a:endParaRPr lang="en-US" sz="1400" b="1" dirty="0">
              <a:solidFill>
                <a:schemeClr val="tx1"/>
              </a:solidFill>
            </a:endParaRPr>
          </a:p>
        </p:txBody>
      </p:sp>
      <p:sp>
        <p:nvSpPr>
          <p:cNvPr id="44" name="Right Arrow 43"/>
          <p:cNvSpPr/>
          <p:nvPr/>
        </p:nvSpPr>
        <p:spPr>
          <a:xfrm>
            <a:off x="1219200" y="2209800"/>
            <a:ext cx="3124200" cy="381000"/>
          </a:xfrm>
          <a:prstGeom prst="rightArrow">
            <a:avLst>
              <a:gd name="adj1" fmla="val 43143"/>
              <a:gd name="adj2" fmla="val 50000"/>
            </a:avLst>
          </a:prstGeom>
          <a:solidFill>
            <a:srgbClr val="FFCC00"/>
          </a:solidFill>
          <a:ln>
            <a:solidFill>
              <a:srgbClr val="FFFF00"/>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400" b="1" dirty="0" smtClean="0">
                <a:solidFill>
                  <a:schemeClr val="tx1"/>
                </a:solidFill>
              </a:rPr>
              <a:t>The Altar of Incenses</a:t>
            </a:r>
            <a:endParaRPr lang="en-US" sz="1400" b="1" dirty="0">
              <a:solidFill>
                <a:schemeClr val="tx1"/>
              </a:solidFill>
            </a:endParaRPr>
          </a:p>
        </p:txBody>
      </p:sp>
      <p:sp>
        <p:nvSpPr>
          <p:cNvPr id="45" name="Rectangle 44"/>
          <p:cNvSpPr/>
          <p:nvPr/>
        </p:nvSpPr>
        <p:spPr>
          <a:xfrm>
            <a:off x="8839200" y="0"/>
            <a:ext cx="304800" cy="369332"/>
          </a:xfrm>
          <a:prstGeom prst="rect">
            <a:avLst/>
          </a:prstGeom>
        </p:spPr>
        <p:txBody>
          <a:bodyPr wrap="square">
            <a:spAutoFit/>
          </a:bodyPr>
          <a:lstStyle/>
          <a:p>
            <a:fld id="{877F9B8C-32C4-43F2-99B4-FFD195B4A4EB}" type="slidenum">
              <a:rPr lang="en-US" b="1" smtClean="0">
                <a:latin typeface="Times New Roman" pitchFamily="18" charset="0"/>
                <a:cs typeface="Times New Roman" pitchFamily="18" charset="0"/>
              </a:rPr>
              <a:pPr/>
              <a:t>8</a:t>
            </a:fld>
            <a:endParaRPr lang="en-US" b="1" dirty="0">
              <a:latin typeface="Times New Roman" pitchFamily="18" charset="0"/>
              <a:cs typeface="Times New Roman" pitchFamily="18" charset="0"/>
            </a:endParaRPr>
          </a:p>
        </p:txBody>
      </p:sp>
    </p:spTree>
  </p:cSld>
  <p:clrMapOvr>
    <a:masterClrMapping/>
  </p:clrMapOvr>
  <p:transition advClick="0" advTm="1200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ln w="38100">
            <a:solidFill>
              <a:schemeClr val="tx1"/>
            </a:solidFill>
          </a:ln>
        </p:spPr>
        <p:txBody>
          <a:bodyPr wrap="square">
            <a:spAutoFit/>
          </a:bodyPr>
          <a:lstStyle/>
          <a:p>
            <a:pPr lvl="0" algn="ctr" fontAlgn="base">
              <a:spcBef>
                <a:spcPct val="0"/>
              </a:spcBef>
              <a:spcAft>
                <a:spcPct val="0"/>
              </a:spcAft>
            </a:pPr>
            <a:endParaRPr kumimoji="0" lang="en-US" sz="2400" b="1" i="1" u="sng"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endParaRPr>
          </a:p>
          <a:p>
            <a:pPr lvl="0" algn="ctr" fontAlgn="base">
              <a:spcBef>
                <a:spcPct val="0"/>
              </a:spcBef>
              <a:spcAft>
                <a:spcPct val="0"/>
              </a:spcAft>
            </a:pPr>
            <a:r>
              <a:rPr kumimoji="0" lang="en-US" sz="3600" b="1" i="1" u="sng"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Our Example</a:t>
            </a:r>
          </a:p>
          <a:p>
            <a:pPr lvl="0" algn="ctr" fontAlgn="base">
              <a:spcBef>
                <a:spcPct val="0"/>
              </a:spcBef>
              <a:spcAft>
                <a:spcPct val="0"/>
              </a:spcAft>
            </a:pP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lvl="0" algn="ctr" eaLnBrk="0" fontAlgn="base" hangingPunct="0">
              <a:spcBef>
                <a:spcPct val="0"/>
              </a:spcBef>
              <a:spcAft>
                <a:spcPct val="0"/>
              </a:spcAft>
            </a:pPr>
            <a:r>
              <a:rPr kumimoji="0" lang="en-US" sz="2800" b="1" i="1"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Our Lord Jesus Christ came to this world as the unwearied servant of man's necessity.</a:t>
            </a:r>
            <a:r>
              <a:rPr kumimoji="0" lang="en-US" sz="2800" b="1" i="1"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p>
          <a:p>
            <a:pPr lvl="0" algn="ctr" eaLnBrk="0" fontAlgn="base" hangingPunct="0">
              <a:spcBef>
                <a:spcPct val="0"/>
              </a:spcBef>
              <a:spcAft>
                <a:spcPct val="0"/>
              </a:spcAft>
            </a:pP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lvl="0" algn="ctr" eaLnBrk="0" fontAlgn="base" hangingPunct="0">
              <a:spcBef>
                <a:spcPct val="0"/>
              </a:spcBef>
              <a:spcAft>
                <a:spcPct val="0"/>
              </a:spcAft>
            </a:pPr>
            <a:r>
              <a:rPr kumimoji="0" lang="en-US" sz="2800" b="1" i="1"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(Matthew 8:17) </a:t>
            </a:r>
            <a:r>
              <a:rPr kumimoji="0" lang="en-US" sz="2800" b="1" i="1"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That it might be fulfilled which was spoken by </a:t>
            </a:r>
            <a:r>
              <a:rPr kumimoji="0" lang="en-US" sz="2800" b="1" i="1"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Esaias</a:t>
            </a:r>
            <a:r>
              <a:rPr kumimoji="0" lang="en-US" sz="2800" b="1" i="1"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the prophet, saying, Himself </a:t>
            </a:r>
            <a:r>
              <a:rPr lang="en-US" sz="2800" b="1" i="1" dirty="0">
                <a:solidFill>
                  <a:srgbClr val="000000"/>
                </a:solidFill>
                <a:ea typeface="Calibri" pitchFamily="34" charset="0"/>
                <a:cs typeface="Times New Roman" pitchFamily="18" charset="0"/>
              </a:rPr>
              <a:t>“</a:t>
            </a:r>
            <a:r>
              <a:rPr kumimoji="0" lang="en-US" sz="2800" b="1" i="1"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took our infirmities, and bares our sicknesses,“</a:t>
            </a:r>
          </a:p>
          <a:p>
            <a:pPr lvl="0" algn="ctr" eaLnBrk="0" fontAlgn="base" hangingPunct="0">
              <a:spcBef>
                <a:spcPct val="0"/>
              </a:spcBef>
              <a:spcAft>
                <a:spcPct val="0"/>
              </a:spcAft>
            </a:pP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lvl="0" algn="ctr" eaLnBrk="0" fontAlgn="base" hangingPunct="0">
              <a:spcBef>
                <a:spcPct val="0"/>
              </a:spcBef>
              <a:spcAft>
                <a:spcPct val="0"/>
              </a:spcAft>
            </a:pPr>
            <a:r>
              <a:rPr kumimoji="0" lang="en-US" sz="2800" b="1" i="1"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That He might minister to every need of humanity.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lvl="0" algn="ctr" eaLnBrk="0" fontAlgn="base" hangingPunct="0">
              <a:spcBef>
                <a:spcPct val="0"/>
              </a:spcBef>
              <a:spcAft>
                <a:spcPct val="0"/>
              </a:spcAft>
            </a:pPr>
            <a:r>
              <a:rPr kumimoji="0" lang="en-US" sz="2800" b="1" i="1"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The burden of disease and wretchedness and sin </a:t>
            </a:r>
          </a:p>
          <a:p>
            <a:pPr lvl="0" algn="ctr" eaLnBrk="0" fontAlgn="base" hangingPunct="0">
              <a:spcBef>
                <a:spcPct val="0"/>
              </a:spcBef>
              <a:spcAft>
                <a:spcPct val="0"/>
              </a:spcAft>
            </a:pPr>
            <a:r>
              <a:rPr kumimoji="0" lang="en-US" sz="2800" b="1" i="1"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He came to remove.</a:t>
            </a:r>
            <a:r>
              <a:rPr kumimoji="0" lang="en-US" sz="2800" b="1" i="1"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lvl="0" algn="ctr" eaLnBrk="0" fontAlgn="base" hangingPunct="0">
              <a:spcBef>
                <a:spcPct val="0"/>
              </a:spcBef>
              <a:spcAft>
                <a:spcPct val="0"/>
              </a:spcAft>
            </a:pPr>
            <a:r>
              <a:rPr kumimoji="0" lang="en-US" sz="2800" b="1" i="1"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It was His mission to bring to men complete restoration; He came to give them </a:t>
            </a:r>
            <a:r>
              <a:rPr kumimoji="0" lang="en-US" sz="2800" b="1" i="1" u="sng"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health and peace and perfection of character</a:t>
            </a:r>
            <a:r>
              <a:rPr kumimoji="0" lang="en-US" sz="2800" b="1" i="1" u="none" strike="noStrike" cap="none" normalizeH="0" baseline="0" dirty="0" smtClean="0">
                <a:ln>
                  <a:noFill/>
                </a:ln>
                <a:solidFill>
                  <a:schemeClr val="tx2"/>
                </a:solidFill>
                <a:effectLst/>
                <a:latin typeface="Calibri" pitchFamily="34" charset="0"/>
                <a:ea typeface="Calibri" pitchFamily="34" charset="0"/>
                <a:cs typeface="Times New Roman" pitchFamily="18" charset="0"/>
              </a:rPr>
              <a:t>. </a:t>
            </a:r>
            <a:r>
              <a:rPr kumimoji="0" lang="en-US" sz="2400" b="1" i="1" u="none" strike="noStrike" cap="none" normalizeH="0" baseline="0" dirty="0" smtClean="0">
                <a:ln>
                  <a:noFill/>
                </a:ln>
                <a:solidFill>
                  <a:schemeClr val="tx2"/>
                </a:solidFill>
                <a:effectLst/>
                <a:latin typeface="Calibri" pitchFamily="34" charset="0"/>
                <a:ea typeface="Calibri" pitchFamily="34" charset="0"/>
                <a:cs typeface="Times New Roman" pitchFamily="18" charset="0"/>
              </a:rPr>
              <a:t>{</a:t>
            </a:r>
            <a:r>
              <a:rPr lang="en-US" sz="2400" b="1" i="1" dirty="0" smtClean="0">
                <a:solidFill>
                  <a:schemeClr val="tx2"/>
                </a:solidFill>
                <a:latin typeface="Calibri" pitchFamily="34" charset="0"/>
                <a:ea typeface="Calibri" pitchFamily="34" charset="0"/>
                <a:cs typeface="Times New Roman" pitchFamily="18" charset="0"/>
              </a:rPr>
              <a:t>MH- The Ministry of Healing </a:t>
            </a:r>
            <a:r>
              <a:rPr kumimoji="0" lang="en-US" sz="2400" b="1" i="1" u="none" strike="noStrike" cap="none" normalizeH="0" baseline="0" dirty="0" smtClean="0">
                <a:ln>
                  <a:noFill/>
                </a:ln>
                <a:solidFill>
                  <a:schemeClr val="tx2"/>
                </a:solidFill>
                <a:effectLst/>
                <a:latin typeface="Calibri" pitchFamily="34" charset="0"/>
                <a:ea typeface="Calibri" pitchFamily="34" charset="0"/>
                <a:cs typeface="Times New Roman" pitchFamily="18" charset="0"/>
              </a:rPr>
              <a:t>17.1}</a:t>
            </a:r>
            <a:r>
              <a:rPr kumimoji="0" lang="en-US" sz="2400" b="1" i="1" u="sng" strike="noStrike" cap="none" normalizeH="0" baseline="0" dirty="0" smtClean="0">
                <a:ln>
                  <a:noFill/>
                </a:ln>
                <a:solidFill>
                  <a:schemeClr val="tx2"/>
                </a:solidFill>
                <a:effectLst/>
                <a:latin typeface="Calibri" pitchFamily="34" charset="0"/>
                <a:ea typeface="Calibri" pitchFamily="34" charset="0"/>
                <a:cs typeface="Times New Roman" pitchFamily="18" charset="0"/>
              </a:rPr>
              <a:t> </a:t>
            </a:r>
            <a:r>
              <a:rPr kumimoji="0" lang="en-US" sz="3200" b="1" i="1" u="sng" strike="noStrike" cap="none" normalizeH="0" baseline="0" dirty="0" smtClean="0">
                <a:ln>
                  <a:noFill/>
                </a:ln>
                <a:solidFill>
                  <a:schemeClr val="tx2"/>
                </a:solidFill>
                <a:effectLst/>
                <a:latin typeface="Calibri" pitchFamily="34" charset="0"/>
                <a:ea typeface="Calibri" pitchFamily="34" charset="0"/>
                <a:cs typeface="Times New Roman" pitchFamily="18" charset="0"/>
              </a:rPr>
              <a:t> </a:t>
            </a:r>
          </a:p>
          <a:p>
            <a:pPr lvl="0" algn="ctr" eaLnBrk="0" fontAlgn="base" hangingPunct="0">
              <a:spcBef>
                <a:spcPct val="0"/>
              </a:spcBef>
              <a:spcAft>
                <a:spcPct val="0"/>
              </a:spcAft>
            </a:pP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2"/>
          <p:cNvSpPr/>
          <p:nvPr/>
        </p:nvSpPr>
        <p:spPr>
          <a:xfrm>
            <a:off x="8728502" y="0"/>
            <a:ext cx="300082" cy="369332"/>
          </a:xfrm>
          <a:prstGeom prst="rect">
            <a:avLst/>
          </a:prstGeom>
        </p:spPr>
        <p:txBody>
          <a:bodyPr wrap="none">
            <a:spAutoFit/>
          </a:bodyPr>
          <a:lstStyle/>
          <a:p>
            <a:fld id="{877F9B8C-32C4-43F2-99B4-FFD195B4A4EB}" type="slidenum">
              <a:rPr lang="en-US" b="1" smtClean="0">
                <a:latin typeface="Times New Roman" pitchFamily="18" charset="0"/>
                <a:cs typeface="Times New Roman" pitchFamily="18" charset="0"/>
              </a:rPr>
              <a:pPr/>
              <a:t>9</a:t>
            </a:fld>
            <a:endParaRPr lang="en-US"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1742</TotalTime>
  <Words>3525</Words>
  <Application>Microsoft Office PowerPoint</Application>
  <PresentationFormat>On-screen Show (4:3)</PresentationFormat>
  <Paragraphs>263</Paragraphs>
  <Slides>23</Slides>
  <Notes>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The Roof or Covering of the Tabernacle</vt:lpstr>
      <vt:lpstr>Slide 20</vt:lpstr>
      <vt:lpstr> Christ our Covering </vt:lpstr>
      <vt:lpstr>Slide 22</vt:lpstr>
      <vt:lpstr>Slide 23</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THIRD TEMPLE Is Our Body</dc:title>
  <dc:creator>Rosa E Charles</dc:creator>
  <cp:lastModifiedBy>Joel Shofar</cp:lastModifiedBy>
  <cp:revision>78</cp:revision>
  <dcterms:created xsi:type="dcterms:W3CDTF">2013-06-24T01:49:14Z</dcterms:created>
  <dcterms:modified xsi:type="dcterms:W3CDTF">2014-02-11T19:30:13Z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