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2CA0E-F398-4A34-8E35-A96754F5AA52}" type="datetimeFigureOut">
              <a:rPr lang="en-US" smtClean="0"/>
              <a:pPr/>
              <a:t>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A3A798-686E-47FE-8F0D-548AC17F5D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2"/>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CAED31-BB1F-495E-AF47-AE92337F73D4}"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AED31-BB1F-495E-AF47-AE92337F73D4}"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AED31-BB1F-495E-AF47-AE92337F73D4}"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AED31-BB1F-495E-AF47-AE92337F73D4}"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CAED31-BB1F-495E-AF47-AE92337F73D4}"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CAED31-BB1F-495E-AF47-AE92337F73D4}"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CAED31-BB1F-495E-AF47-AE92337F73D4}" type="datetimeFigureOut">
              <a:rPr lang="en-US" smtClean="0"/>
              <a:pPr/>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CAED31-BB1F-495E-AF47-AE92337F73D4}" type="datetimeFigureOut">
              <a:rPr lang="en-US" smtClean="0"/>
              <a:pPr/>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AED31-BB1F-495E-AF47-AE92337F73D4}" type="datetimeFigureOut">
              <a:rPr lang="en-US" smtClean="0"/>
              <a:pPr/>
              <a:t>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AED31-BB1F-495E-AF47-AE92337F73D4}"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CAED31-BB1F-495E-AF47-AE92337F73D4}"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67EF57-87A3-43D1-9EA1-34006A80B8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AED31-BB1F-495E-AF47-AE92337F73D4}" type="datetimeFigureOut">
              <a:rPr lang="en-US" smtClean="0"/>
              <a:pPr/>
              <a:t>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7EF57-87A3-43D1-9EA1-34006A80B8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Title 1"/>
          <p:cNvSpPr txBox="1">
            <a:spLocks noGrp="1"/>
          </p:cNvSpPr>
          <p:nvPr>
            <p:ph type="ctrTitle"/>
          </p:nvPr>
        </p:nvSpPr>
        <p:spPr>
          <a:xfrm>
            <a:off x="457200" y="228600"/>
            <a:ext cx="8382000" cy="3219451"/>
          </a:xfrm>
          <a:prstGeom prst="rect">
            <a:avLst/>
          </a:prstGeom>
          <a:ln>
            <a:solidFill>
              <a:srgbClr val="6600FF"/>
            </a:solidFill>
          </a:ln>
        </p:spPr>
        <p:style>
          <a:lnRef idx="0">
            <a:scrgbClr r="0" g="0" b="0"/>
          </a:lnRef>
          <a:fillRef idx="1003">
            <a:schemeClr val="lt2"/>
          </a:fillRef>
          <a:effectRef idx="0">
            <a:scrgbClr r="0" g="0" b="0"/>
          </a:effectRef>
          <a:fontRef idx="major"/>
        </p:style>
        <p:txBody>
          <a:bodyPr>
            <a:normAutofit/>
          </a:bodyPr>
          <a:lstStyle/>
          <a:p>
            <a:pPr lvl="0" algn="ctr">
              <a:spcBef>
                <a:spcPct val="0"/>
              </a:spcBef>
              <a:defRPr/>
            </a:pPr>
            <a: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The Introduction </a:t>
            </a:r>
            <a:r>
              <a:rPr lang="en-US" sz="3700" i="1" dirty="0" smtClean="0">
                <a:solidFill>
                  <a:srgbClr val="6600FF"/>
                </a:solidFill>
                <a:latin typeface="Imprint MT Shadow" pitchFamily="82" charset="0"/>
              </a:rPr>
              <a:t>, Part 2 </a:t>
            </a:r>
            <a: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
            </a:r>
            <a:b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br>
            <a: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Of our Study</a:t>
            </a:r>
            <a:b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br>
            <a:r>
              <a:rPr kumimoji="0" lang="en-US" sz="37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 The Sanctuary of our Body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300" b="0" i="1" u="none" strike="noStrike" kern="1200" cap="none" spc="0" normalizeH="0" baseline="0" noProof="0" dirty="0" smtClean="0">
                <a:ln>
                  <a:noFill/>
                </a:ln>
                <a:solidFill>
                  <a:srgbClr val="6600FF"/>
                </a:solidFill>
                <a:effectLst/>
                <a:uLnTx/>
                <a:uFillTx/>
                <a:latin typeface="Imprint MT Shadow" pitchFamily="82" charset="0"/>
                <a:ea typeface="+mj-ea"/>
                <a:cs typeface="+mj-cs"/>
              </a:rPr>
              <a:t>THE THIRD TEMPLE</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500" i="1" dirty="0" smtClean="0">
                <a:solidFill>
                  <a:srgbClr val="6600FF"/>
                </a:solidFill>
                <a:latin typeface="Imprint MT Shadow" pitchFamily="82" charset="0"/>
              </a:rPr>
              <a:t>By: Sister rose</a:t>
            </a:r>
            <a:endParaRPr kumimoji="0" lang="en-US" sz="4400" b="0" i="1" u="none" strike="noStrike" kern="1200" cap="none" spc="0" normalizeH="0" baseline="0" noProof="0" dirty="0">
              <a:ln>
                <a:noFill/>
              </a:ln>
              <a:solidFill>
                <a:srgbClr val="6600FF"/>
              </a:solidFill>
              <a:effectLst/>
              <a:uLnTx/>
              <a:uFillTx/>
              <a:latin typeface="Castellar" pitchFamily="18" charset="0"/>
              <a:ea typeface="+mj-ea"/>
              <a:cs typeface="+mj-cs"/>
            </a:endParaRPr>
          </a:p>
        </p:txBody>
      </p:sp>
      <p:pic>
        <p:nvPicPr>
          <p:cNvPr id="5" name="yui_3_5_1_5_1370386989488_541" descr="http://torahtothetribes.com/wordpress/wp-content/uploads/2011/02/temple-man.jpg"/>
          <p:cNvPicPr/>
          <p:nvPr/>
        </p:nvPicPr>
        <p:blipFill>
          <a:blip r:embed="rId2" cstate="print"/>
          <a:srcRect/>
          <a:stretch>
            <a:fillRect/>
          </a:stretch>
        </p:blipFill>
        <p:spPr bwMode="auto">
          <a:xfrm>
            <a:off x="609600" y="3657600"/>
            <a:ext cx="8077200" cy="2971800"/>
          </a:xfrm>
          <a:prstGeom prst="rect">
            <a:avLst/>
          </a:prstGeom>
          <a:noFill/>
          <a:ln w="38100">
            <a:solidFill>
              <a:srgbClr val="7030A0"/>
            </a:solidFill>
            <a:miter lim="800000"/>
            <a:headEnd/>
            <a:tailEnd/>
          </a:ln>
        </p:spPr>
      </p:pic>
      <p:sp>
        <p:nvSpPr>
          <p:cNvPr id="6" name="Rectangle 5"/>
          <p:cNvSpPr/>
          <p:nvPr/>
        </p:nvSpPr>
        <p:spPr>
          <a:xfrm>
            <a:off x="8843918" y="0"/>
            <a:ext cx="300082"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276701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0" y="0"/>
            <a:ext cx="9144000" cy="6832640"/>
          </a:xfrm>
          <a:prstGeom prst="rect">
            <a:avLst/>
          </a:prstGeom>
          <a:ln w="38100">
            <a:solidFill>
              <a:schemeClr val="tx1"/>
            </a:solidFill>
          </a:ln>
        </p:spPr>
        <p:txBody>
          <a:bodyPr wrap="square">
            <a:spAutoFit/>
          </a:bodyPr>
          <a:lstStyle/>
          <a:p>
            <a:pPr lvl="0" algn="ctr" eaLnBrk="0" fontAlgn="base" hangingPunct="0">
              <a:spcBef>
                <a:spcPct val="0"/>
              </a:spcBef>
              <a:spcAft>
                <a:spcPct val="0"/>
              </a:spcAft>
            </a:pPr>
            <a:endParaRPr lang="en-US" sz="2800" b="1" u="sng" dirty="0" smtClean="0">
              <a:solidFill>
                <a:srgbClr val="FF000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800" b="1" u="sng" dirty="0" smtClean="0">
                <a:solidFill>
                  <a:srgbClr val="C00000"/>
                </a:solidFill>
                <a:latin typeface="Times New Roman" pitchFamily="18" charset="0"/>
                <a:ea typeface="Calibri" pitchFamily="34" charset="0"/>
                <a:cs typeface="Times New Roman" pitchFamily="18" charset="0"/>
              </a:rPr>
              <a:t>Magnum Foramen</a:t>
            </a:r>
          </a:p>
          <a:p>
            <a:pPr lvl="0" algn="ctr" eaLnBrk="0" fontAlgn="base" hangingPunct="0">
              <a:spcBef>
                <a:spcPct val="0"/>
              </a:spcBef>
              <a:spcAft>
                <a:spcPct val="0"/>
              </a:spcAft>
            </a:pPr>
            <a:endParaRPr lang="en-US" sz="800" b="1" u="sng" dirty="0" smtClean="0">
              <a:solidFill>
                <a:srgbClr val="FF0000"/>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For then must he often have </a:t>
            </a:r>
            <a:r>
              <a:rPr lang="en-US" sz="2800" u="sng" dirty="0" smtClean="0">
                <a:latin typeface="Times New Roman" pitchFamily="18" charset="0"/>
                <a:ea typeface="Calibri" pitchFamily="34" charset="0"/>
                <a:cs typeface="Times New Roman" pitchFamily="18" charset="0"/>
              </a:rPr>
              <a:t>suffered since </a:t>
            </a:r>
            <a:r>
              <a:rPr lang="en-US" sz="2800" b="1" u="sng" dirty="0" smtClean="0">
                <a:solidFill>
                  <a:srgbClr val="CC0022"/>
                </a:solidFill>
                <a:latin typeface="Times New Roman" pitchFamily="18" charset="0"/>
                <a:ea typeface="Calibri" pitchFamily="34" charset="0"/>
                <a:cs typeface="Times New Roman" pitchFamily="18" charset="0"/>
              </a:rPr>
              <a:t>the</a:t>
            </a:r>
            <a:r>
              <a:rPr lang="en-US" sz="2800" u="sng" dirty="0" smtClean="0">
                <a:latin typeface="Times New Roman" pitchFamily="18" charset="0"/>
                <a:ea typeface="Calibri" pitchFamily="34" charset="0"/>
                <a:cs typeface="Times New Roman" pitchFamily="18" charset="0"/>
              </a:rPr>
              <a:t> foundation </a:t>
            </a:r>
            <a:r>
              <a:rPr lang="en-US" sz="2800" b="1" u="sng" dirty="0" smtClean="0">
                <a:solidFill>
                  <a:srgbClr val="CC0022"/>
                </a:solidFill>
                <a:latin typeface="Times New Roman" pitchFamily="18" charset="0"/>
                <a:ea typeface="Calibri" pitchFamily="34" charset="0"/>
                <a:cs typeface="Times New Roman" pitchFamily="18" charset="0"/>
              </a:rPr>
              <a:t>of</a:t>
            </a:r>
            <a:r>
              <a:rPr lang="en-US" sz="2800" u="sng" dirty="0" smtClean="0">
                <a:latin typeface="Times New Roman" pitchFamily="18" charset="0"/>
                <a:ea typeface="Calibri" pitchFamily="34" charset="0"/>
                <a:cs typeface="Times New Roman" pitchFamily="18" charset="0"/>
              </a:rPr>
              <a:t> </a:t>
            </a:r>
            <a:r>
              <a:rPr lang="en-US" sz="2800" b="1" u="sng" dirty="0" smtClean="0">
                <a:solidFill>
                  <a:srgbClr val="CC0022"/>
                </a:solidFill>
                <a:latin typeface="Times New Roman" pitchFamily="18" charset="0"/>
                <a:ea typeface="Calibri" pitchFamily="34" charset="0"/>
                <a:cs typeface="Times New Roman" pitchFamily="18" charset="0"/>
              </a:rPr>
              <a:t>the</a:t>
            </a:r>
            <a:r>
              <a:rPr lang="en-US" sz="2800" u="sng" dirty="0" smtClean="0">
                <a:latin typeface="Times New Roman" pitchFamily="18" charset="0"/>
                <a:ea typeface="Calibri" pitchFamily="34" charset="0"/>
                <a:cs typeface="Times New Roman" pitchFamily="18" charset="0"/>
              </a:rPr>
              <a:t> world</a:t>
            </a:r>
            <a:r>
              <a:rPr lang="en-US" sz="2800" dirty="0" smtClean="0">
                <a:latin typeface="Times New Roman" pitchFamily="18" charset="0"/>
                <a:ea typeface="Calibri" pitchFamily="34" charset="0"/>
                <a:cs typeface="Times New Roman" pitchFamily="18" charset="0"/>
              </a:rPr>
              <a:t>: but now once in </a:t>
            </a:r>
            <a:r>
              <a:rPr lang="en-US" sz="2800" b="1" dirty="0" smtClean="0">
                <a:solidFill>
                  <a:srgbClr val="CC0022"/>
                </a:solidFill>
                <a:latin typeface="Times New Roman" pitchFamily="18" charset="0"/>
                <a:ea typeface="Calibri" pitchFamily="34" charset="0"/>
                <a:cs typeface="Times New Roman" pitchFamily="18" charset="0"/>
              </a:rPr>
              <a:t>the</a:t>
            </a:r>
            <a:r>
              <a:rPr lang="en-US" sz="2800" dirty="0" smtClean="0">
                <a:latin typeface="Times New Roman" pitchFamily="18" charset="0"/>
                <a:ea typeface="Calibri" pitchFamily="34" charset="0"/>
                <a:cs typeface="Times New Roman" pitchFamily="18" charset="0"/>
              </a:rPr>
              <a:t> end </a:t>
            </a:r>
            <a:r>
              <a:rPr lang="en-US" sz="2800" b="1" dirty="0" smtClean="0">
                <a:solidFill>
                  <a:srgbClr val="CC0022"/>
                </a:solidFill>
                <a:latin typeface="Times New Roman" pitchFamily="18" charset="0"/>
                <a:ea typeface="Calibri" pitchFamily="34" charset="0"/>
                <a:cs typeface="Times New Roman" pitchFamily="18" charset="0"/>
              </a:rPr>
              <a:t>of</a:t>
            </a:r>
            <a:r>
              <a:rPr lang="en-US" sz="2800" dirty="0" smtClean="0">
                <a:latin typeface="Times New Roman" pitchFamily="18" charset="0"/>
                <a:ea typeface="Calibri" pitchFamily="34" charset="0"/>
                <a:cs typeface="Times New Roman" pitchFamily="18" charset="0"/>
              </a:rPr>
              <a:t> </a:t>
            </a:r>
            <a:r>
              <a:rPr lang="en-US" sz="2800" b="1" dirty="0" smtClean="0">
                <a:solidFill>
                  <a:srgbClr val="CC0022"/>
                </a:solidFill>
                <a:latin typeface="Times New Roman" pitchFamily="18" charset="0"/>
                <a:ea typeface="Calibri" pitchFamily="34" charset="0"/>
                <a:cs typeface="Times New Roman" pitchFamily="18" charset="0"/>
              </a:rPr>
              <a:t>the</a:t>
            </a:r>
            <a:r>
              <a:rPr lang="en-US" sz="2800" dirty="0" smtClean="0">
                <a:latin typeface="Times New Roman" pitchFamily="18" charset="0"/>
                <a:ea typeface="Calibri" pitchFamily="34" charset="0"/>
                <a:cs typeface="Times New Roman" pitchFamily="18" charset="0"/>
              </a:rPr>
              <a:t> world hath he appeared to </a:t>
            </a:r>
            <a:r>
              <a:rPr lang="en-US" sz="2800" b="1" u="sng" dirty="0" smtClean="0">
                <a:solidFill>
                  <a:srgbClr val="CC0022"/>
                </a:solidFill>
                <a:latin typeface="Times New Roman" pitchFamily="18" charset="0"/>
                <a:ea typeface="Calibri" pitchFamily="34" charset="0"/>
                <a:cs typeface="Times New Roman" pitchFamily="18" charset="0"/>
              </a:rPr>
              <a:t>put</a:t>
            </a:r>
            <a:r>
              <a:rPr lang="en-US" sz="2800" u="sng" dirty="0" smtClean="0">
                <a:latin typeface="Times New Roman" pitchFamily="18" charset="0"/>
                <a:ea typeface="Calibri" pitchFamily="34" charset="0"/>
                <a:cs typeface="Times New Roman" pitchFamily="18" charset="0"/>
              </a:rPr>
              <a:t> </a:t>
            </a:r>
            <a:r>
              <a:rPr lang="en-US" sz="2800" b="1" u="sng" dirty="0" smtClean="0">
                <a:solidFill>
                  <a:srgbClr val="CC0022"/>
                </a:solidFill>
                <a:latin typeface="Times New Roman" pitchFamily="18" charset="0"/>
                <a:ea typeface="Calibri" pitchFamily="34" charset="0"/>
                <a:cs typeface="Times New Roman" pitchFamily="18" charset="0"/>
              </a:rPr>
              <a:t>away</a:t>
            </a:r>
            <a:r>
              <a:rPr lang="en-US" sz="2800" u="sng" dirty="0" smtClean="0">
                <a:latin typeface="Times New Roman" pitchFamily="18" charset="0"/>
                <a:ea typeface="Calibri" pitchFamily="34" charset="0"/>
                <a:cs typeface="Times New Roman" pitchFamily="18" charset="0"/>
              </a:rPr>
              <a:t> </a:t>
            </a:r>
            <a:r>
              <a:rPr lang="en-US" sz="2800" b="1" u="sng" dirty="0" smtClean="0">
                <a:solidFill>
                  <a:srgbClr val="CC0022"/>
                </a:solidFill>
                <a:latin typeface="Times New Roman" pitchFamily="18" charset="0"/>
                <a:ea typeface="Calibri" pitchFamily="34" charset="0"/>
                <a:cs typeface="Times New Roman" pitchFamily="18" charset="0"/>
              </a:rPr>
              <a:t>sin</a:t>
            </a:r>
            <a:r>
              <a:rPr lang="en-US" sz="2800" u="sng" dirty="0" smtClean="0">
                <a:latin typeface="Times New Roman" pitchFamily="18" charset="0"/>
                <a:ea typeface="Calibri" pitchFamily="34" charset="0"/>
                <a:cs typeface="Times New Roman" pitchFamily="18" charset="0"/>
              </a:rPr>
              <a:t> </a:t>
            </a:r>
            <a:r>
              <a:rPr lang="en-US" sz="2800" b="1" u="sng" dirty="0" smtClean="0">
                <a:solidFill>
                  <a:srgbClr val="CC0022"/>
                </a:solidFill>
                <a:latin typeface="Times New Roman" pitchFamily="18" charset="0"/>
                <a:ea typeface="Calibri" pitchFamily="34" charset="0"/>
                <a:cs typeface="Times New Roman" pitchFamily="18" charset="0"/>
              </a:rPr>
              <a:t>by</a:t>
            </a:r>
            <a:r>
              <a:rPr lang="en-US" sz="2800" u="sng" dirty="0" smtClean="0">
                <a:latin typeface="Times New Roman" pitchFamily="18" charset="0"/>
                <a:ea typeface="Calibri" pitchFamily="34" charset="0"/>
                <a:cs typeface="Times New Roman" pitchFamily="18" charset="0"/>
              </a:rPr>
              <a:t> </a:t>
            </a:r>
            <a:r>
              <a:rPr lang="en-US" sz="2800" b="1" u="sng" dirty="0" smtClean="0">
                <a:solidFill>
                  <a:srgbClr val="CC0022"/>
                </a:solidFill>
                <a:latin typeface="Times New Roman" pitchFamily="18" charset="0"/>
                <a:ea typeface="Calibri" pitchFamily="34" charset="0"/>
                <a:cs typeface="Times New Roman" pitchFamily="18" charset="0"/>
              </a:rPr>
              <a:t>the</a:t>
            </a:r>
            <a:r>
              <a:rPr lang="en-US" sz="2800" u="sng" dirty="0" smtClean="0">
                <a:latin typeface="Times New Roman" pitchFamily="18" charset="0"/>
                <a:ea typeface="Calibri" pitchFamily="34" charset="0"/>
                <a:cs typeface="Times New Roman" pitchFamily="18" charset="0"/>
              </a:rPr>
              <a:t> </a:t>
            </a:r>
            <a:r>
              <a:rPr lang="en-US" sz="2800" b="1" u="sng" dirty="0" smtClean="0">
                <a:solidFill>
                  <a:srgbClr val="CC0022"/>
                </a:solidFill>
                <a:latin typeface="Times New Roman" pitchFamily="18" charset="0"/>
                <a:ea typeface="Calibri" pitchFamily="34" charset="0"/>
                <a:cs typeface="Times New Roman" pitchFamily="18" charset="0"/>
              </a:rPr>
              <a:t>sacrifice</a:t>
            </a:r>
            <a:r>
              <a:rPr lang="en-US" sz="2800" u="sng" dirty="0" smtClean="0">
                <a:latin typeface="Times New Roman" pitchFamily="18" charset="0"/>
                <a:ea typeface="Calibri" pitchFamily="34" charset="0"/>
                <a:cs typeface="Times New Roman" pitchFamily="18" charset="0"/>
              </a:rPr>
              <a:t> </a:t>
            </a:r>
            <a:r>
              <a:rPr lang="en-US" sz="2800" b="1" u="sng" dirty="0" smtClean="0">
                <a:solidFill>
                  <a:srgbClr val="CC0022"/>
                </a:solidFill>
                <a:latin typeface="Times New Roman" pitchFamily="18" charset="0"/>
                <a:ea typeface="Calibri" pitchFamily="34" charset="0"/>
                <a:cs typeface="Times New Roman" pitchFamily="18" charset="0"/>
              </a:rPr>
              <a:t>of</a:t>
            </a:r>
            <a:r>
              <a:rPr lang="en-US" sz="2800" u="sng" dirty="0" smtClean="0">
                <a:latin typeface="Times New Roman" pitchFamily="18" charset="0"/>
                <a:ea typeface="Calibri" pitchFamily="34" charset="0"/>
                <a:cs typeface="Times New Roman" pitchFamily="18" charset="0"/>
              </a:rPr>
              <a:t> </a:t>
            </a:r>
            <a:r>
              <a:rPr lang="en-US" sz="2800" b="1" u="sng" dirty="0" smtClean="0">
                <a:solidFill>
                  <a:srgbClr val="CC0022"/>
                </a:solidFill>
                <a:latin typeface="Times New Roman" pitchFamily="18" charset="0"/>
                <a:ea typeface="Calibri" pitchFamily="34" charset="0"/>
                <a:cs typeface="Times New Roman" pitchFamily="18" charset="0"/>
              </a:rPr>
              <a:t>himself</a:t>
            </a:r>
            <a:r>
              <a:rPr lang="en-US" sz="2800" dirty="0" smtClean="0">
                <a:latin typeface="Times New Roman" pitchFamily="18" charset="0"/>
                <a:ea typeface="Calibri" pitchFamily="34" charset="0"/>
                <a:cs typeface="Times New Roman" pitchFamily="18" charset="0"/>
              </a:rPr>
              <a:t>.</a:t>
            </a:r>
            <a:r>
              <a:rPr lang="en-US" sz="2800" b="1" dirty="0" smtClean="0">
                <a:solidFill>
                  <a:srgbClr val="FF0000"/>
                </a:solidFill>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lang="en-US" sz="2800" b="1" dirty="0" smtClean="0">
                <a:solidFill>
                  <a:srgbClr val="C00000"/>
                </a:solidFill>
                <a:latin typeface="Times New Roman" pitchFamily="18" charset="0"/>
                <a:ea typeface="Calibri" pitchFamily="34" charset="0"/>
                <a:cs typeface="Times New Roman" pitchFamily="18" charset="0"/>
              </a:rPr>
              <a:t>(Heb 9:26) </a:t>
            </a:r>
            <a:endParaRPr lang="en-US" sz="2800" dirty="0" smtClean="0">
              <a:solidFill>
                <a:srgbClr val="C0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en-US" sz="2000" dirty="0" smtClean="0">
              <a:latin typeface="Times New Roman" pitchFamily="18" charset="0"/>
              <a:cs typeface="Times New Roman" pitchFamily="18" charset="0"/>
            </a:endParaRPr>
          </a:p>
          <a:p>
            <a:pPr lvl="0" algn="ctr"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And he bearing his cross went forth into a place </a:t>
            </a:r>
            <a:r>
              <a:rPr lang="en-US" sz="2800" b="1" u="sng" dirty="0" smtClean="0">
                <a:latin typeface="Times New Roman" pitchFamily="18" charset="0"/>
                <a:ea typeface="Calibri" pitchFamily="34" charset="0"/>
                <a:cs typeface="Times New Roman" pitchFamily="18" charset="0"/>
              </a:rPr>
              <a:t>called [the place] of a skull</a:t>
            </a:r>
            <a:r>
              <a:rPr lang="en-US" sz="2800" dirty="0" smtClean="0">
                <a:latin typeface="Times New Roman" pitchFamily="18" charset="0"/>
                <a:ea typeface="Calibri" pitchFamily="34" charset="0"/>
                <a:cs typeface="Times New Roman" pitchFamily="18" charset="0"/>
              </a:rPr>
              <a:t>, which is called in the Hebrew </a:t>
            </a:r>
            <a:r>
              <a:rPr lang="en-US" sz="2800" b="1" u="sng" dirty="0" smtClean="0">
                <a:latin typeface="Times New Roman" pitchFamily="18" charset="0"/>
                <a:ea typeface="Calibri" pitchFamily="34" charset="0"/>
                <a:cs typeface="Times New Roman" pitchFamily="18" charset="0"/>
              </a:rPr>
              <a:t>Golgotha</a:t>
            </a:r>
            <a:r>
              <a:rPr lang="en-US" sz="2800" u="sng" dirty="0" smtClean="0">
                <a:latin typeface="Times New Roman" pitchFamily="18" charset="0"/>
                <a:ea typeface="Calibri" pitchFamily="34" charset="0"/>
                <a:cs typeface="Times New Roman" pitchFamily="18" charset="0"/>
              </a:rPr>
              <a:t>:</a:t>
            </a:r>
          </a:p>
          <a:p>
            <a:pPr algn="ctr" eaLnBrk="0" fontAlgn="base" hangingPunct="0">
              <a:spcBef>
                <a:spcPct val="0"/>
              </a:spcBef>
              <a:spcAft>
                <a:spcPct val="0"/>
              </a:spcAft>
            </a:pPr>
            <a:r>
              <a:rPr lang="en-US" sz="2800" b="1" dirty="0" smtClean="0">
                <a:solidFill>
                  <a:srgbClr val="C00000"/>
                </a:solidFill>
                <a:latin typeface="Times New Roman" pitchFamily="18" charset="0"/>
                <a:ea typeface="Calibri" pitchFamily="34" charset="0"/>
                <a:cs typeface="Times New Roman" pitchFamily="18" charset="0"/>
              </a:rPr>
              <a:t>(John 19:17) </a:t>
            </a:r>
          </a:p>
          <a:p>
            <a:pPr lvl="0" eaLnBrk="0" fontAlgn="base" hangingPunct="0">
              <a:spcBef>
                <a:spcPct val="0"/>
              </a:spcBef>
              <a:spcAft>
                <a:spcPct val="0"/>
              </a:spcAft>
            </a:pPr>
            <a:endParaRPr lang="en-US" sz="1600" dirty="0" smtClean="0">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 </a:t>
            </a:r>
            <a:r>
              <a:rPr lang="en-US" sz="2400" dirty="0" smtClean="0">
                <a:solidFill>
                  <a:srgbClr val="C00000"/>
                </a:solidFill>
                <a:latin typeface="Times New Roman" pitchFamily="18" charset="0"/>
                <a:ea typeface="Calibri" pitchFamily="34" charset="0"/>
                <a:cs typeface="Times New Roman" pitchFamily="18" charset="0"/>
              </a:rPr>
              <a:t>(For other references: Mark 15:22, Matthew 27:33).</a:t>
            </a:r>
          </a:p>
          <a:p>
            <a:pPr lvl="0" eaLnBrk="0" fontAlgn="base" hangingPunct="0">
              <a:spcBef>
                <a:spcPct val="0"/>
              </a:spcBef>
              <a:spcAft>
                <a:spcPct val="0"/>
              </a:spcAft>
            </a:pPr>
            <a:endParaRPr lang="en-US" dirty="0" smtClean="0">
              <a:latin typeface="Times New Roman" pitchFamily="18" charset="0"/>
              <a:cs typeface="Times New Roman" pitchFamily="18" charset="0"/>
            </a:endParaRPr>
          </a:p>
          <a:p>
            <a:pPr algn="ctr" eaLnBrk="0" fontAlgn="base" hangingPunct="0">
              <a:spcBef>
                <a:spcPct val="0"/>
              </a:spcBef>
              <a:spcAft>
                <a:spcPct val="0"/>
              </a:spcAft>
            </a:pPr>
            <a:r>
              <a:rPr lang="en-US" sz="2400" dirty="0" smtClean="0">
                <a:solidFill>
                  <a:schemeClr val="tx2"/>
                </a:solidFill>
                <a:latin typeface="Times New Roman" pitchFamily="18" charset="0"/>
                <a:ea typeface="Calibri" pitchFamily="34" charset="0"/>
                <a:cs typeface="Times New Roman" pitchFamily="18" charset="0"/>
              </a:rPr>
              <a:t>And as it is appointed unto men once to die, but after this the judgment:  So Christ was once offered to bear the sins of many; and unto them that look for him shall he appear the second time without sin unto salvation. </a:t>
            </a:r>
            <a:r>
              <a:rPr lang="en-US" sz="2400" b="1" dirty="0" smtClean="0">
                <a:solidFill>
                  <a:srgbClr val="C00000"/>
                </a:solidFill>
                <a:latin typeface="Times New Roman" pitchFamily="18" charset="0"/>
                <a:ea typeface="Calibri" pitchFamily="34" charset="0"/>
                <a:cs typeface="Times New Roman" pitchFamily="18" charset="0"/>
              </a:rPr>
              <a:t>(Exodus26:14-16) </a:t>
            </a:r>
            <a:endParaRPr lang="en-US" sz="2400" dirty="0" smtClean="0">
              <a:solidFill>
                <a:srgbClr val="C00000"/>
              </a:solidFill>
              <a:latin typeface="Times New Roman" pitchFamily="18" charset="0"/>
              <a:cs typeface="Times New Roman" pitchFamily="18" charset="0"/>
            </a:endParaRPr>
          </a:p>
        </p:txBody>
      </p:sp>
      <p:sp>
        <p:nvSpPr>
          <p:cNvPr id="4" name="Rectangle 3"/>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10</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0" y="0"/>
            <a:ext cx="9144000" cy="1295400"/>
          </a:xfrm>
          <a:prstGeom prst="rect">
            <a:avLst/>
          </a:prstGeom>
          <a:ln>
            <a:solidFill>
              <a:schemeClr val="tx1"/>
            </a:solidFill>
          </a:ln>
        </p:spPr>
        <p:style>
          <a:lnRef idx="2">
            <a:schemeClr val="accent5"/>
          </a:lnRef>
          <a:fillRef idx="1">
            <a:schemeClr val="lt1"/>
          </a:fillRef>
          <a:effectRef idx="0">
            <a:schemeClr val="accent5"/>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1" u="none" strike="noStrike" kern="1200" cap="none" spc="0" normalizeH="0" baseline="0" noProof="0" dirty="0" smtClean="0">
                <a:ln>
                  <a:noFill/>
                </a:ln>
                <a:solidFill>
                  <a:srgbClr val="6600FF"/>
                </a:solidFill>
                <a:effectLst/>
                <a:uLnTx/>
                <a:uFillTx/>
                <a:latin typeface="Imprint MT Shadow" pitchFamily="82" charset="0"/>
                <a:ea typeface="+mn-ea"/>
                <a:cs typeface="+mn-cs"/>
              </a:rPr>
              <a:t>And the likeness of the firmament upon the heads of the living creature [was] as </a:t>
            </a:r>
            <a:r>
              <a:rPr kumimoji="0" lang="en-US" sz="2400" b="1" i="1" u="none" strike="noStrike" kern="1200" cap="none" spc="0" normalizeH="0" baseline="0" noProof="0" dirty="0" smtClean="0">
                <a:ln>
                  <a:noFill/>
                </a:ln>
                <a:solidFill>
                  <a:srgbClr val="6600FF"/>
                </a:solidFill>
                <a:effectLst/>
                <a:uLnTx/>
                <a:uFillTx/>
                <a:latin typeface="David" pitchFamily="34" charset="-79"/>
                <a:cs typeface="David" pitchFamily="34" charset="-79"/>
              </a:rPr>
              <a:t>the colour of the </a:t>
            </a:r>
            <a:r>
              <a:rPr kumimoji="0" lang="en-US" sz="2400" b="1" i="1" u="sng" strike="noStrike" kern="1200" cap="none" spc="0" normalizeH="0" baseline="0" noProof="0" dirty="0" smtClean="0">
                <a:ln>
                  <a:noFill/>
                </a:ln>
                <a:solidFill>
                  <a:srgbClr val="6600FF"/>
                </a:solidFill>
                <a:effectLst/>
                <a:uLnTx/>
                <a:uFillTx/>
                <a:latin typeface="David" pitchFamily="34" charset="-79"/>
                <a:cs typeface="David" pitchFamily="34" charset="-79"/>
              </a:rPr>
              <a:t>terrible crystal </a:t>
            </a:r>
            <a:r>
              <a:rPr kumimoji="0" lang="en-US" sz="2400" b="1" i="1" u="none" strike="noStrike" kern="1200" cap="none" spc="0" normalizeH="0" baseline="0" noProof="0" dirty="0" smtClean="0">
                <a:ln>
                  <a:noFill/>
                </a:ln>
                <a:solidFill>
                  <a:srgbClr val="6600FF"/>
                </a:solidFill>
                <a:effectLst/>
                <a:uLnTx/>
                <a:uFillTx/>
                <a:latin typeface="David" pitchFamily="34" charset="-79"/>
                <a:cs typeface="David" pitchFamily="34" charset="-79"/>
              </a:rPr>
              <a:t> </a:t>
            </a:r>
            <a:r>
              <a:rPr kumimoji="0" lang="en-US" sz="2000" b="1" i="1" u="none" strike="noStrike" kern="1200" cap="none" spc="0" normalizeH="0" baseline="0" noProof="0" dirty="0" smtClean="0">
                <a:ln>
                  <a:noFill/>
                </a:ln>
                <a:solidFill>
                  <a:srgbClr val="6600FF"/>
                </a:solidFill>
                <a:effectLst/>
                <a:uLnTx/>
                <a:uFillTx/>
                <a:latin typeface="David" pitchFamily="34" charset="-79"/>
                <a:cs typeface="David" pitchFamily="34" charset="-79"/>
              </a:rPr>
              <a:t/>
            </a:r>
            <a:br>
              <a:rPr kumimoji="0" lang="en-US" sz="2000" b="1" i="1" u="none" strike="noStrike" kern="1200" cap="none" spc="0" normalizeH="0" baseline="0" noProof="0" dirty="0" smtClean="0">
                <a:ln>
                  <a:noFill/>
                </a:ln>
                <a:solidFill>
                  <a:srgbClr val="6600FF"/>
                </a:solidFill>
                <a:effectLst/>
                <a:uLnTx/>
                <a:uFillTx/>
                <a:latin typeface="David" pitchFamily="34" charset="-79"/>
                <a:cs typeface="David" pitchFamily="34" charset="-79"/>
              </a:rPr>
            </a:br>
            <a:r>
              <a:rPr kumimoji="0" lang="en-US" sz="2400" b="1" i="1" u="none" strike="noStrike" kern="1200" cap="none" spc="0" normalizeH="0" baseline="0" noProof="0" dirty="0" smtClean="0">
                <a:ln>
                  <a:noFill/>
                </a:ln>
                <a:solidFill>
                  <a:srgbClr val="6600FF"/>
                </a:solidFill>
                <a:effectLst/>
                <a:uLnTx/>
                <a:uFillTx/>
                <a:latin typeface="David" pitchFamily="34" charset="-79"/>
                <a:cs typeface="David" pitchFamily="34" charset="-79"/>
              </a:rPr>
              <a:t>stretched forth over their heads above. </a:t>
            </a:r>
            <a:r>
              <a:rPr kumimoji="0" lang="en-US" sz="2000" b="1" i="1" u="none" strike="noStrike" kern="1200" cap="none" spc="0" normalizeH="0" baseline="0" noProof="0" dirty="0" smtClean="0">
                <a:ln>
                  <a:noFill/>
                </a:ln>
                <a:solidFill>
                  <a:srgbClr val="6600FF"/>
                </a:solidFill>
                <a:effectLst/>
                <a:uLnTx/>
                <a:uFillTx/>
                <a:latin typeface="David" pitchFamily="34" charset="-79"/>
                <a:cs typeface="David" pitchFamily="34" charset="-79"/>
              </a:rPr>
              <a:t>(Ezekiel 1:22)</a:t>
            </a:r>
            <a:endParaRPr kumimoji="0" lang="en-US" sz="2000" b="0" i="0" u="none" strike="noStrike" kern="1200" cap="none" spc="0" normalizeH="0" baseline="0" noProof="0" dirty="0">
              <a:ln>
                <a:noFill/>
              </a:ln>
              <a:solidFill>
                <a:srgbClr val="6600FF"/>
              </a:solidFill>
              <a:effectLst/>
              <a:uLnTx/>
              <a:uFillTx/>
              <a:latin typeface="David" pitchFamily="34" charset="-79"/>
              <a:cs typeface="David" pitchFamily="34" charset="-79"/>
            </a:endParaRPr>
          </a:p>
        </p:txBody>
      </p:sp>
      <p:sp>
        <p:nvSpPr>
          <p:cNvPr id="3" name="Text Placeholder 2"/>
          <p:cNvSpPr txBox="1">
            <a:spLocks/>
          </p:cNvSpPr>
          <p:nvPr/>
        </p:nvSpPr>
        <p:spPr>
          <a:xfrm>
            <a:off x="0" y="1295400"/>
            <a:ext cx="9144000" cy="533400"/>
          </a:xfrm>
          <a:prstGeom prst="rect">
            <a:avLst/>
          </a:prstGeom>
          <a:solidFill>
            <a:schemeClr val="bg1"/>
          </a:solidFill>
          <a:ln w="2857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lstStyle/>
          <a:p>
            <a:pPr marL="342900" lvl="0" indent="-342900" algn="ctr">
              <a:spcBef>
                <a:spcPct val="20000"/>
              </a:spcBef>
              <a:defRPr/>
            </a:pPr>
            <a:r>
              <a:rPr lang="en-US" sz="3200" dirty="0" smtClean="0">
                <a:solidFill>
                  <a:srgbClr val="6600FF"/>
                </a:solidFill>
                <a:latin typeface="Imprint MT Shadow" pitchFamily="82" charset="0"/>
              </a:rPr>
              <a:t>Crista galli </a:t>
            </a:r>
            <a:endParaRPr lang="en-US" sz="3200" dirty="0">
              <a:solidFill>
                <a:srgbClr val="6600FF"/>
              </a:solidFill>
              <a:latin typeface="Imprint MT Shadow" pitchFamily="82" charset="0"/>
            </a:endParaRPr>
          </a:p>
        </p:txBody>
      </p:sp>
      <p:pic>
        <p:nvPicPr>
          <p:cNvPr id="6" name="Picture 2" descr="http://www.stmary.ws/highschool/science/humanbio/q1/q1notes/ethamoid%20bone.jpg"/>
          <p:cNvPicPr>
            <a:picLocks noChangeAspect="1" noChangeArrowheads="1"/>
          </p:cNvPicPr>
          <p:nvPr/>
        </p:nvPicPr>
        <p:blipFill>
          <a:blip r:embed="rId2" cstate="print"/>
          <a:srcRect t="2703"/>
          <a:stretch>
            <a:fillRect/>
          </a:stretch>
        </p:blipFill>
        <p:spPr bwMode="auto">
          <a:xfrm>
            <a:off x="4572000" y="1828800"/>
            <a:ext cx="4572000" cy="5029200"/>
          </a:xfrm>
          <a:prstGeom prst="rect">
            <a:avLst/>
          </a:prstGeom>
        </p:spPr>
        <p:style>
          <a:lnRef idx="2">
            <a:schemeClr val="dk1"/>
          </a:lnRef>
          <a:fillRef idx="1">
            <a:schemeClr val="lt1"/>
          </a:fillRef>
          <a:effectRef idx="0">
            <a:schemeClr val="dk1"/>
          </a:effectRef>
          <a:fontRef idx="minor">
            <a:schemeClr val="dk1"/>
          </a:fontRef>
        </p:style>
      </p:pic>
      <p:sp>
        <p:nvSpPr>
          <p:cNvPr id="7" name="Rectangle 6"/>
          <p:cNvSpPr/>
          <p:nvPr/>
        </p:nvSpPr>
        <p:spPr>
          <a:xfrm>
            <a:off x="4648200" y="4876800"/>
            <a:ext cx="2362200" cy="1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i="1" dirty="0" smtClean="0">
                <a:solidFill>
                  <a:srgbClr val="6600FF"/>
                </a:solidFill>
                <a:latin typeface="Imprint MT Shadow" pitchFamily="82" charset="0"/>
              </a:rPr>
              <a:t>The Place where the </a:t>
            </a:r>
            <a:r>
              <a:rPr lang="en-US" sz="1600" b="1" i="1" u="sng" dirty="0" smtClean="0">
                <a:solidFill>
                  <a:srgbClr val="00B050"/>
                </a:solidFill>
                <a:latin typeface="Imprint MT Shadow" pitchFamily="82" charset="0"/>
              </a:rPr>
              <a:t>Seal</a:t>
            </a:r>
            <a:r>
              <a:rPr lang="en-US" sz="1600" i="1" dirty="0" smtClean="0">
                <a:latin typeface="Imprint MT Shadow" pitchFamily="82" charset="0"/>
              </a:rPr>
              <a:t> </a:t>
            </a:r>
          </a:p>
          <a:p>
            <a:pPr algn="ctr"/>
            <a:r>
              <a:rPr lang="en-US" sz="1600" i="1" dirty="0" smtClean="0">
                <a:solidFill>
                  <a:srgbClr val="6600FF"/>
                </a:solidFill>
                <a:latin typeface="Imprint MT Shadow" pitchFamily="82" charset="0"/>
              </a:rPr>
              <a:t>of our Saviour is cradled between two bones</a:t>
            </a:r>
            <a:endParaRPr lang="en-US" sz="1600" dirty="0">
              <a:solidFill>
                <a:srgbClr val="6600FF"/>
              </a:solidFill>
            </a:endParaRPr>
          </a:p>
        </p:txBody>
      </p:sp>
      <p:cxnSp>
        <p:nvCxnSpPr>
          <p:cNvPr id="8" name="Straight Arrow Connector 7"/>
          <p:cNvCxnSpPr/>
          <p:nvPr/>
        </p:nvCxnSpPr>
        <p:spPr>
          <a:xfrm>
            <a:off x="6096000" y="5334000"/>
            <a:ext cx="18288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49" name="Picture 1" descr="http://img.tfd.com/MosbyMD/thumb/ethmoid_bone.jpg"/>
          <p:cNvPicPr>
            <a:picLocks noChangeAspect="1" noChangeArrowheads="1"/>
          </p:cNvPicPr>
          <p:nvPr/>
        </p:nvPicPr>
        <p:blipFill>
          <a:blip r:embed="rId3" cstate="print">
            <a:lum contrast="10000"/>
          </a:blip>
          <a:srcRect/>
          <a:stretch>
            <a:fillRect/>
          </a:stretch>
        </p:blipFill>
        <p:spPr bwMode="auto">
          <a:xfrm>
            <a:off x="0" y="1828800"/>
            <a:ext cx="4495800" cy="5029200"/>
          </a:xfrm>
          <a:prstGeom prst="rect">
            <a:avLst/>
          </a:prstGeom>
          <a:noFill/>
          <a:ln w="28575">
            <a:solidFill>
              <a:schemeClr val="tx1"/>
            </a:solidFill>
          </a:ln>
        </p:spPr>
      </p:pic>
      <p:sp>
        <p:nvSpPr>
          <p:cNvPr id="9" name="Rectangle 8"/>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11</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5415"/>
            <a:ext cx="9144000" cy="6863416"/>
          </a:xfrm>
          <a:prstGeom prst="rect">
            <a:avLst/>
          </a:prstGeom>
          <a:solidFill>
            <a:srgbClr val="FFFFFF"/>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1" u="none" strike="noStrike" cap="none" normalizeH="0" baseline="0" dirty="0" smtClean="0">
              <a:ln>
                <a:noFill/>
              </a:ln>
              <a:solidFill>
                <a:srgbClr val="7030A0"/>
              </a:solidFill>
              <a:effectLst/>
              <a:latin typeface="David" pitchFamily="34" charset="-79"/>
              <a:ea typeface="Times New Roman" pitchFamily="18" charset="0"/>
              <a:cs typeface="David" pitchFamily="34"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7030A0"/>
                </a:solidFill>
                <a:effectLst/>
                <a:latin typeface="David" pitchFamily="34" charset="-79"/>
                <a:ea typeface="Times New Roman" pitchFamily="18" charset="0"/>
                <a:cs typeface="David" pitchFamily="34" charset="-79"/>
              </a:rPr>
              <a:t>III. Christ Ministering in Heavenly Sanctuary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800" b="1" i="1"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    </a:t>
            </a:r>
            <a:r>
              <a:rPr kumimoji="0" lang="en-US" sz="2400" b="1" u="none" strike="noStrike" cap="none" normalizeH="0" baseline="0" dirty="0" smtClean="0">
                <a:ln>
                  <a:noFill/>
                </a:ln>
                <a:solidFill>
                  <a:srgbClr val="7030A0"/>
                </a:solidFill>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 </a:t>
            </a:r>
            <a:r>
              <a:rPr kumimoji="0" lang="en-US" sz="2400" b="1" u="none" strike="noStrike" cap="none" normalizeH="0" baseline="0" dirty="0" smtClean="0">
                <a:ln>
                  <a:noFill/>
                </a:ln>
                <a:solidFill>
                  <a:srgbClr val="7030A0"/>
                </a:solidFill>
                <a:latin typeface="Calibri" pitchFamily="34" charset="0"/>
                <a:ea typeface="Times New Roman" pitchFamily="18" charset="0"/>
                <a:cs typeface="Times New Roman" pitchFamily="18" charset="0"/>
              </a:rPr>
              <a:t>We are in the great day of atonement, and the sacred work of Christ for the people of God that is going on at the present time [1882] in the heavenly sanctuary, should be our constant study.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smtClean="0">
                <a:ln>
                  <a:noFill/>
                </a:ln>
                <a:effectLst>
                  <a:outerShdw blurRad="38100" dist="38100" dir="2700000" algn="tl">
                    <a:srgbClr val="000000">
                      <a:alpha val="43137"/>
                    </a:srgbClr>
                  </a:outerShdw>
                </a:effectLst>
                <a:latin typeface="Calibri" pitchFamily="34" charset="0"/>
                <a:ea typeface="Times New Roman" pitchFamily="18" charset="0"/>
                <a:cs typeface="Times New Roman" pitchFamily="18" charset="0"/>
              </a:rPr>
              <a:t>Testimonies, vol. 5, p. 520.  {7ABC 481.2- 481.4}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     </a:t>
            </a:r>
            <a:r>
              <a:rPr kumimoji="0" lang="en-US" sz="2000" b="1" i="1"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O that all could behold our precious Saviour as He is, a Saviour. Let His hand draw aside the veil which conceals His glory from our eyes. It shows Him in His high and holy place. What do we see? Our Saviour, not in a position of silence and inactivity. </a:t>
            </a:r>
            <a:r>
              <a:rPr kumimoji="0" lang="en-US" sz="2000" b="1" i="1" u="sng" strike="noStrike" cap="none" normalizeH="0" baseline="0" dirty="0" smtClean="0">
                <a:ln>
                  <a:noFill/>
                </a:ln>
                <a:effectLst/>
                <a:latin typeface="Calibri" pitchFamily="34" charset="0"/>
                <a:ea typeface="Times New Roman" pitchFamily="18" charset="0"/>
                <a:cs typeface="Times New Roman" pitchFamily="18" charset="0"/>
              </a:rPr>
              <a:t>He is surrounded with heavenly intelligences, cherubims and seraphims, ten thousand times ten thousand of angels. All these heavenly beings have one object above all others, in which they are intensely interested,--His church in a world of corruption.--</a:t>
            </a:r>
            <a:r>
              <a:rPr kumimoji="0" lang="en-US" sz="2000" b="1" i="1" strike="noStrike" cap="none" normalizeH="0" baseline="0" dirty="0" smtClean="0">
                <a:ln>
                  <a:noFill/>
                </a:ln>
                <a:effectLst/>
                <a:latin typeface="Calibri" pitchFamily="34" charset="0"/>
                <a:ea typeface="Times New Roman" pitchFamily="18" charset="0"/>
                <a:cs typeface="Times New Roman" pitchFamily="18" charset="0"/>
              </a:rPr>
              <a:t>Letter 89c, 1897.  {7ABC 481.3}  </a:t>
            </a:r>
            <a:r>
              <a:rPr kumimoji="0" lang="en-US" sz="2400" b="0" i="1" u="none" strike="noStrike" cap="none" normalizeH="0" baseline="0" dirty="0" smtClean="0">
                <a:ln>
                  <a:noFill/>
                </a:ln>
                <a:effectLst/>
                <a:latin typeface="Calibri" pitchFamily="34" charset="0"/>
                <a:ea typeface="Times New Roman" pitchFamily="18" charset="0"/>
                <a:cs typeface="Times New Roman" pitchFamily="18" charset="0"/>
              </a:rPr>
              <a:t>   </a:t>
            </a:r>
            <a:r>
              <a:rPr kumimoji="0" lang="en-US" sz="2400" b="0" i="1"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 </a:t>
            </a:r>
            <a:r>
              <a:rPr kumimoji="0" lang="en-US" sz="2400" b="1" i="1"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1"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He is in His holy place, not in a state of solitude and grandeur, but surrounded by</a:t>
            </a:r>
            <a:r>
              <a:rPr kumimoji="0" lang="en-US" sz="2000" b="1" i="1" u="sng" strike="noStrike" cap="none" normalizeH="0" baseline="0" dirty="0" smtClean="0">
                <a:ln>
                  <a:noFill/>
                </a:ln>
                <a:solidFill>
                  <a:srgbClr val="7030A0"/>
                </a:solidFill>
                <a:effectLst/>
                <a:latin typeface="Calibri" pitchFamily="34" charset="0"/>
                <a:ea typeface="Times New Roman" pitchFamily="18" charset="0"/>
                <a:cs typeface="Times New Roman" pitchFamily="18" charset="0"/>
              </a:rPr>
              <a:t> ten thousand times ten thousand of heavenly beings who wait to do their Master's bidding. And He bids them go and work for the weakest saint who puts his trust in God. High and low, rich and poor, have the same help provided.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strike="noStrike" cap="none" normalizeH="0" baseline="0" dirty="0" smtClean="0">
                <a:ln>
                  <a:noFill/>
                </a:ln>
                <a:solidFill>
                  <a:schemeClr val="tx2"/>
                </a:solidFill>
                <a:effectLst/>
                <a:latin typeface="Calibri" pitchFamily="34" charset="0"/>
                <a:ea typeface="Times New Roman" pitchFamily="18" charset="0"/>
                <a:cs typeface="Times New Roman" pitchFamily="18" charset="0"/>
              </a:rPr>
              <a:t>Letter 134, 1899.  {7ABC 481.4} </a:t>
            </a:r>
            <a:endParaRPr kumimoji="0" lang="en-US" sz="2000" b="0" i="0" strike="noStrike" cap="none" normalizeH="0" baseline="0" dirty="0" smtClean="0">
              <a:ln>
                <a:noFill/>
              </a:ln>
              <a:solidFill>
                <a:schemeClr val="tx2"/>
              </a:solidFill>
              <a:effectLst/>
              <a:latin typeface="Arial" pitchFamily="34" charset="0"/>
              <a:cs typeface="Arial" pitchFamily="34" charset="0"/>
            </a:endParaRP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12</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a:spLocks/>
          </p:cNvSpPr>
          <p:nvPr/>
        </p:nvSpPr>
        <p:spPr>
          <a:xfrm>
            <a:off x="0" y="0"/>
            <a:ext cx="9144000" cy="609600"/>
          </a:xfrm>
          <a:prstGeom prst="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noFill/>
                </a:ln>
                <a:solidFill>
                  <a:srgbClr val="6600FF"/>
                </a:solidFill>
                <a:effectLst/>
                <a:uLnTx/>
                <a:uFillTx/>
                <a:latin typeface="Imprint MT Shadow" pitchFamily="82" charset="0"/>
                <a:ea typeface="+mn-ea"/>
                <a:cs typeface="+mn-cs"/>
              </a:rPr>
              <a:t>Angels with Great wings</a:t>
            </a:r>
            <a:endParaRPr kumimoji="0" lang="en-US" sz="3600" b="0" i="0" u="none" strike="noStrike" kern="1200" cap="none" spc="0" normalizeH="0" baseline="0" noProof="0" dirty="0">
              <a:ln>
                <a:noFill/>
              </a:ln>
              <a:solidFill>
                <a:srgbClr val="6600FF"/>
              </a:solidFill>
              <a:effectLst/>
              <a:uLnTx/>
              <a:uFillTx/>
              <a:latin typeface="Imprint MT Shadow" pitchFamily="82" charset="0"/>
              <a:ea typeface="+mn-ea"/>
              <a:cs typeface="+mn-cs"/>
            </a:endParaRPr>
          </a:p>
        </p:txBody>
      </p:sp>
      <p:pic>
        <p:nvPicPr>
          <p:cNvPr id="3" name="Picture 4" descr="http://1.bp.blogspot.com/_i4f5qTnXK2I/TH5O6vcaCCI/AAAAAAAAAUM/vRdGKesYM0E/s400/sphenoid+bone+1.jpg"/>
          <p:cNvPicPr>
            <a:picLocks noChangeAspect="1" noChangeArrowheads="1"/>
          </p:cNvPicPr>
          <p:nvPr/>
        </p:nvPicPr>
        <p:blipFill>
          <a:blip r:embed="rId2" cstate="print"/>
          <a:srcRect/>
          <a:stretch>
            <a:fillRect/>
          </a:stretch>
        </p:blipFill>
        <p:spPr bwMode="auto">
          <a:xfrm>
            <a:off x="4648200" y="1447800"/>
            <a:ext cx="4495800" cy="5410200"/>
          </a:xfrm>
          <a:prstGeom prst="rect">
            <a:avLst/>
          </a:prstGeom>
          <a:noFill/>
          <a:ln w="28575">
            <a:solidFill>
              <a:schemeClr val="tx1"/>
            </a:solidFill>
          </a:ln>
        </p:spPr>
      </p:pic>
      <p:sp>
        <p:nvSpPr>
          <p:cNvPr id="6" name="Rectangle 5"/>
          <p:cNvSpPr/>
          <p:nvPr/>
        </p:nvSpPr>
        <p:spPr>
          <a:xfrm>
            <a:off x="0" y="609600"/>
            <a:ext cx="9144000" cy="8382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i="1" dirty="0" smtClean="0"/>
              <a:t>(</a:t>
            </a:r>
            <a:r>
              <a:rPr lang="en-US" b="1" i="1" dirty="0" smtClean="0">
                <a:solidFill>
                  <a:srgbClr val="7030A0"/>
                </a:solidFill>
              </a:rPr>
              <a:t>Ezekiel 1:23) And under the firmament [were] their wings straight, the one toward the other: every one had two, which covered on this side, and every one had two, which covered on that side, their bodies. </a:t>
            </a:r>
            <a:endParaRPr lang="en-US" b="1" i="1" dirty="0">
              <a:solidFill>
                <a:srgbClr val="7030A0"/>
              </a:solidFill>
            </a:endParaRPr>
          </a:p>
        </p:txBody>
      </p:sp>
      <p:pic>
        <p:nvPicPr>
          <p:cNvPr id="1030" name="Picture 6" descr="http://classconnection.s3.amazonaws.com/811/flashcards/141811/jpg/sphenoidbone1318087502399.jpg"/>
          <p:cNvPicPr>
            <a:picLocks noChangeAspect="1" noChangeArrowheads="1"/>
          </p:cNvPicPr>
          <p:nvPr/>
        </p:nvPicPr>
        <p:blipFill>
          <a:blip r:embed="rId3" cstate="print"/>
          <a:srcRect b="5406"/>
          <a:stretch>
            <a:fillRect/>
          </a:stretch>
        </p:blipFill>
        <p:spPr bwMode="auto">
          <a:xfrm>
            <a:off x="0" y="1447800"/>
            <a:ext cx="4572000" cy="5410200"/>
          </a:xfrm>
          <a:prstGeom prst="rect">
            <a:avLst/>
          </a:prstGeom>
          <a:noFill/>
          <a:ln w="28575">
            <a:solidFill>
              <a:schemeClr val="tx1"/>
            </a:solidFill>
          </a:ln>
        </p:spPr>
      </p:pic>
      <p:sp>
        <p:nvSpPr>
          <p:cNvPr id="14" name="TextBox 13"/>
          <p:cNvSpPr txBox="1"/>
          <p:nvPr/>
        </p:nvSpPr>
        <p:spPr>
          <a:xfrm>
            <a:off x="1524000" y="1524000"/>
            <a:ext cx="1905000" cy="338554"/>
          </a:xfrm>
          <a:prstGeom prst="rect">
            <a:avLst/>
          </a:prstGeom>
          <a:solidFill>
            <a:schemeClr val="bg1"/>
          </a:solidFill>
          <a:ln w="28575">
            <a:solidFill>
              <a:schemeClr val="tx1"/>
            </a:solidFill>
          </a:ln>
        </p:spPr>
        <p:txBody>
          <a:bodyPr wrap="square" rtlCol="0">
            <a:spAutoFit/>
          </a:bodyPr>
          <a:lstStyle/>
          <a:p>
            <a:r>
              <a:rPr lang="en-US" sz="1600" b="1" dirty="0" smtClean="0">
                <a:solidFill>
                  <a:schemeClr val="accent5">
                    <a:lumMod val="75000"/>
                  </a:schemeClr>
                </a:solidFill>
                <a:latin typeface="Andalus" pitchFamily="18" charset="-78"/>
                <a:cs typeface="Andalus" pitchFamily="18" charset="-78"/>
              </a:rPr>
              <a:t>The Sphenoid Bone</a:t>
            </a:r>
            <a:endParaRPr lang="en-US" b="1" dirty="0">
              <a:solidFill>
                <a:schemeClr val="accent5">
                  <a:lumMod val="75000"/>
                </a:schemeClr>
              </a:solidFill>
              <a:latin typeface="Andalus" pitchFamily="18" charset="-78"/>
              <a:cs typeface="Andalus" pitchFamily="18" charset="-78"/>
            </a:endParaRPr>
          </a:p>
        </p:txBody>
      </p:sp>
      <p:sp>
        <p:nvSpPr>
          <p:cNvPr id="7" name="Rectangle 6"/>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13</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14</a:t>
            </a:fld>
            <a:endParaRPr lang="en-US" dirty="0"/>
          </a:p>
        </p:txBody>
      </p:sp>
      <p:pic>
        <p:nvPicPr>
          <p:cNvPr id="3" name="yui_3_5_1_7_1342764288358_2517" descr="http://www.mccullochlaw.net/images/nerve_injury/lingualnerve/04_Ramus%20of%20Mandible.jpg"/>
          <p:cNvPicPr/>
          <p:nvPr/>
        </p:nvPicPr>
        <p:blipFill>
          <a:blip r:embed="rId2" cstate="print"/>
          <a:srcRect/>
          <a:stretch>
            <a:fillRect/>
          </a:stretch>
        </p:blipFill>
        <p:spPr bwMode="auto">
          <a:xfrm>
            <a:off x="0" y="1524000"/>
            <a:ext cx="4495800" cy="53340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 name="yui_3_5_1_5_1367476450812_638" descr="http://trustingingod.com/IN%20THE1.jpg"/>
          <p:cNvPicPr/>
          <p:nvPr/>
        </p:nvPicPr>
        <p:blipFill>
          <a:blip r:embed="rId3" cstate="print"/>
          <a:srcRect/>
          <a:stretch>
            <a:fillRect/>
          </a:stretch>
        </p:blipFill>
        <p:spPr bwMode="auto">
          <a:xfrm>
            <a:off x="4572000" y="1524000"/>
            <a:ext cx="4572000" cy="5334000"/>
          </a:xfrm>
          <a:prstGeom prst="rect">
            <a:avLst/>
          </a:prstGeom>
          <a:noFill/>
          <a:ln w="28575">
            <a:solidFill>
              <a:schemeClr val="tx1"/>
            </a:solidFill>
            <a:miter lim="800000"/>
            <a:headEnd/>
            <a:tailEnd/>
          </a:ln>
        </p:spPr>
      </p:pic>
      <p:sp>
        <p:nvSpPr>
          <p:cNvPr id="5" name="Rectangle 4"/>
          <p:cNvSpPr/>
          <p:nvPr/>
        </p:nvSpPr>
        <p:spPr>
          <a:xfrm>
            <a:off x="0" y="0"/>
            <a:ext cx="9144000" cy="1524000"/>
          </a:xfrm>
          <a:prstGeom prst="rect">
            <a:avLst/>
          </a:prstGeom>
          <a:solidFill>
            <a:schemeClr val="bg1"/>
          </a:solidFill>
          <a:ln w="381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lvl="0" algn="ctr" fontAlgn="base">
              <a:spcBef>
                <a:spcPct val="0"/>
              </a:spcBef>
              <a:spcAft>
                <a:spcPct val="0"/>
              </a:spcAft>
            </a:pPr>
            <a:r>
              <a:rPr lang="en-US" sz="3200" i="1" dirty="0" smtClean="0">
                <a:solidFill>
                  <a:srgbClr val="7030A0"/>
                </a:solidFill>
                <a:latin typeface="Imprint MT Shadow" pitchFamily="82" charset="0"/>
                <a:ea typeface="Calibri" pitchFamily="34" charset="0"/>
                <a:cs typeface="Times New Roman" pitchFamily="18" charset="0"/>
              </a:rPr>
              <a:t>Tooth: Represents </a:t>
            </a:r>
            <a:r>
              <a:rPr lang="en-US" sz="3200" b="1" i="1" dirty="0" smtClean="0">
                <a:solidFill>
                  <a:srgbClr val="7030A0"/>
                </a:solidFill>
                <a:latin typeface="Imprint MT Shadow" pitchFamily="82" charset="0"/>
                <a:ea typeface="Calibri" pitchFamily="34" charset="0"/>
                <a:cs typeface="Times New Roman" pitchFamily="18" charset="0"/>
              </a:rPr>
              <a:t>Twenty Four Elders</a:t>
            </a:r>
            <a:r>
              <a:rPr lang="en-US" sz="3200" i="1" dirty="0" smtClean="0">
                <a:solidFill>
                  <a:srgbClr val="7030A0"/>
                </a:solidFill>
                <a:latin typeface="Imprint MT Shadow" pitchFamily="82" charset="0"/>
                <a:ea typeface="Calibri" pitchFamily="34" charset="0"/>
                <a:cs typeface="Times New Roman" pitchFamily="18" charset="0"/>
              </a:rPr>
              <a:t> on the Mandibular foramen sitting on the Mandible </a:t>
            </a:r>
          </a:p>
          <a:p>
            <a:pPr lvl="0" algn="ctr" fontAlgn="base">
              <a:spcBef>
                <a:spcPct val="0"/>
              </a:spcBef>
              <a:spcAft>
                <a:spcPct val="0"/>
              </a:spcAft>
            </a:pPr>
            <a:r>
              <a:rPr lang="en-US" sz="3200" b="1" i="1" dirty="0" smtClean="0">
                <a:solidFill>
                  <a:srgbClr val="7030A0"/>
                </a:solidFill>
                <a:latin typeface="Imprint MT Shadow" pitchFamily="82" charset="0"/>
                <a:ea typeface="Calibri" pitchFamily="34" charset="0"/>
                <a:cs typeface="Times New Roman" pitchFamily="18" charset="0"/>
              </a:rPr>
              <a:t>(There are upon the throne) </a:t>
            </a:r>
            <a:endParaRPr lang="en-US" sz="3200" b="1" i="1" dirty="0" smtClean="0">
              <a:solidFill>
                <a:srgbClr val="7030A0"/>
              </a:solidFill>
              <a:latin typeface="Imprint MT Shadow" pitchFamily="82" charset="0"/>
              <a:cs typeface="Arial" pitchFamily="34" charset="0"/>
            </a:endParaRPr>
          </a:p>
        </p:txBody>
      </p:sp>
      <p:sp>
        <p:nvSpPr>
          <p:cNvPr id="6" name="Rectangle 5"/>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14</a:t>
            </a:fld>
            <a:endParaRPr lang="en-US" b="1" dirty="0">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ui_3_5_1_7_1342765668955_439" descr="http://carraradentalpractice.com.au/wp-content/uploads/2011/04/wisdom-teeth.jpg"/>
          <p:cNvPicPr>
            <a:picLocks/>
          </p:cNvPicPr>
          <p:nvPr/>
        </p:nvPicPr>
        <p:blipFill>
          <a:blip r:embed="rId2" cstate="print"/>
          <a:srcRect/>
          <a:stretch>
            <a:fillRect/>
          </a:stretch>
        </p:blipFill>
        <p:spPr bwMode="auto">
          <a:xfrm>
            <a:off x="4495800" y="0"/>
            <a:ext cx="4648200" cy="5334000"/>
          </a:xfrm>
          <a:prstGeom prst="rect">
            <a:avLst/>
          </a:prstGeom>
          <a:ln w="28575"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pic>
      <p:sp>
        <p:nvSpPr>
          <p:cNvPr id="4" name="Rectangle 3"/>
          <p:cNvSpPr/>
          <p:nvPr/>
        </p:nvSpPr>
        <p:spPr>
          <a:xfrm>
            <a:off x="0" y="5334000"/>
            <a:ext cx="9144000" cy="1524000"/>
          </a:xfrm>
          <a:prstGeom prst="rect">
            <a:avLst/>
          </a:prstGeom>
          <a:solidFill>
            <a:schemeClr val="bg1"/>
          </a:solidFill>
          <a:ln w="381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i="1" dirty="0" smtClean="0">
                <a:solidFill>
                  <a:schemeClr val="tx2"/>
                </a:solidFill>
                <a:latin typeface="+mj-lt"/>
              </a:rPr>
              <a:t>(</a:t>
            </a:r>
            <a:r>
              <a:rPr lang="en-US" sz="1600" b="1" i="1" dirty="0" smtClean="0">
                <a:solidFill>
                  <a:schemeClr val="tx2"/>
                </a:solidFill>
                <a:latin typeface="+mj-lt"/>
              </a:rPr>
              <a:t>Colossians 2:2-3) And </a:t>
            </a:r>
            <a:r>
              <a:rPr lang="en-US" sz="1600" b="1" i="1" dirty="0" smtClean="0">
                <a:solidFill>
                  <a:srgbClr val="6600FF"/>
                </a:solidFill>
                <a:latin typeface="+mj-lt"/>
              </a:rPr>
              <a:t>all the angels stood round about the throne</a:t>
            </a:r>
            <a:r>
              <a:rPr lang="en-US" sz="1600" b="1" i="1" dirty="0" smtClean="0">
                <a:solidFill>
                  <a:schemeClr val="tx2"/>
                </a:solidFill>
                <a:latin typeface="+mj-lt"/>
              </a:rPr>
              <a:t>, and [about] </a:t>
            </a:r>
            <a:r>
              <a:rPr lang="en-US" sz="1600" b="1" i="1" u="sng" dirty="0" smtClean="0">
                <a:solidFill>
                  <a:srgbClr val="6600FF"/>
                </a:solidFill>
                <a:latin typeface="+mj-lt"/>
              </a:rPr>
              <a:t>the elders and the four beasts</a:t>
            </a:r>
            <a:r>
              <a:rPr lang="en-US" sz="1600" b="1" i="1" dirty="0" smtClean="0">
                <a:solidFill>
                  <a:srgbClr val="6600FF"/>
                </a:solidFill>
                <a:latin typeface="+mj-lt"/>
              </a:rPr>
              <a:t>, </a:t>
            </a:r>
            <a:r>
              <a:rPr lang="en-US" sz="1600" b="1" i="1" dirty="0" smtClean="0">
                <a:solidFill>
                  <a:schemeClr val="tx2"/>
                </a:solidFill>
                <a:latin typeface="+mj-lt"/>
              </a:rPr>
              <a:t>and fell before the throne on their faces, and worshipped God, Saying, Amen: </a:t>
            </a:r>
            <a:r>
              <a:rPr lang="en-US" sz="1600" b="1" i="1" u="sng" dirty="0" smtClean="0">
                <a:solidFill>
                  <a:srgbClr val="6600FF"/>
                </a:solidFill>
                <a:latin typeface="+mj-lt"/>
              </a:rPr>
              <a:t>Blessing, and glory, and wisdom, and thanksgiving, and honour, and power, and might</a:t>
            </a:r>
            <a:r>
              <a:rPr lang="en-US" sz="1600" b="1" i="1" dirty="0" smtClean="0">
                <a:solidFill>
                  <a:srgbClr val="6600FF"/>
                </a:solidFill>
                <a:latin typeface="+mj-lt"/>
              </a:rPr>
              <a:t>,</a:t>
            </a:r>
            <a:r>
              <a:rPr lang="en-US" sz="1600" b="1" i="1" dirty="0" smtClean="0">
                <a:solidFill>
                  <a:schemeClr val="tx2"/>
                </a:solidFill>
                <a:latin typeface="+mj-lt"/>
              </a:rPr>
              <a:t> [be] unto our God forever and ever. Amen.  And the </a:t>
            </a:r>
            <a:r>
              <a:rPr lang="en-US" sz="1600" b="1" i="1" dirty="0" smtClean="0">
                <a:solidFill>
                  <a:srgbClr val="6600FF"/>
                </a:solidFill>
                <a:latin typeface="+mj-lt"/>
              </a:rPr>
              <a:t>four and twenty elders and the four beasts fell down and worshipped God that sat on the throne,</a:t>
            </a:r>
            <a:r>
              <a:rPr lang="en-US" sz="1600" b="1" i="1" dirty="0" smtClean="0">
                <a:solidFill>
                  <a:schemeClr val="tx2"/>
                </a:solidFill>
                <a:latin typeface="+mj-lt"/>
              </a:rPr>
              <a:t> saying, Amen; Alleluia</a:t>
            </a:r>
            <a:endParaRPr lang="en-US" sz="1600" b="1" i="1" dirty="0">
              <a:solidFill>
                <a:schemeClr val="tx2"/>
              </a:solidFill>
              <a:latin typeface="+mj-lt"/>
            </a:endParaRPr>
          </a:p>
        </p:txBody>
      </p:sp>
      <p:sp>
        <p:nvSpPr>
          <p:cNvPr id="49156" name="AutoShape 4" descr="http://krames.sjmctx.com/HealthSheets/132378.img"/>
          <p:cNvSpPr>
            <a:spLocks noChangeAspect="1" noChangeArrowheads="1"/>
          </p:cNvSpPr>
          <p:nvPr/>
        </p:nvSpPr>
        <p:spPr bwMode="auto">
          <a:xfrm>
            <a:off x="63500" y="-136525"/>
            <a:ext cx="3333750" cy="35909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49158" name="Picture 6" descr="http://krames.sjmctx.com/HealthSheets/132378.img"/>
          <p:cNvPicPr>
            <a:picLocks noChangeAspect="1" noChangeArrowheads="1"/>
          </p:cNvPicPr>
          <p:nvPr/>
        </p:nvPicPr>
        <p:blipFill>
          <a:blip r:embed="rId3" cstate="print"/>
          <a:srcRect/>
          <a:stretch>
            <a:fillRect/>
          </a:stretch>
        </p:blipFill>
        <p:spPr bwMode="auto">
          <a:xfrm>
            <a:off x="0" y="0"/>
            <a:ext cx="4419600" cy="5334000"/>
          </a:xfrm>
          <a:prstGeom prst="rect">
            <a:avLst/>
          </a:prstGeom>
          <a:noFill/>
          <a:ln w="28575">
            <a:solidFill>
              <a:schemeClr val="tx1"/>
            </a:solidFill>
          </a:ln>
        </p:spPr>
      </p:pic>
      <p:sp>
        <p:nvSpPr>
          <p:cNvPr id="6" name="Rectangle 5"/>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15</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924973"/>
          </a:xfrm>
          <a:prstGeom prst="rect">
            <a:avLst/>
          </a:prstGeom>
          <a:solidFill>
            <a:schemeClr val="bg1"/>
          </a:solidFill>
          <a:ln w="38100">
            <a:solidFill>
              <a:schemeClr val="tx1"/>
            </a:solidFill>
          </a:ln>
        </p:spPr>
        <p:txBody>
          <a:bodyPr wrap="square">
            <a:spAutoFit/>
          </a:bodyPr>
          <a:lstStyle/>
          <a:p>
            <a:r>
              <a:rPr lang="en-US" sz="2400" dirty="0" smtClean="0"/>
              <a:t>	</a:t>
            </a:r>
            <a:r>
              <a:rPr lang="en-US" sz="2000" dirty="0" smtClean="0">
                <a:solidFill>
                  <a:srgbClr val="7030A0"/>
                </a:solidFill>
              </a:rPr>
              <a:t> </a:t>
            </a:r>
          </a:p>
          <a:p>
            <a:r>
              <a:rPr lang="en-US" sz="2000" b="1" dirty="0" smtClean="0">
                <a:solidFill>
                  <a:srgbClr val="7030A0"/>
                </a:solidFill>
                <a:latin typeface="Times New Roman" pitchFamily="18" charset="0"/>
                <a:cs typeface="Times New Roman" pitchFamily="18" charset="0"/>
              </a:rPr>
              <a:t>	After his resurrection, Christ did not show himself to any save his followers; but testimony in regard to his resurrection was not wanting. Those who were raised with Christ "appeared unto many," declaring, Christ has risen from the dead, and we are risen with him. They bore testimony in the city to the fulfillment of the scripture, "Thy dead men shall live, together with my dead body shall they arise. Awake and sing, ye that dwell in dust: for thy dew is as the dew of herbs, and the earth shall cast out the dead." These saints contradicted the lie which the Roman guard had been hired to circulate,--that the disciples had come by night and stolen him away. This testimony could not be silenced. </a:t>
            </a:r>
          </a:p>
          <a:p>
            <a:pPr algn="ctr"/>
            <a:r>
              <a:rPr lang="en-US" sz="2000" b="1" dirty="0" smtClean="0">
                <a:latin typeface="Times New Roman" pitchFamily="18" charset="0"/>
                <a:cs typeface="Times New Roman" pitchFamily="18" charset="0"/>
              </a:rPr>
              <a:t>(The Youth's Instructor ) YI.1898-08-11.004 </a:t>
            </a:r>
            <a:r>
              <a:rPr lang="en-US" sz="2000" dirty="0" smtClean="0">
                <a:solidFill>
                  <a:srgbClr val="7030A0"/>
                </a:solidFill>
              </a:rPr>
              <a:t>	</a:t>
            </a:r>
          </a:p>
          <a:p>
            <a:r>
              <a:rPr lang="en-US" sz="2000" b="1" dirty="0" smtClean="0">
                <a:solidFill>
                  <a:srgbClr val="7030A0"/>
                </a:solidFill>
                <a:latin typeface="Times New Roman" pitchFamily="18" charset="0"/>
                <a:cs typeface="Times New Roman" pitchFamily="18" charset="0"/>
              </a:rPr>
              <a:t>	Christ was the first-fruits of them that slept. It was to the glory of God that the Prince of life should be the first-fruits, the antitype of the wave-sheaf. "For whom he did foreknow, he also did predestinate to be conformed to the image of his Son, that he might be the first-born among many brethren." This very scene, the resurrection of Christ from the dead, had been celebrated in type by the Jews. When the first heads of grain ripened in the field, they were carefully gathered; and when the people went up to Jerusalem, these were presented to the Lord as a thank-offering. The people waved the ripened sheaf before God, acknowledging him as the Lord of the harvest. After this ceremony the sickle could be put to the wheat, and the harvest gathered.</a:t>
            </a:r>
          </a:p>
          <a:p>
            <a:pPr algn="ctr"/>
            <a:r>
              <a:rPr lang="en-US" sz="2000" b="1" dirty="0" smtClean="0">
                <a:latin typeface="Times New Roman" pitchFamily="18" charset="0"/>
                <a:cs typeface="Times New Roman" pitchFamily="18" charset="0"/>
              </a:rPr>
              <a:t> (The Youth's Instructor ) YI.1898-08-11.005 </a:t>
            </a:r>
            <a:endParaRPr lang="en-US" sz="1050" dirty="0" smtClean="0">
              <a:latin typeface="Times New Roman" pitchFamily="18" charset="0"/>
              <a:cs typeface="Times New Roman" pitchFamily="18" charset="0"/>
            </a:endParaRP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16</a:t>
            </a:fld>
            <a:endParaRPr lang="en-US" b="1" dirty="0">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17</a:t>
            </a:fld>
            <a:endParaRPr lang="en-US" dirty="0"/>
          </a:p>
        </p:txBody>
      </p:sp>
      <p:sp>
        <p:nvSpPr>
          <p:cNvPr id="3" name="Rectangle 2"/>
          <p:cNvSpPr/>
          <p:nvPr/>
        </p:nvSpPr>
        <p:spPr>
          <a:xfrm>
            <a:off x="0" y="0"/>
            <a:ext cx="9144000" cy="646331"/>
          </a:xfrm>
          <a:prstGeom prst="rect">
            <a:avLst/>
          </a:prstGeom>
        </p:spPr>
        <p:txBody>
          <a:bodyPr wrap="square">
            <a:spAutoFit/>
          </a:bodyPr>
          <a:lstStyle/>
          <a:p>
            <a:r>
              <a:rPr lang="en-US" dirty="0" smtClean="0">
                <a:solidFill>
                  <a:srgbClr val="7030A0"/>
                </a:solidFill>
              </a:rPr>
              <a:t> </a:t>
            </a:r>
          </a:p>
          <a:p>
            <a:r>
              <a:rPr lang="en-US" dirty="0" smtClean="0">
                <a:solidFill>
                  <a:srgbClr val="7030A0"/>
                </a:solidFill>
              </a:rPr>
              <a:t>  </a:t>
            </a:r>
            <a:endParaRPr lang="en-US" dirty="0"/>
          </a:p>
        </p:txBody>
      </p:sp>
      <p:sp>
        <p:nvSpPr>
          <p:cNvPr id="4" name="Rectangle 3"/>
          <p:cNvSpPr/>
          <p:nvPr/>
        </p:nvSpPr>
        <p:spPr>
          <a:xfrm>
            <a:off x="0" y="0"/>
            <a:ext cx="9144000" cy="6858000"/>
          </a:xfrm>
          <a:prstGeom prst="rect">
            <a:avLst/>
          </a:prstGeom>
          <a:solidFill>
            <a:schemeClr val="bg1"/>
          </a:solidFill>
          <a:ln w="38100">
            <a:solidFill>
              <a:schemeClr val="tx1"/>
            </a:solidFill>
          </a:ln>
        </p:spPr>
        <p:txBody>
          <a:bodyPr wrap="square">
            <a:spAutoFit/>
          </a:bodyPr>
          <a:lstStyle/>
          <a:p>
            <a:pPr algn="ctr"/>
            <a:r>
              <a:rPr lang="en-US" b="1" dirty="0" smtClean="0">
                <a:solidFill>
                  <a:srgbClr val="7030A0"/>
                </a:solidFill>
                <a:latin typeface="Times New Roman" pitchFamily="18" charset="0"/>
                <a:cs typeface="Times New Roman" pitchFamily="18" charset="0"/>
              </a:rPr>
              <a:t>	</a:t>
            </a:r>
          </a:p>
          <a:p>
            <a:pPr algn="ctr"/>
            <a:r>
              <a:rPr lang="en-US" sz="2400" b="1" dirty="0" smtClean="0">
                <a:solidFill>
                  <a:srgbClr val="7030A0"/>
                </a:solidFill>
                <a:latin typeface="Times New Roman" pitchFamily="18" charset="0"/>
                <a:cs typeface="Times New Roman" pitchFamily="18" charset="0"/>
              </a:rPr>
              <a:t>So those who had been raised were to be presented to the universe as a pledge of the resurrection of all who believe in Christ as their personal Saviour. The same power that raised Christ from the dead will raise his church, and glorify it with Christ, as his bride, above all principalities, above all powers, above every name that is named, not only in this world, but also in the heavenly courts, the world above. The victory of the sleeping saints will be glorious on the morning of the resurrection. Satan's triumph will end, while Christ will triumph in glory and honor. The Life-giver will crown with immortality all who come forth from the grave. </a:t>
            </a:r>
          </a:p>
          <a:p>
            <a:pPr algn="ctr"/>
            <a:r>
              <a:rPr lang="en-US" sz="2400" b="1" dirty="0" smtClean="0">
                <a:latin typeface="Times New Roman" pitchFamily="18" charset="0"/>
                <a:cs typeface="Times New Roman" pitchFamily="18" charset="0"/>
              </a:rPr>
              <a:t>(The Youth's Instructor ) YI.1898-08-1.006 </a:t>
            </a:r>
          </a:p>
          <a:p>
            <a:pPr algn="ctr"/>
            <a:endParaRPr lang="en-US" sz="800" b="1" dirty="0" smtClean="0">
              <a:latin typeface="Times New Roman" pitchFamily="18" charset="0"/>
              <a:cs typeface="Times New Roman" pitchFamily="18" charset="0"/>
            </a:endParaRPr>
          </a:p>
          <a:p>
            <a:pPr algn="ctr"/>
            <a:r>
              <a:rPr lang="en-US" sz="2400" b="1" dirty="0" smtClean="0">
                <a:solidFill>
                  <a:srgbClr val="7030A0"/>
                </a:solidFill>
                <a:latin typeface="Times New Roman" pitchFamily="18" charset="0"/>
                <a:cs typeface="Times New Roman" pitchFamily="18" charset="0"/>
              </a:rPr>
              <a:t>	The work of the Saviour on earth was finished. The time had come for him to return to his heavenly home. "And he led them [the disciples] out as far as to Bethany, and he lifted up his hands, and blessed them. And it came to pass, while he blessed them, he was parted from them, and carried up into heaven." </a:t>
            </a:r>
          </a:p>
          <a:p>
            <a:pPr algn="ctr"/>
            <a:r>
              <a:rPr lang="en-US" sz="2400" b="1" dirty="0" smtClean="0">
                <a:latin typeface="Times New Roman" pitchFamily="18" charset="0"/>
                <a:cs typeface="Times New Roman" pitchFamily="18" charset="0"/>
              </a:rPr>
              <a:t>           (The Youth's Instructor ) YI.1898-08-11.007 </a:t>
            </a:r>
            <a:r>
              <a:rPr lang="en-US" sz="2000" b="1" dirty="0" smtClean="0">
                <a:solidFill>
                  <a:srgbClr val="7030A0"/>
                </a:solidFill>
                <a:latin typeface="Times New Roman" pitchFamily="18" charset="0"/>
                <a:cs typeface="Times New Roman" pitchFamily="18" charset="0"/>
              </a:rPr>
              <a:t>  	</a:t>
            </a:r>
            <a:endParaRPr lang="en-US" sz="2000" b="1" dirty="0">
              <a:solidFill>
                <a:srgbClr val="7030A0"/>
              </a:solidFill>
              <a:latin typeface="Times New Roman" pitchFamily="18" charset="0"/>
              <a:cs typeface="Times New Roman" pitchFamily="18" charset="0"/>
            </a:endParaRPr>
          </a:p>
        </p:txBody>
      </p:sp>
      <p:sp>
        <p:nvSpPr>
          <p:cNvPr id="5" name="Rectangle 4"/>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17</a:t>
            </a:fld>
            <a:endParaRPr lang="en-US" b="1" dirty="0">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7F9B8C-32C4-43F2-99B4-FFD195B4A4EB}" type="slidenum">
              <a:rPr lang="en-US" smtClean="0"/>
              <a:pPr/>
              <a:t>18</a:t>
            </a:fld>
            <a:endParaRPr lang="en-US" dirty="0"/>
          </a:p>
        </p:txBody>
      </p:sp>
      <p:sp>
        <p:nvSpPr>
          <p:cNvPr id="3" name="Rectangle 2"/>
          <p:cNvSpPr/>
          <p:nvPr/>
        </p:nvSpPr>
        <p:spPr>
          <a:xfrm>
            <a:off x="0" y="0"/>
            <a:ext cx="9144000" cy="646331"/>
          </a:xfrm>
          <a:prstGeom prst="rect">
            <a:avLst/>
          </a:prstGeom>
        </p:spPr>
        <p:txBody>
          <a:bodyPr wrap="square">
            <a:spAutoFit/>
          </a:bodyPr>
          <a:lstStyle/>
          <a:p>
            <a:r>
              <a:rPr lang="en-US" dirty="0" smtClean="0">
                <a:solidFill>
                  <a:srgbClr val="7030A0"/>
                </a:solidFill>
              </a:rPr>
              <a:t> </a:t>
            </a:r>
          </a:p>
          <a:p>
            <a:r>
              <a:rPr lang="en-US" dirty="0" smtClean="0">
                <a:solidFill>
                  <a:srgbClr val="7030A0"/>
                </a:solidFill>
              </a:rPr>
              <a:t>  </a:t>
            </a:r>
            <a:endParaRPr lang="en-US" dirty="0"/>
          </a:p>
        </p:txBody>
      </p:sp>
      <p:sp>
        <p:nvSpPr>
          <p:cNvPr id="4" name="Rectangle 3"/>
          <p:cNvSpPr/>
          <p:nvPr/>
        </p:nvSpPr>
        <p:spPr>
          <a:xfrm>
            <a:off x="0" y="0"/>
            <a:ext cx="9144000" cy="6986528"/>
          </a:xfrm>
          <a:prstGeom prst="rect">
            <a:avLst/>
          </a:prstGeom>
          <a:solidFill>
            <a:schemeClr val="bg1"/>
          </a:solidFill>
          <a:ln w="38100">
            <a:solidFill>
              <a:schemeClr val="tx1"/>
            </a:solidFill>
          </a:ln>
        </p:spPr>
        <p:txBody>
          <a:bodyPr wrap="square">
            <a:spAutoFit/>
          </a:bodyPr>
          <a:lstStyle/>
          <a:p>
            <a:pPr algn="ctr"/>
            <a:r>
              <a:rPr lang="en-US" b="1" dirty="0" smtClean="0">
                <a:solidFill>
                  <a:srgbClr val="7030A0"/>
                </a:solidFill>
                <a:latin typeface="Times New Roman" pitchFamily="18" charset="0"/>
                <a:cs typeface="Times New Roman" pitchFamily="18" charset="0"/>
              </a:rPr>
              <a:t>	</a:t>
            </a:r>
            <a:r>
              <a:rPr lang="en-US" sz="2000" b="1" dirty="0" smtClean="0">
                <a:solidFill>
                  <a:srgbClr val="7030A0"/>
                </a:solidFill>
                <a:latin typeface="Times New Roman" pitchFamily="18" charset="0"/>
                <a:cs typeface="Times New Roman" pitchFamily="18" charset="0"/>
              </a:rPr>
              <a:t>  </a:t>
            </a:r>
          </a:p>
          <a:p>
            <a:pPr algn="ctr"/>
            <a:r>
              <a:rPr lang="en-US" sz="2000" b="1" dirty="0" smtClean="0">
                <a:solidFill>
                  <a:srgbClr val="7030A0"/>
                </a:solidFill>
                <a:latin typeface="Times New Roman" pitchFamily="18" charset="0"/>
                <a:cs typeface="Times New Roman" pitchFamily="18" charset="0"/>
              </a:rPr>
              <a:t>	</a:t>
            </a:r>
            <a:r>
              <a:rPr lang="en-US" sz="2400" b="1" dirty="0" smtClean="0">
                <a:solidFill>
                  <a:srgbClr val="7030A0"/>
                </a:solidFill>
                <a:latin typeface="Times New Roman" pitchFamily="18" charset="0"/>
                <a:cs typeface="Times New Roman" pitchFamily="18" charset="0"/>
              </a:rPr>
              <a:t> </a:t>
            </a:r>
          </a:p>
          <a:p>
            <a:pPr algn="ctr"/>
            <a:r>
              <a:rPr lang="en-US" sz="2800" b="1" dirty="0" smtClean="0">
                <a:solidFill>
                  <a:srgbClr val="7030A0"/>
                </a:solidFill>
                <a:latin typeface="Times New Roman" pitchFamily="18" charset="0"/>
                <a:cs typeface="Times New Roman" pitchFamily="18" charset="0"/>
              </a:rPr>
              <a:t>As Christ ascends while in the act of blessing his disciples, an army of angels encircle him as a cloud. </a:t>
            </a:r>
          </a:p>
          <a:p>
            <a:pPr algn="ctr"/>
            <a:r>
              <a:rPr lang="en-US" sz="2800" b="1" dirty="0" smtClean="0">
                <a:solidFill>
                  <a:srgbClr val="7030A0"/>
                </a:solidFill>
                <a:latin typeface="Times New Roman" pitchFamily="18" charset="0"/>
                <a:cs typeface="Times New Roman" pitchFamily="18" charset="0"/>
              </a:rPr>
              <a:t>Christ takes with him the multitude of captives. </a:t>
            </a:r>
          </a:p>
          <a:p>
            <a:pPr algn="ctr"/>
            <a:r>
              <a:rPr lang="en-US" sz="2800" b="1" dirty="0" smtClean="0">
                <a:solidFill>
                  <a:srgbClr val="7030A0"/>
                </a:solidFill>
                <a:latin typeface="Times New Roman" pitchFamily="18" charset="0"/>
                <a:cs typeface="Times New Roman" pitchFamily="18" charset="0"/>
              </a:rPr>
              <a:t>He will himself bring to the Father the first-fruits of them that slept, as an evidence that he is conqueror of death and the grave. At the portals of the city of God, an innumerable company of angels await his coming. </a:t>
            </a:r>
          </a:p>
          <a:p>
            <a:pPr algn="ctr"/>
            <a:r>
              <a:rPr lang="en-US" sz="2800" b="1" dirty="0" smtClean="0">
                <a:solidFill>
                  <a:srgbClr val="7030A0"/>
                </a:solidFill>
                <a:latin typeface="Times New Roman" pitchFamily="18" charset="0"/>
                <a:cs typeface="Times New Roman" pitchFamily="18" charset="0"/>
              </a:rPr>
              <a:t>As they approach, the escorting angels address the company at the gate in triumphant tones:-- </a:t>
            </a:r>
          </a:p>
          <a:p>
            <a:pPr algn="ctr"/>
            <a:r>
              <a:rPr lang="en-US" sz="2800" b="1" dirty="0" smtClean="0">
                <a:solidFill>
                  <a:srgbClr val="7030A0"/>
                </a:solidFill>
                <a:latin typeface="Times New Roman" pitchFamily="18" charset="0"/>
                <a:cs typeface="Times New Roman" pitchFamily="18" charset="0"/>
              </a:rPr>
              <a:t>  “Lift up your heads, O ye gates;  And be ye lift up, ye everlasting doors;  And the King of glory shall come in.”</a:t>
            </a:r>
          </a:p>
          <a:p>
            <a:pPr algn="ctr"/>
            <a:r>
              <a:rPr lang="en-US" sz="2400" b="1" dirty="0" smtClean="0">
                <a:latin typeface="Times New Roman" pitchFamily="18" charset="0"/>
                <a:cs typeface="Times New Roman" pitchFamily="18" charset="0"/>
              </a:rPr>
              <a:t>(The Youth's Instructor )</a:t>
            </a:r>
            <a:r>
              <a:rPr lang="en-US" sz="2400" b="1" dirty="0" smtClean="0">
                <a:solidFill>
                  <a:srgbClr val="7030A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YI.1898-08-11.008  </a:t>
            </a:r>
          </a:p>
          <a:p>
            <a:pPr algn="ctr"/>
            <a:endParaRPr lang="en-US" sz="2400" b="1" dirty="0" smtClean="0">
              <a:latin typeface="Times New Roman" pitchFamily="18" charset="0"/>
              <a:cs typeface="Times New Roman" pitchFamily="18" charset="0"/>
            </a:endParaRPr>
          </a:p>
          <a:p>
            <a:pPr algn="ctr"/>
            <a:endParaRPr lang="en-US" sz="2400" b="1" dirty="0" smtClean="0">
              <a:solidFill>
                <a:srgbClr val="7030A0"/>
              </a:solidFill>
              <a:latin typeface="Times New Roman" pitchFamily="18" charset="0"/>
              <a:cs typeface="Times New Roman" pitchFamily="18" charset="0"/>
            </a:endParaRPr>
          </a:p>
          <a:p>
            <a:pPr algn="ctr"/>
            <a:r>
              <a:rPr lang="en-US" sz="2400" b="1" dirty="0" smtClean="0">
                <a:solidFill>
                  <a:srgbClr val="7030A0"/>
                </a:solidFill>
                <a:latin typeface="Times New Roman" pitchFamily="18" charset="0"/>
                <a:cs typeface="Times New Roman" pitchFamily="18" charset="0"/>
              </a:rPr>
              <a:t>  </a:t>
            </a:r>
            <a:endParaRPr lang="en-US" sz="2400" b="1" dirty="0">
              <a:solidFill>
                <a:srgbClr val="7030A0"/>
              </a:solidFill>
              <a:latin typeface="Times New Roman" pitchFamily="18" charset="0"/>
              <a:cs typeface="Times New Roman" pitchFamily="18" charset="0"/>
            </a:endParaRPr>
          </a:p>
        </p:txBody>
      </p:sp>
      <p:sp>
        <p:nvSpPr>
          <p:cNvPr id="5" name="Rectangle 4"/>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18</a:t>
            </a:fld>
            <a:endParaRPr lang="en-US" b="1" dirty="0">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7048083"/>
          </a:xfrm>
          <a:prstGeom prst="rect">
            <a:avLst/>
          </a:prstGeom>
          <a:solidFill>
            <a:schemeClr val="bg1"/>
          </a:solidFill>
          <a:ln w="38100">
            <a:solidFill>
              <a:schemeClr val="tx1"/>
            </a:solidFill>
          </a:ln>
        </p:spPr>
        <p:txBody>
          <a:bodyPr wrap="square">
            <a:spAutoFit/>
          </a:bodyPr>
          <a:lstStyle/>
          <a:p>
            <a:pPr algn="ctr"/>
            <a:endParaRPr lang="en-US" sz="2400" b="1" i="1" dirty="0" smtClean="0">
              <a:solidFill>
                <a:srgbClr val="6600FF"/>
              </a:solidFill>
              <a:latin typeface="Imprint MT Shadow" pitchFamily="82" charset="0"/>
            </a:endParaRPr>
          </a:p>
          <a:p>
            <a:pPr algn="ctr"/>
            <a:r>
              <a:rPr lang="en-US" sz="2400" b="1" i="1" dirty="0" smtClean="0">
                <a:solidFill>
                  <a:srgbClr val="6600FF"/>
                </a:solidFill>
                <a:latin typeface="Imprint MT Shadow" pitchFamily="82" charset="0"/>
              </a:rPr>
              <a:t>(1 Corinthians 2:6-13) </a:t>
            </a:r>
          </a:p>
          <a:p>
            <a:pPr algn="ctr"/>
            <a:endParaRPr lang="en-US" sz="2400" b="1" i="1" dirty="0" smtClean="0">
              <a:solidFill>
                <a:srgbClr val="6600FF"/>
              </a:solidFill>
              <a:latin typeface="Imprint MT Shadow" pitchFamily="82" charset="0"/>
            </a:endParaRPr>
          </a:p>
          <a:p>
            <a:pPr algn="ctr"/>
            <a:r>
              <a:rPr lang="en-US" sz="2000" b="1" i="1" dirty="0" smtClean="0">
                <a:solidFill>
                  <a:schemeClr val="accent5">
                    <a:lumMod val="75000"/>
                  </a:schemeClr>
                </a:solidFill>
                <a:latin typeface="Imprint MT Shadow" pitchFamily="82" charset="0"/>
              </a:rPr>
              <a:t> </a:t>
            </a:r>
            <a:r>
              <a:rPr lang="en-US" sz="2000" b="1" dirty="0" smtClean="0">
                <a:solidFill>
                  <a:srgbClr val="7030A0"/>
                </a:solidFill>
                <a:latin typeface="Times New Roman" pitchFamily="18" charset="0"/>
                <a:ea typeface="Adobe Myungjo Std M" pitchFamily="18" charset="-128"/>
                <a:cs typeface="Times New Roman" pitchFamily="18" charset="0"/>
              </a:rPr>
              <a:t>Howbeit we speak wisdom among them that are perfect: yet not the wisdom of this world, nor of the princes of this world, that come to nought:  But we speak the wisdom of God in a mystery, [even] the hidden [wisdom], which God ordained before the world unto our glory:  Which none of the princes of this world knew: for had they known [it], they would not have crucified the Lord of glory.   </a:t>
            </a:r>
          </a:p>
          <a:p>
            <a:pPr algn="ctr"/>
            <a:r>
              <a:rPr lang="en-US" sz="2000" b="1" dirty="0" smtClean="0">
                <a:solidFill>
                  <a:srgbClr val="7030A0"/>
                </a:solidFill>
                <a:latin typeface="Times New Roman" pitchFamily="18" charset="0"/>
                <a:ea typeface="Adobe Myungjo Std M" pitchFamily="18" charset="-128"/>
                <a:cs typeface="Times New Roman" pitchFamily="18" charset="0"/>
              </a:rPr>
              <a:t>But as it is written, Eye hath not seen, nor ear heard, neither have entered into the heart of man, the things which God hath prepared for them that love him.  </a:t>
            </a:r>
          </a:p>
          <a:p>
            <a:pPr algn="ctr"/>
            <a:r>
              <a:rPr lang="en-US" sz="2000" b="1" dirty="0" smtClean="0">
                <a:solidFill>
                  <a:srgbClr val="7030A0"/>
                </a:solidFill>
                <a:latin typeface="Times New Roman" pitchFamily="18" charset="0"/>
                <a:ea typeface="Adobe Myungjo Std M" pitchFamily="18" charset="-128"/>
                <a:cs typeface="Times New Roman" pitchFamily="18" charset="0"/>
              </a:rPr>
              <a:t>But God hath revealed [them] unto us by his Spirit: for the Spirit searcheth all things, yea, the deep things of God.  For what man knoweth the things of a man, save the spirit of man which is in him? even so the things of God knoweth no man, but the Spirit of God.  Now we have received, not the spirit of the world, but the spirit which is of God; that we might know the things that are freely given to us of God.  Which things also we speak, not in the words which man's wisdom teacheth, but which the Holy Ghost teacheth; comparing spiritual things with spiritual.</a:t>
            </a:r>
          </a:p>
          <a:p>
            <a:pPr algn="ctr"/>
            <a:endParaRPr lang="en-US" sz="2000" b="1" dirty="0" smtClean="0">
              <a:solidFill>
                <a:srgbClr val="7030A0"/>
              </a:solidFill>
              <a:latin typeface="Times New Roman" pitchFamily="18" charset="0"/>
              <a:ea typeface="Adobe Myungjo Std M" pitchFamily="18" charset="-128"/>
              <a:cs typeface="Times New Roman" pitchFamily="18" charset="0"/>
            </a:endParaRPr>
          </a:p>
          <a:p>
            <a:pPr algn="ctr"/>
            <a:endParaRPr lang="en-US" sz="2000" b="1" dirty="0" smtClean="0">
              <a:solidFill>
                <a:srgbClr val="7030A0"/>
              </a:solidFill>
              <a:latin typeface="Times New Roman" pitchFamily="18" charset="0"/>
              <a:ea typeface="Adobe Myungjo Std M" pitchFamily="18" charset="-128"/>
              <a:cs typeface="Times New Roman" pitchFamily="18" charset="0"/>
            </a:endParaRPr>
          </a:p>
          <a:p>
            <a:pPr algn="ctr"/>
            <a:endParaRPr lang="en-US" sz="2000" b="1" dirty="0" smtClean="0">
              <a:solidFill>
                <a:srgbClr val="7030A0"/>
              </a:solidFill>
              <a:latin typeface="Times New Roman" pitchFamily="18" charset="0"/>
              <a:ea typeface="Adobe Myungjo Std M" pitchFamily="18" charset="-128"/>
              <a:cs typeface="Times New Roman" pitchFamily="18" charset="0"/>
            </a:endParaRPr>
          </a:p>
          <a:p>
            <a:pPr algn="ctr"/>
            <a:endParaRPr lang="en-US" sz="2000" b="1" dirty="0" smtClean="0">
              <a:solidFill>
                <a:srgbClr val="7030A0"/>
              </a:solidFill>
              <a:latin typeface="Times New Roman" pitchFamily="18" charset="0"/>
              <a:ea typeface="Adobe Myungjo Std M" pitchFamily="18" charset="-128"/>
              <a:cs typeface="Times New Roman" pitchFamily="18" charset="0"/>
            </a:endParaRPr>
          </a:p>
          <a:p>
            <a:pPr algn="ctr"/>
            <a:endParaRPr lang="en-US" sz="2000"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686800" y="0"/>
            <a:ext cx="457200" cy="365125"/>
          </a:xfrm>
        </p:spPr>
        <p:txBody>
          <a:bodyPr/>
          <a:lstStyle/>
          <a:p>
            <a:fld id="{877F9B8C-32C4-43F2-99B4-FFD195B4A4EB}" type="slidenum">
              <a:rPr lang="en-US" sz="1800" b="1" smtClean="0">
                <a:solidFill>
                  <a:schemeClr val="tx1"/>
                </a:solidFill>
                <a:latin typeface="Times New Roman" pitchFamily="18" charset="0"/>
                <a:cs typeface="Times New Roman" pitchFamily="18" charset="0"/>
              </a:rPr>
              <a:pPr/>
              <a:t>19</a:t>
            </a:fld>
            <a:endParaRPr lang="en-US" sz="1800" b="1" dirty="0">
              <a:solidFill>
                <a:schemeClr val="tx1"/>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762000"/>
          </a:xfrm>
        </p:spPr>
        <p:style>
          <a:lnRef idx="2">
            <a:schemeClr val="accent5"/>
          </a:lnRef>
          <a:fillRef idx="1">
            <a:schemeClr val="lt1"/>
          </a:fillRef>
          <a:effectRef idx="0">
            <a:schemeClr val="accent5"/>
          </a:effectRef>
          <a:fontRef idx="minor">
            <a:schemeClr val="dk1"/>
          </a:fontRef>
        </p:style>
        <p:txBody>
          <a:bodyPr>
            <a:noAutofit/>
          </a:bodyPr>
          <a:lstStyle/>
          <a:p>
            <a:pPr algn="ctr"/>
            <a:r>
              <a:rPr lang="en-US" sz="4000" b="1" i="1" dirty="0" smtClean="0">
                <a:solidFill>
                  <a:srgbClr val="7030A0"/>
                </a:solidFill>
                <a:latin typeface="Imprint MT Shadow" pitchFamily="82" charset="0"/>
              </a:rPr>
              <a:t>The Tabernacle of the Human Frame</a:t>
            </a:r>
            <a:endParaRPr lang="en-US" sz="4000" b="1" i="1" dirty="0">
              <a:solidFill>
                <a:srgbClr val="7030A0"/>
              </a:solidFill>
              <a:latin typeface="Imprint MT Shadow" pitchFamily="82" charset="0"/>
            </a:endParaRPr>
          </a:p>
        </p:txBody>
      </p:sp>
      <p:sp>
        <p:nvSpPr>
          <p:cNvPr id="6" name="Text Placeholder 5"/>
          <p:cNvSpPr>
            <a:spLocks noGrp="1"/>
          </p:cNvSpPr>
          <p:nvPr>
            <p:ph type="body" idx="3"/>
          </p:nvPr>
        </p:nvSpPr>
        <p:spPr>
          <a:xfrm>
            <a:off x="4572000" y="1600200"/>
            <a:ext cx="4572000" cy="533400"/>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sz="2400" dirty="0" smtClean="0">
                <a:solidFill>
                  <a:srgbClr val="7030A0"/>
                </a:solidFill>
              </a:rPr>
              <a:t>TYPE </a:t>
            </a:r>
            <a:endParaRPr lang="en-US" sz="2400" dirty="0">
              <a:solidFill>
                <a:srgbClr val="7030A0"/>
              </a:solidFill>
            </a:endParaRPr>
          </a:p>
        </p:txBody>
      </p:sp>
      <p:sp>
        <p:nvSpPr>
          <p:cNvPr id="21" name="Rectangle 20"/>
          <p:cNvSpPr/>
          <p:nvPr/>
        </p:nvSpPr>
        <p:spPr>
          <a:xfrm>
            <a:off x="0" y="6172200"/>
            <a:ext cx="9144000"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i="1" dirty="0" smtClean="0">
                <a:solidFill>
                  <a:srgbClr val="7030A0"/>
                </a:solidFill>
              </a:rPr>
              <a:t>In whom all the building fitly framed together groweth unto an holy temple in the Lord: (Ephesians 2:21) (Hebrew 8:2) (1 Corinthians 3:16, 17) (Exodus 27:1-3) (Romans 12:1-2)</a:t>
            </a:r>
            <a:r>
              <a:rPr lang="en-US" sz="1600" b="1" dirty="0" smtClean="0">
                <a:solidFill>
                  <a:schemeClr val="bg1"/>
                </a:solidFill>
              </a:rPr>
              <a:t>)) </a:t>
            </a:r>
            <a:endParaRPr lang="en-US" sz="1600" b="1" dirty="0">
              <a:solidFill>
                <a:schemeClr val="bg1"/>
              </a:solidFill>
            </a:endParaRPr>
          </a:p>
        </p:txBody>
      </p:sp>
      <p:sp>
        <p:nvSpPr>
          <p:cNvPr id="20" name="Rectangle 19"/>
          <p:cNvSpPr/>
          <p:nvPr/>
        </p:nvSpPr>
        <p:spPr>
          <a:xfrm>
            <a:off x="0" y="762000"/>
            <a:ext cx="9144000" cy="830997"/>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600" dirty="0" smtClean="0"/>
              <a:t> </a:t>
            </a:r>
            <a:r>
              <a:rPr lang="en-US" sz="1600" dirty="0" smtClean="0">
                <a:solidFill>
                  <a:srgbClr val="7030A0"/>
                </a:solidFill>
              </a:rPr>
              <a:t>"</a:t>
            </a:r>
            <a:r>
              <a:rPr lang="en-US" sz="1600" b="1" dirty="0" smtClean="0">
                <a:solidFill>
                  <a:srgbClr val="7030A0"/>
                </a:solidFill>
              </a:rPr>
              <a:t>Know ye not that ye are the temple of God, and that the Spirit of God dwelleth in you? If any man defile the temple of God, him shall God destroy; for the temple of God is holy, which temple ye are.“</a:t>
            </a:r>
          </a:p>
          <a:p>
            <a:pPr algn="ctr"/>
            <a:r>
              <a:rPr lang="en-US" sz="1600" b="1" dirty="0" smtClean="0">
                <a:solidFill>
                  <a:srgbClr val="7030A0"/>
                </a:solidFill>
              </a:rPr>
              <a:t> (1 Corinthians 3:16, 17). {Ed-Education 36.3}</a:t>
            </a:r>
            <a:endParaRPr lang="en-US" sz="1600" b="1" dirty="0">
              <a:solidFill>
                <a:schemeClr val="bg2"/>
              </a:solidFill>
            </a:endParaRPr>
          </a:p>
        </p:txBody>
      </p:sp>
      <p:sp>
        <p:nvSpPr>
          <p:cNvPr id="23" name="Text Placeholder 5"/>
          <p:cNvSpPr txBox="1">
            <a:spLocks/>
          </p:cNvSpPr>
          <p:nvPr/>
        </p:nvSpPr>
        <p:spPr>
          <a:xfrm>
            <a:off x="0" y="1600200"/>
            <a:ext cx="4572000" cy="533400"/>
          </a:xfrm>
          <a:prstGeom prst="rect">
            <a:avLst/>
          </a:prstGeom>
          <a:ln/>
        </p:spPr>
        <p:style>
          <a:lnRef idx="2">
            <a:schemeClr val="accent5"/>
          </a:lnRef>
          <a:fillRef idx="1">
            <a:schemeClr val="lt1"/>
          </a:fillRef>
          <a:effectRef idx="0">
            <a:schemeClr val="accent5"/>
          </a:effectRef>
          <a:fontRef idx="minor">
            <a:schemeClr val="dk1"/>
          </a:fontRef>
        </p:style>
        <p:txBody>
          <a:bodyPr vert="horz" lIns="91440" tIns="45720" rIns="91440" bIns="45720" anchor="b">
            <a:noAutofit/>
          </a:bodyPr>
          <a:lstStyle/>
          <a:p>
            <a:pPr marL="0" marR="0" lvl="0" indent="0" algn="ctr" defTabSz="914400" rtl="0" eaLnBrk="1" fontAlgn="auto" latinLnBrk="0" hangingPunct="1">
              <a:lnSpc>
                <a:spcPct val="100000"/>
              </a:lnSpc>
              <a:spcBef>
                <a:spcPts val="0"/>
              </a:spcBef>
              <a:spcAft>
                <a:spcPts val="0"/>
              </a:spcAft>
              <a:buClr>
                <a:schemeClr val="accent2"/>
              </a:buClr>
              <a:buSzPct val="85000"/>
              <a:buFont typeface="Wingdings 2"/>
              <a:buNone/>
              <a:tabLst/>
              <a:defRPr/>
            </a:pPr>
            <a:r>
              <a:rPr kumimoji="0" lang="en-US" sz="2400" b="1" i="0" u="none" strike="noStrike" kern="1200" cap="none" spc="0" normalizeH="0" baseline="0" noProof="0" dirty="0" smtClean="0">
                <a:ln>
                  <a:noFill/>
                </a:ln>
                <a:solidFill>
                  <a:srgbClr val="7030A0"/>
                </a:solidFill>
                <a:effectLst/>
                <a:uLnTx/>
                <a:uFillTx/>
                <a:latin typeface="+mn-lt"/>
                <a:ea typeface="+mn-ea"/>
                <a:cs typeface="+mn-cs"/>
              </a:rPr>
              <a:t>ANTI-TYPE</a:t>
            </a:r>
            <a:r>
              <a:rPr kumimoji="0" lang="en-US" sz="2600" b="1" i="0" u="none" strike="noStrike" kern="1200" cap="none" spc="0" normalizeH="0" baseline="0" noProof="0" dirty="0" smtClean="0">
                <a:ln>
                  <a:noFill/>
                </a:ln>
                <a:solidFill>
                  <a:srgbClr val="7030A0"/>
                </a:solidFill>
                <a:effectLst/>
                <a:uLnTx/>
                <a:uFillTx/>
                <a:latin typeface="+mn-lt"/>
                <a:ea typeface="+mn-ea"/>
                <a:cs typeface="+mn-cs"/>
              </a:rPr>
              <a:t> </a:t>
            </a:r>
            <a:endParaRPr kumimoji="0" lang="en-US" sz="2600" b="1" i="0" u="none" strike="noStrike" kern="1200" cap="none" spc="0" normalizeH="0" baseline="0" noProof="0" dirty="0">
              <a:ln>
                <a:noFill/>
              </a:ln>
              <a:solidFill>
                <a:srgbClr val="7030A0"/>
              </a:solidFill>
              <a:effectLst/>
              <a:uLnTx/>
              <a:uFillTx/>
              <a:latin typeface="+mn-lt"/>
              <a:ea typeface="+mn-ea"/>
              <a:cs typeface="+mn-cs"/>
            </a:endParaRPr>
          </a:p>
        </p:txBody>
      </p:sp>
      <p:pic>
        <p:nvPicPr>
          <p:cNvPr id="10242" name="Picture 2" descr="http://www.finaltrump.com/wp-content/uploads/2009/03/tabernacle-3.gif"/>
          <p:cNvPicPr>
            <a:picLocks noChangeAspect="1" noChangeArrowheads="1"/>
          </p:cNvPicPr>
          <p:nvPr/>
        </p:nvPicPr>
        <p:blipFill>
          <a:blip r:embed="rId2" cstate="print"/>
          <a:srcRect/>
          <a:stretch>
            <a:fillRect/>
          </a:stretch>
        </p:blipFill>
        <p:spPr bwMode="auto">
          <a:xfrm>
            <a:off x="4572000" y="2133600"/>
            <a:ext cx="4572000" cy="4038600"/>
          </a:xfrm>
          <a:prstGeom prst="rect">
            <a:avLst/>
          </a:prstGeom>
          <a:noFill/>
          <a:ln w="19050">
            <a:solidFill>
              <a:srgbClr val="8063C9"/>
            </a:solidFill>
          </a:ln>
        </p:spPr>
      </p:pic>
      <p:sp>
        <p:nvSpPr>
          <p:cNvPr id="31" name="TextBox 30"/>
          <p:cNvSpPr txBox="1"/>
          <p:nvPr/>
        </p:nvSpPr>
        <p:spPr>
          <a:xfrm>
            <a:off x="6172200" y="2286000"/>
            <a:ext cx="1480855" cy="307777"/>
          </a:xfrm>
          <a:prstGeom prst="rect">
            <a:avLst/>
          </a:prstGeom>
          <a:solidFill>
            <a:schemeClr val="bg1"/>
          </a:solidFill>
          <a:ln w="28575">
            <a:solidFill>
              <a:srgbClr val="8063C9"/>
            </a:solidFill>
          </a:ln>
        </p:spPr>
        <p:txBody>
          <a:bodyPr wrap="none" rtlCol="0">
            <a:spAutoFit/>
          </a:bodyPr>
          <a:lstStyle/>
          <a:p>
            <a:r>
              <a:rPr lang="en-US" sz="1400" dirty="0" smtClean="0">
                <a:solidFill>
                  <a:srgbClr val="7030A0"/>
                </a:solidFill>
              </a:rPr>
              <a:t>Most Holy  Place</a:t>
            </a:r>
            <a:endParaRPr lang="en-US" sz="1400" dirty="0">
              <a:solidFill>
                <a:srgbClr val="7030A0"/>
              </a:solidFill>
            </a:endParaRPr>
          </a:p>
        </p:txBody>
      </p:sp>
      <p:sp>
        <p:nvSpPr>
          <p:cNvPr id="32" name="TextBox 31"/>
          <p:cNvSpPr txBox="1"/>
          <p:nvPr/>
        </p:nvSpPr>
        <p:spPr>
          <a:xfrm>
            <a:off x="8001000" y="3657600"/>
            <a:ext cx="1143000" cy="307777"/>
          </a:xfrm>
          <a:prstGeom prst="rect">
            <a:avLst/>
          </a:prstGeom>
          <a:solidFill>
            <a:schemeClr val="bg1"/>
          </a:solidFill>
          <a:ln w="38100">
            <a:solidFill>
              <a:srgbClr val="00B0F0"/>
            </a:solidFill>
          </a:ln>
        </p:spPr>
        <p:txBody>
          <a:bodyPr wrap="square" rtlCol="0">
            <a:spAutoFit/>
          </a:bodyPr>
          <a:lstStyle/>
          <a:p>
            <a:pPr algn="ctr"/>
            <a:r>
              <a:rPr lang="en-US" sz="1400" dirty="0" smtClean="0">
                <a:solidFill>
                  <a:srgbClr val="002060"/>
                </a:solidFill>
              </a:rPr>
              <a:t>Holy  Place</a:t>
            </a:r>
            <a:endParaRPr lang="en-US" sz="1400" dirty="0">
              <a:solidFill>
                <a:srgbClr val="002060"/>
              </a:solidFill>
            </a:endParaRPr>
          </a:p>
        </p:txBody>
      </p:sp>
      <p:sp>
        <p:nvSpPr>
          <p:cNvPr id="33" name="TextBox 32"/>
          <p:cNvSpPr txBox="1"/>
          <p:nvPr/>
        </p:nvSpPr>
        <p:spPr>
          <a:xfrm>
            <a:off x="6705600" y="4648200"/>
            <a:ext cx="1143000" cy="307777"/>
          </a:xfrm>
          <a:prstGeom prst="rect">
            <a:avLst/>
          </a:prstGeom>
          <a:solidFill>
            <a:schemeClr val="bg1"/>
          </a:solidFill>
          <a:ln w="28575">
            <a:solidFill>
              <a:srgbClr val="FF0000"/>
            </a:solidFill>
          </a:ln>
        </p:spPr>
        <p:txBody>
          <a:bodyPr wrap="square" rtlCol="0">
            <a:spAutoFit/>
          </a:bodyPr>
          <a:lstStyle/>
          <a:p>
            <a:pPr algn="ctr"/>
            <a:r>
              <a:rPr lang="en-US" sz="1400" dirty="0" smtClean="0">
                <a:solidFill>
                  <a:srgbClr val="C00000"/>
                </a:solidFill>
              </a:rPr>
              <a:t>Court Yard</a:t>
            </a:r>
            <a:endParaRPr lang="en-US" sz="1400" dirty="0">
              <a:solidFill>
                <a:srgbClr val="C00000"/>
              </a:solidFill>
            </a:endParaRPr>
          </a:p>
        </p:txBody>
      </p:sp>
      <p:pic>
        <p:nvPicPr>
          <p:cNvPr id="27" name="yui_3_5_1_5_1365994275048_642" descr="http://legacy.owensboro.kctcs.edu/gcaplan/anat/notes/Image525.gif"/>
          <p:cNvPicPr/>
          <p:nvPr/>
        </p:nvPicPr>
        <p:blipFill>
          <a:blip r:embed="rId3" cstate="print"/>
          <a:srcRect l="3104" t="44971" r="68955" b="7247"/>
          <a:stretch>
            <a:fillRect/>
          </a:stretch>
        </p:blipFill>
        <p:spPr bwMode="auto">
          <a:xfrm>
            <a:off x="4953000" y="2286000"/>
            <a:ext cx="1143000" cy="990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7" name="yui_3_5_1_5_1365994425592_642" descr="http://legacy.owensboro.kctcs.edu/gcaplan/anat/Notes/Image527.gif"/>
          <p:cNvPicPr/>
          <p:nvPr/>
        </p:nvPicPr>
        <p:blipFill>
          <a:blip r:embed="rId4" cstate="print"/>
          <a:srcRect l="6206" t="31143" r="59663" b="6572"/>
          <a:stretch>
            <a:fillRect/>
          </a:stretch>
        </p:blipFill>
        <p:spPr bwMode="auto">
          <a:xfrm>
            <a:off x="8001000" y="4495800"/>
            <a:ext cx="9906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cxnSp>
        <p:nvCxnSpPr>
          <p:cNvPr id="56" name="Straight Arrow Connector 55"/>
          <p:cNvCxnSpPr>
            <a:stCxn id="32" idx="2"/>
          </p:cNvCxnSpPr>
          <p:nvPr/>
        </p:nvCxnSpPr>
        <p:spPr>
          <a:xfrm rot="5400000">
            <a:off x="8135838" y="4363939"/>
            <a:ext cx="835225" cy="38100"/>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cxnSp>
        <p:nvCxnSpPr>
          <p:cNvPr id="58" name="Straight Arrow Connector 57"/>
          <p:cNvCxnSpPr/>
          <p:nvPr/>
        </p:nvCxnSpPr>
        <p:spPr>
          <a:xfrm>
            <a:off x="5943600" y="2590800"/>
            <a:ext cx="1752600" cy="533400"/>
          </a:xfrm>
          <a:prstGeom prst="straightConnector1">
            <a:avLst/>
          </a:prstGeom>
          <a:ln>
            <a:solidFill>
              <a:srgbClr val="8063C9"/>
            </a:solidFill>
            <a:tailEnd type="arrow"/>
          </a:ln>
        </p:spPr>
        <p:style>
          <a:lnRef idx="2">
            <a:schemeClr val="accent5"/>
          </a:lnRef>
          <a:fillRef idx="0">
            <a:schemeClr val="accent5"/>
          </a:fillRef>
          <a:effectRef idx="1">
            <a:schemeClr val="accent5"/>
          </a:effectRef>
          <a:fontRef idx="minor">
            <a:schemeClr val="tx1"/>
          </a:fontRef>
        </p:style>
      </p:cxnSp>
      <p:cxnSp>
        <p:nvCxnSpPr>
          <p:cNvPr id="63" name="Straight Arrow Connector 62"/>
          <p:cNvCxnSpPr/>
          <p:nvPr/>
        </p:nvCxnSpPr>
        <p:spPr>
          <a:xfrm>
            <a:off x="7315200" y="4876800"/>
            <a:ext cx="10668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9" name="yui_3_5_1_5_1366006724012_681" descr="http://www.dominianni.com/wp-content/uploads/2012/11/Alex_Grey-Skeletal_System1.jpg"/>
          <p:cNvPicPr/>
          <p:nvPr/>
        </p:nvPicPr>
        <p:blipFill>
          <a:blip r:embed="rId5" cstate="print"/>
          <a:srcRect l="8620" r="12069" b="5888"/>
          <a:stretch>
            <a:fillRect/>
          </a:stretch>
        </p:blipFill>
        <p:spPr bwMode="auto">
          <a:xfrm>
            <a:off x="0" y="2133600"/>
            <a:ext cx="4572000" cy="4038600"/>
          </a:xfrm>
          <a:prstGeom prst="rect">
            <a:avLst/>
          </a:prstGeom>
          <a:noFill/>
          <a:ln w="19050">
            <a:solidFill>
              <a:srgbClr val="8063C9"/>
            </a:solidFill>
            <a:miter lim="800000"/>
            <a:headEnd/>
            <a:tailEnd/>
          </a:ln>
        </p:spPr>
      </p:pic>
      <p:cxnSp>
        <p:nvCxnSpPr>
          <p:cNvPr id="101" name="Straight Connector 100"/>
          <p:cNvCxnSpPr/>
          <p:nvPr/>
        </p:nvCxnSpPr>
        <p:spPr>
          <a:xfrm rot="5400000" flipH="1" flipV="1">
            <a:off x="-190500" y="4305300"/>
            <a:ext cx="3429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638300" y="4305300"/>
            <a:ext cx="3429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524000" y="25908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24000" y="31242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524000" y="38862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524000" y="6019800"/>
            <a:ext cx="1828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Right Arrow 125"/>
          <p:cNvSpPr/>
          <p:nvPr/>
        </p:nvSpPr>
        <p:spPr>
          <a:xfrm>
            <a:off x="152400" y="2514600"/>
            <a:ext cx="1447800" cy="457200"/>
          </a:xfrm>
          <a:prstGeom prst="rightArrow">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1"/>
                </a:solidFill>
              </a:rPr>
              <a:t>The Most Holy</a:t>
            </a:r>
            <a:endParaRPr lang="en-US" sz="1200" b="1" dirty="0">
              <a:solidFill>
                <a:schemeClr val="tx1"/>
              </a:solidFill>
            </a:endParaRPr>
          </a:p>
        </p:txBody>
      </p:sp>
      <p:sp>
        <p:nvSpPr>
          <p:cNvPr id="127" name="Right Arrow 126"/>
          <p:cNvSpPr/>
          <p:nvPr/>
        </p:nvSpPr>
        <p:spPr>
          <a:xfrm>
            <a:off x="152400" y="3200400"/>
            <a:ext cx="1295400" cy="457200"/>
          </a:xfrm>
          <a:prstGeom prst="rightArrow">
            <a:avLst/>
          </a:prstGeom>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tx1"/>
                </a:solidFill>
              </a:rPr>
              <a:t> Holy Place</a:t>
            </a:r>
            <a:endParaRPr lang="en-US" sz="1200" b="1" dirty="0">
              <a:solidFill>
                <a:schemeClr val="tx1"/>
              </a:solidFill>
            </a:endParaRPr>
          </a:p>
        </p:txBody>
      </p:sp>
      <p:sp>
        <p:nvSpPr>
          <p:cNvPr id="128" name="Right Arrow 127"/>
          <p:cNvSpPr/>
          <p:nvPr/>
        </p:nvSpPr>
        <p:spPr>
          <a:xfrm>
            <a:off x="152400" y="4572000"/>
            <a:ext cx="1371600" cy="533400"/>
          </a:xfrm>
          <a:prstGeom prst="rightArrow">
            <a:avLst>
              <a:gd name="adj1" fmla="val 38889"/>
              <a:gd name="adj2" fmla="val 5000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b="1" dirty="0" smtClean="0">
                <a:solidFill>
                  <a:schemeClr val="tx1"/>
                </a:solidFill>
              </a:rPr>
              <a:t>The Court Yard</a:t>
            </a:r>
            <a:endParaRPr lang="en-US" sz="1200" b="1" dirty="0">
              <a:solidFill>
                <a:schemeClr val="tx1"/>
              </a:solidFill>
            </a:endParaRPr>
          </a:p>
        </p:txBody>
      </p:sp>
      <p:sp>
        <p:nvSpPr>
          <p:cNvPr id="28" name="Rectangle 27"/>
          <p:cNvSpPr/>
          <p:nvPr/>
        </p:nvSpPr>
        <p:spPr>
          <a:xfrm>
            <a:off x="1" y="2133600"/>
            <a:ext cx="4495800" cy="369332"/>
          </a:xfrm>
          <a:prstGeom prst="rect">
            <a:avLst/>
          </a:prstGeom>
        </p:spPr>
        <p:txBody>
          <a:bodyPr wrap="square">
            <a:spAutoFit/>
          </a:bodyPr>
          <a:lstStyle/>
          <a:p>
            <a:pPr algn="ctr"/>
            <a:r>
              <a:rPr lang="en-US" b="1" dirty="0" smtClean="0">
                <a:solidFill>
                  <a:schemeClr val="bg1"/>
                </a:solidFill>
              </a:rPr>
              <a:t> Introducing the  Frame of our Tabernacle</a:t>
            </a:r>
            <a:endParaRPr lang="en-US" dirty="0">
              <a:solidFill>
                <a:schemeClr val="bg1"/>
              </a:solidFill>
            </a:endParaRPr>
          </a:p>
        </p:txBody>
      </p:sp>
      <p:sp>
        <p:nvSpPr>
          <p:cNvPr id="29" name="Rectangle 28"/>
          <p:cNvSpPr/>
          <p:nvPr/>
        </p:nvSpPr>
        <p:spPr>
          <a:xfrm>
            <a:off x="3962400" y="5334000"/>
            <a:ext cx="1104918" cy="461665"/>
          </a:xfrm>
          <a:prstGeom prst="rect">
            <a:avLst/>
          </a:prstGeom>
          <a:solidFill>
            <a:schemeClr val="bg1"/>
          </a:solidFill>
          <a:ln>
            <a:solidFill>
              <a:srgbClr val="6600FF"/>
            </a:solidFill>
          </a:ln>
        </p:spPr>
        <p:txBody>
          <a:bodyPr wrap="none">
            <a:spAutoFit/>
          </a:bodyPr>
          <a:lstStyle/>
          <a:p>
            <a:r>
              <a:rPr lang="en-US" sz="2400" b="1" dirty="0" smtClean="0">
                <a:solidFill>
                  <a:srgbClr val="7030A0"/>
                </a:solidFill>
              </a:rPr>
              <a:t>MEETS</a:t>
            </a:r>
            <a:r>
              <a:rPr lang="en-US" dirty="0" smtClean="0">
                <a:solidFill>
                  <a:srgbClr val="7030A0"/>
                </a:solidFill>
              </a:rPr>
              <a:t> </a:t>
            </a:r>
            <a:endParaRPr lang="en-US" dirty="0"/>
          </a:p>
        </p:txBody>
      </p:sp>
      <p:sp>
        <p:nvSpPr>
          <p:cNvPr id="30" name="Rectangle 29"/>
          <p:cNvSpPr/>
          <p:nvPr/>
        </p:nvSpPr>
        <p:spPr>
          <a:xfrm>
            <a:off x="8839200" y="0"/>
            <a:ext cx="304800" cy="369332"/>
          </a:xfrm>
          <a:prstGeom prst="rect">
            <a:avLst/>
          </a:prstGeom>
        </p:spPr>
        <p:txBody>
          <a:bodyPr wrap="square">
            <a:spAutoFit/>
          </a:bodyPr>
          <a:lstStyle/>
          <a:p>
            <a:fld id="{877F9B8C-32C4-43F2-99B4-FFD195B4A4EB}" type="slidenum">
              <a:rPr lang="en-US" b="1" smtClean="0">
                <a:latin typeface="Times New Roman" pitchFamily="18" charset="0"/>
                <a:cs typeface="Times New Roman" pitchFamily="18" charset="0"/>
              </a:rPr>
              <a:pPr/>
              <a:t>2</a:t>
            </a:fld>
            <a:endParaRPr lang="en-US" b="1" dirty="0">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686800" y="0"/>
            <a:ext cx="300082"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20</a:t>
            </a:fld>
            <a:endParaRPr lang="en-US" b="1" dirty="0">
              <a:latin typeface="Times New Roman" pitchFamily="18" charset="0"/>
              <a:cs typeface="Times New Roman" pitchFamily="18" charset="0"/>
            </a:endParaRPr>
          </a:p>
        </p:txBody>
      </p:sp>
      <p:sp>
        <p:nvSpPr>
          <p:cNvPr id="8" name="Title 7"/>
          <p:cNvSpPr>
            <a:spLocks noGrp="1"/>
          </p:cNvSpPr>
          <p:nvPr>
            <p:ph type="ctrTitle"/>
          </p:nvPr>
        </p:nvSpPr>
        <p:spPr>
          <a:xfrm>
            <a:off x="685800" y="559736"/>
            <a:ext cx="8001000" cy="2246769"/>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l"/>
            <a:r>
              <a:rPr lang="en-US" sz="36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Next Sabbath</a:t>
            </a:r>
          </a:p>
          <a:p>
            <a:endParaRPr lang="en-US"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6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We will continue Part 2 in our study,</a:t>
            </a:r>
          </a:p>
          <a:p>
            <a:pPr algn="ctr"/>
            <a:r>
              <a:rPr lang="en-US" sz="3600" b="1" dirty="0" smtClean="0">
                <a:solidFill>
                  <a:schemeClr val="bg1"/>
                </a:solidFill>
                <a:latin typeface="Times New Roman" pitchFamily="18" charset="0"/>
                <a:cs typeface="Times New Roman" pitchFamily="18" charset="0"/>
              </a:rPr>
              <a:t> </a:t>
            </a:r>
            <a:r>
              <a:rPr lang="en-US" sz="3600" b="1" i="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The Third Temple our Body!</a:t>
            </a:r>
          </a:p>
          <a:p>
            <a:pPr algn="ctr"/>
            <a:endParaRPr lang="en-US" sz="1200" b="1" i="1" dirty="0">
              <a:solidFill>
                <a:schemeClr val="bg1"/>
              </a:solidFill>
            </a:endParaRPr>
          </a:p>
        </p:txBody>
      </p:sp>
      <p:sp>
        <p:nvSpPr>
          <p:cNvPr id="9" name="Subtitle 3"/>
          <p:cNvSpPr>
            <a:spLocks noGrp="1"/>
          </p:cNvSpPr>
          <p:nvPr>
            <p:ph type="subTitle" idx="1"/>
          </p:nvPr>
        </p:nvSpPr>
        <p:spPr>
          <a:xfrm>
            <a:off x="990600" y="3124200"/>
            <a:ext cx="7467600" cy="2971800"/>
          </a:xfrm>
          <a:ln/>
        </p:spPr>
        <p:style>
          <a:lnRef idx="0">
            <a:schemeClr val="accent2"/>
          </a:lnRef>
          <a:fillRef idx="1003">
            <a:schemeClr val="lt2"/>
          </a:fillRef>
          <a:effectRef idx="3">
            <a:schemeClr val="accent2"/>
          </a:effectRef>
          <a:fontRef idx="minor">
            <a:schemeClr val="lt1"/>
          </a:fontRef>
        </p:style>
        <p:txBody>
          <a:bodyPr>
            <a:normAutofit/>
          </a:bodyPr>
          <a:lstStyle/>
          <a:p>
            <a:r>
              <a:rPr lang="en-US" sz="2800" b="1" dirty="0" smtClean="0">
                <a:solidFill>
                  <a:srgbClr val="6600FF"/>
                </a:solidFill>
                <a:latin typeface="Times New Roman" pitchFamily="18" charset="0"/>
                <a:cs typeface="Times New Roman" pitchFamily="18" charset="0"/>
              </a:rPr>
              <a:t>The Ark</a:t>
            </a:r>
          </a:p>
          <a:p>
            <a:r>
              <a:rPr lang="en-US" sz="2800" b="1" dirty="0" smtClean="0">
                <a:solidFill>
                  <a:srgbClr val="6600FF"/>
                </a:solidFill>
                <a:latin typeface="Times New Roman" pitchFamily="18" charset="0"/>
                <a:cs typeface="Times New Roman" pitchFamily="18" charset="0"/>
              </a:rPr>
              <a:t> Our Cerebrum the Nervous System</a:t>
            </a:r>
          </a:p>
          <a:p>
            <a:r>
              <a:rPr lang="en-US" sz="2800" b="1" dirty="0" smtClean="0">
                <a:solidFill>
                  <a:srgbClr val="6600FF"/>
                </a:solidFill>
                <a:latin typeface="Times New Roman" pitchFamily="18" charset="0"/>
                <a:cs typeface="Times New Roman" pitchFamily="18" charset="0"/>
              </a:rPr>
              <a:t>A symbol of  The Tribe of Judah</a:t>
            </a:r>
          </a:p>
          <a:p>
            <a:r>
              <a:rPr lang="en-US" sz="2800" dirty="0" smtClean="0">
                <a:solidFill>
                  <a:srgbClr val="6600FF"/>
                </a:solidFill>
                <a:latin typeface="Times New Roman" pitchFamily="18" charset="0"/>
                <a:cs typeface="Times New Roman" pitchFamily="18" charset="0"/>
              </a:rPr>
              <a:t>(The Law Giver)</a:t>
            </a:r>
            <a:endParaRPr lang="en-US" sz="2800" dirty="0">
              <a:solidFill>
                <a:srgbClr val="6600FF"/>
              </a:solidFill>
              <a:latin typeface="Times New Roman" pitchFamily="18" charset="0"/>
              <a:cs typeface="Times New Roman" pitchFamily="18" charset="0"/>
            </a:endParaRPr>
          </a:p>
        </p:txBody>
      </p:sp>
      <p:pic>
        <p:nvPicPr>
          <p:cNvPr id="10" name="yui_3_5_1_5_1377552582384_716" descr="http://i192.photobucket.com/albums/z195/sparkletags4/Christian/godBless56.jpg"/>
          <p:cNvPicPr/>
          <p:nvPr/>
        </p:nvPicPr>
        <p:blipFill>
          <a:blip r:embed="rId2" cstate="print"/>
          <a:srcRect/>
          <a:stretch>
            <a:fillRect/>
          </a:stretch>
        </p:blipFill>
        <p:spPr bwMode="auto">
          <a:xfrm>
            <a:off x="7010400" y="4876800"/>
            <a:ext cx="1333500" cy="1047750"/>
          </a:xfrm>
          <a:prstGeom prst="rect">
            <a:avLst/>
          </a:prstGeom>
          <a:noFill/>
          <a:ln w="9525">
            <a:solidFill>
              <a:srgbClr val="6600FF"/>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ui_3_5_1_5_1378416232285_683" descr="http://www.preservedwords.com/disptruth/images/30-tabernacle.gif"/>
          <p:cNvPicPr/>
          <p:nvPr/>
        </p:nvPicPr>
        <p:blipFill>
          <a:blip r:embed="rId2" cstate="print"/>
          <a:srcRect/>
          <a:stretch>
            <a:fillRect/>
          </a:stretch>
        </p:blipFill>
        <p:spPr bwMode="auto">
          <a:xfrm>
            <a:off x="228600" y="152400"/>
            <a:ext cx="8686800" cy="6477000"/>
          </a:xfrm>
          <a:prstGeom prst="rect">
            <a:avLst/>
          </a:prstGeom>
          <a:noFill/>
          <a:ln w="38100">
            <a:solidFill>
              <a:schemeClr val="tx1"/>
            </a:solidFill>
            <a:miter lim="800000"/>
            <a:headEnd/>
            <a:tailEnd/>
          </a:ln>
        </p:spPr>
      </p:pic>
      <p:sp>
        <p:nvSpPr>
          <p:cNvPr id="3" name="Rectangle 2"/>
          <p:cNvSpPr/>
          <p:nvPr/>
        </p:nvSpPr>
        <p:spPr>
          <a:xfrm>
            <a:off x="8915400" y="0"/>
            <a:ext cx="228600" cy="369332"/>
          </a:xfrm>
          <a:prstGeom prst="rect">
            <a:avLst/>
          </a:prstGeom>
        </p:spPr>
        <p:txBody>
          <a:bodyPr wrap="square">
            <a:spAutoFit/>
          </a:bodyPr>
          <a:lstStyle/>
          <a:p>
            <a:fld id="{877F9B8C-32C4-43F2-99B4-FFD195B4A4EB}" type="slidenum">
              <a:rPr lang="en-US" b="1" smtClean="0">
                <a:latin typeface="Times New Roman" pitchFamily="18" charset="0"/>
                <a:cs typeface="Times New Roman" pitchFamily="18" charset="0"/>
              </a:rPr>
              <a:pPr/>
              <a:t>3</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quizlet.com/K6R5Mn4PLlk6kS5xiHHkRA_m.png"/>
          <p:cNvPicPr>
            <a:picLocks noChangeAspect="1" noChangeArrowheads="1"/>
          </p:cNvPicPr>
          <p:nvPr/>
        </p:nvPicPr>
        <p:blipFill>
          <a:blip r:embed="rId2" cstate="print"/>
          <a:srcRect l="16667" r="26060"/>
          <a:stretch>
            <a:fillRect/>
          </a:stretch>
        </p:blipFill>
        <p:spPr bwMode="auto">
          <a:xfrm>
            <a:off x="0" y="0"/>
            <a:ext cx="4572000" cy="4876800"/>
          </a:xfrm>
          <a:prstGeom prst="rect">
            <a:avLst/>
          </a:prstGeom>
          <a:noFill/>
          <a:ln w="28575">
            <a:solidFill>
              <a:schemeClr val="tx1"/>
            </a:solidFill>
          </a:ln>
        </p:spPr>
      </p:pic>
      <p:pic>
        <p:nvPicPr>
          <p:cNvPr id="1026" name="Picture 2" descr="http://s1.hubimg.com/u/4380464_f496.jpg"/>
          <p:cNvPicPr>
            <a:picLocks noChangeAspect="1" noChangeArrowheads="1"/>
          </p:cNvPicPr>
          <p:nvPr/>
        </p:nvPicPr>
        <p:blipFill>
          <a:blip r:embed="rId3" cstate="print"/>
          <a:srcRect/>
          <a:stretch>
            <a:fillRect/>
          </a:stretch>
        </p:blipFill>
        <p:spPr bwMode="auto">
          <a:xfrm>
            <a:off x="4572000" y="0"/>
            <a:ext cx="4572000" cy="4876800"/>
          </a:xfrm>
          <a:prstGeom prst="rect">
            <a:avLst/>
          </a:prstGeom>
          <a:noFill/>
          <a:ln w="28575">
            <a:solidFill>
              <a:schemeClr val="tx1"/>
            </a:solidFill>
          </a:ln>
        </p:spPr>
      </p:pic>
      <p:sp>
        <p:nvSpPr>
          <p:cNvPr id="5" name="TextBox 4"/>
          <p:cNvSpPr txBox="1"/>
          <p:nvPr/>
        </p:nvSpPr>
        <p:spPr>
          <a:xfrm>
            <a:off x="1431769" y="609600"/>
            <a:ext cx="1777090" cy="923330"/>
          </a:xfrm>
          <a:prstGeom prst="rect">
            <a:avLst/>
          </a:prstGeom>
          <a:noFill/>
          <a:ln w="19050">
            <a:solidFill>
              <a:schemeClr val="tx1"/>
            </a:solidFill>
          </a:ln>
        </p:spPr>
        <p:txBody>
          <a:bodyPr wrap="none" rtlCol="0">
            <a:spAutoFit/>
          </a:bodyPr>
          <a:lstStyle/>
          <a:p>
            <a:pPr algn="ctr"/>
            <a:r>
              <a:rPr lang="en-US" b="1" dirty="0" smtClean="0"/>
              <a:t>This is were the </a:t>
            </a:r>
          </a:p>
          <a:p>
            <a:pPr algn="ctr"/>
            <a:r>
              <a:rPr lang="en-US" b="1" dirty="0" smtClean="0"/>
              <a:t> Most Holy Place</a:t>
            </a:r>
          </a:p>
          <a:p>
            <a:pPr algn="ctr"/>
            <a:r>
              <a:rPr lang="en-US" b="1" dirty="0" smtClean="0"/>
              <a:t> is located</a:t>
            </a:r>
            <a:endParaRPr lang="en-US" b="1" dirty="0"/>
          </a:p>
        </p:txBody>
      </p:sp>
      <p:sp>
        <p:nvSpPr>
          <p:cNvPr id="6" name="Rectangle 5"/>
          <p:cNvSpPr/>
          <p:nvPr/>
        </p:nvSpPr>
        <p:spPr>
          <a:xfrm>
            <a:off x="0" y="4876800"/>
            <a:ext cx="9144000" cy="1981200"/>
          </a:xfrm>
          <a:prstGeom prst="rect">
            <a:avLst/>
          </a:prstGeom>
          <a:ln w="28575">
            <a:solidFill>
              <a:schemeClr val="tx1"/>
            </a:solidFill>
          </a:ln>
        </p:spPr>
        <p:txBody>
          <a:bodyPr wrap="square">
            <a:spAutoFit/>
          </a:bodyPr>
          <a:lstStyle/>
          <a:p>
            <a:pPr lvl="0" algn="ctr" fontAlgn="base">
              <a:spcBef>
                <a:spcPct val="0"/>
              </a:spcBef>
              <a:spcAft>
                <a:spcPct val="0"/>
              </a:spcAft>
            </a:pPr>
            <a:r>
              <a:rPr lang="en-US" sz="2000" b="1" dirty="0" smtClean="0">
                <a:solidFill>
                  <a:srgbClr val="6600FF"/>
                </a:solidFill>
                <a:latin typeface="Times New Roman" pitchFamily="18" charset="0"/>
                <a:ea typeface="Calibri" pitchFamily="34" charset="0"/>
                <a:cs typeface="Times New Roman" pitchFamily="18" charset="0"/>
              </a:rPr>
              <a:t>The Skull:</a:t>
            </a:r>
            <a:r>
              <a:rPr lang="en-US" sz="2000" dirty="0" smtClean="0">
                <a:solidFill>
                  <a:srgbClr val="6600FF"/>
                </a:solidFill>
                <a:latin typeface="Times New Roman" pitchFamily="18" charset="0"/>
                <a:ea typeface="Calibri" pitchFamily="34" charset="0"/>
                <a:cs typeface="Times New Roman" pitchFamily="18" charset="0"/>
              </a:rPr>
              <a:t> </a:t>
            </a:r>
            <a:r>
              <a:rPr lang="en-US" sz="2000" b="1" dirty="0" smtClean="0">
                <a:solidFill>
                  <a:srgbClr val="6600FF"/>
                </a:solidFill>
                <a:latin typeface="Times New Roman" pitchFamily="18" charset="0"/>
                <a:ea typeface="Calibri" pitchFamily="34" charset="0"/>
                <a:cs typeface="Times New Roman" pitchFamily="18" charset="0"/>
              </a:rPr>
              <a:t>(10 =8 cranial + 1 Frontal Bone +1 Back Bone)</a:t>
            </a:r>
            <a:r>
              <a:rPr lang="en-US" sz="2000" dirty="0" smtClean="0">
                <a:solidFill>
                  <a:srgbClr val="6600FF"/>
                </a:solidFill>
                <a:latin typeface="Times New Roman" pitchFamily="18" charset="0"/>
                <a:ea typeface="Calibri" pitchFamily="34" charset="0"/>
                <a:cs typeface="Times New Roman" pitchFamily="18" charset="0"/>
              </a:rPr>
              <a:t> </a:t>
            </a:r>
          </a:p>
          <a:p>
            <a:pPr lvl="0" algn="ctr" fontAlgn="base">
              <a:spcBef>
                <a:spcPct val="0"/>
              </a:spcBef>
              <a:spcAft>
                <a:spcPct val="0"/>
              </a:spcAft>
            </a:pPr>
            <a:r>
              <a:rPr lang="en-US" sz="2000" b="1" dirty="0" smtClean="0">
                <a:solidFill>
                  <a:srgbClr val="6600FF"/>
                </a:solidFill>
                <a:latin typeface="Times New Roman" pitchFamily="18" charset="0"/>
                <a:ea typeface="Calibri" pitchFamily="34" charset="0"/>
                <a:cs typeface="Times New Roman" pitchFamily="18" charset="0"/>
              </a:rPr>
              <a:t>Boards of Shittim Woods or (acacia) </a:t>
            </a:r>
            <a:r>
              <a:rPr lang="en-US" sz="2000" b="1" u="sng" dirty="0" smtClean="0">
                <a:solidFill>
                  <a:srgbClr val="6600FF"/>
                </a:solidFill>
                <a:latin typeface="Times New Roman" pitchFamily="18" charset="0"/>
                <a:ea typeface="Calibri" pitchFamily="34" charset="0"/>
                <a:cs typeface="Times New Roman" pitchFamily="18" charset="0"/>
              </a:rPr>
              <a:t>Ten cubits</a:t>
            </a:r>
            <a:r>
              <a:rPr lang="en-US" sz="2000" dirty="0" smtClean="0">
                <a:solidFill>
                  <a:srgbClr val="6600FF"/>
                </a:solidFill>
                <a:latin typeface="Times New Roman" pitchFamily="18" charset="0"/>
                <a:ea typeface="Calibri" pitchFamily="34" charset="0"/>
                <a:cs typeface="Times New Roman" pitchFamily="18" charset="0"/>
              </a:rPr>
              <a:t> [shall be] the length of a board, and a cubit and a half [shall be] the breadth of one board.  </a:t>
            </a:r>
          </a:p>
          <a:p>
            <a:pPr lvl="0" algn="ctr" fontAlgn="base">
              <a:spcBef>
                <a:spcPct val="0"/>
              </a:spcBef>
              <a:spcAft>
                <a:spcPct val="0"/>
              </a:spcAft>
            </a:pPr>
            <a:r>
              <a:rPr lang="en-US" b="1" dirty="0" smtClean="0">
                <a:solidFill>
                  <a:srgbClr val="6600FF"/>
                </a:solidFill>
                <a:latin typeface="Times New Roman" pitchFamily="18" charset="0"/>
                <a:ea typeface="Calibri" pitchFamily="34" charset="0"/>
                <a:cs typeface="Times New Roman" pitchFamily="18" charset="0"/>
              </a:rPr>
              <a:t>(Ex 26:15-30; 36:21</a:t>
            </a:r>
            <a:r>
              <a:rPr lang="en-US" b="1" u="sng" dirty="0" smtClean="0">
                <a:solidFill>
                  <a:srgbClr val="6600FF"/>
                </a:solidFill>
                <a:latin typeface="Times New Roman" pitchFamily="18" charset="0"/>
                <a:ea typeface="Calibri" pitchFamily="34" charset="0"/>
                <a:cs typeface="Times New Roman" pitchFamily="18" charset="0"/>
              </a:rPr>
              <a:t>)</a:t>
            </a:r>
            <a:endParaRPr lang="en-US" dirty="0" smtClean="0">
              <a:solidFill>
                <a:srgbClr val="6600FF"/>
              </a:solidFill>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000" dirty="0" smtClean="0">
                <a:solidFill>
                  <a:srgbClr val="6600FF"/>
                </a:solidFill>
                <a:latin typeface="Times New Roman" pitchFamily="18" charset="0"/>
                <a:ea typeface="Calibri" pitchFamily="34" charset="0"/>
                <a:cs typeface="Times New Roman" pitchFamily="18" charset="0"/>
              </a:rPr>
              <a:t>Ye also, as lively stones, are built up a spiritual house, an holy priesthood, to offer up spiritual sacrifices, acceptable to God by Jesus Christ</a:t>
            </a:r>
            <a:r>
              <a:rPr lang="en-US" dirty="0" smtClean="0">
                <a:solidFill>
                  <a:srgbClr val="6600FF"/>
                </a:solidFill>
                <a:latin typeface="Times New Roman" pitchFamily="18" charset="0"/>
                <a:ea typeface="Calibri" pitchFamily="34" charset="0"/>
                <a:cs typeface="Times New Roman" pitchFamily="18" charset="0"/>
              </a:rPr>
              <a:t>.</a:t>
            </a:r>
            <a:r>
              <a:rPr lang="en-US" sz="1050" b="1" dirty="0" smtClean="0">
                <a:solidFill>
                  <a:srgbClr val="6600FF"/>
                </a:solidFill>
                <a:latin typeface="Times New Roman" pitchFamily="18" charset="0"/>
                <a:ea typeface="Calibri" pitchFamily="34" charset="0"/>
                <a:cs typeface="Times New Roman" pitchFamily="18" charset="0"/>
              </a:rPr>
              <a:t> </a:t>
            </a:r>
            <a:r>
              <a:rPr lang="en-US" sz="2000" b="1" dirty="0" smtClean="0">
                <a:solidFill>
                  <a:srgbClr val="6600FF"/>
                </a:solidFill>
                <a:latin typeface="Times New Roman" pitchFamily="18" charset="0"/>
                <a:ea typeface="Calibri" pitchFamily="34" charset="0"/>
                <a:cs typeface="Times New Roman" pitchFamily="18" charset="0"/>
              </a:rPr>
              <a:t>(1 Peter 2:5) </a:t>
            </a:r>
            <a:endParaRPr lang="en-US" sz="2000" dirty="0">
              <a:solidFill>
                <a:srgbClr val="6600FF"/>
              </a:solidFill>
            </a:endParaRPr>
          </a:p>
        </p:txBody>
      </p:sp>
      <p:sp>
        <p:nvSpPr>
          <p:cNvPr id="7" name="Rectangle 6"/>
          <p:cNvSpPr/>
          <p:nvPr/>
        </p:nvSpPr>
        <p:spPr>
          <a:xfrm>
            <a:off x="8843918" y="0"/>
            <a:ext cx="300082" cy="369332"/>
          </a:xfrm>
          <a:prstGeom prst="rect">
            <a:avLst/>
          </a:prstGeom>
        </p:spPr>
        <p:txBody>
          <a:bodyPr wrap="none">
            <a:spAutoFit/>
          </a:bodyPr>
          <a:lstStyle/>
          <a:p>
            <a:fld id="{877F9B8C-32C4-43F2-99B4-FFD195B4A4EB}" type="slidenum">
              <a:rPr lang="en-US" b="1" smtClean="0">
                <a:solidFill>
                  <a:schemeClr val="bg1"/>
                </a:solidFill>
                <a:latin typeface="Times New Roman" pitchFamily="18" charset="0"/>
                <a:cs typeface="Times New Roman" pitchFamily="18" charset="0"/>
              </a:rPr>
              <a:pPr/>
              <a:t>4</a:t>
            </a:fld>
            <a:endParaRPr lang="en-US" b="1" dirty="0">
              <a:solidFill>
                <a:schemeClr val="bg1"/>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66800"/>
          </a:xfrm>
          <a:solidFill>
            <a:schemeClr val="bg1"/>
          </a:solidFill>
        </p:spPr>
        <p:style>
          <a:lnRef idx="1">
            <a:schemeClr val="accent5"/>
          </a:lnRef>
          <a:fillRef idx="1003">
            <a:schemeClr val="lt1"/>
          </a:fillRef>
          <a:effectRef idx="1">
            <a:schemeClr val="accent5"/>
          </a:effectRef>
          <a:fontRef idx="minor">
            <a:schemeClr val="dk1"/>
          </a:fontRef>
        </p:style>
        <p:txBody>
          <a:bodyPr>
            <a:normAutofit/>
          </a:bodyPr>
          <a:lstStyle/>
          <a:p>
            <a:pPr algn="ctr"/>
            <a:r>
              <a:rPr lang="en-US" sz="4800" i="1" dirty="0" smtClean="0">
                <a:solidFill>
                  <a:srgbClr val="7030A0"/>
                </a:solidFill>
                <a:latin typeface="Imprint MT Shadow" pitchFamily="82" charset="0"/>
              </a:rPr>
              <a:t>The 24 Elders before the Throne </a:t>
            </a:r>
            <a:endParaRPr lang="en-US" sz="4800" dirty="0">
              <a:solidFill>
                <a:srgbClr val="7030A0"/>
              </a:solidFill>
            </a:endParaRPr>
          </a:p>
        </p:txBody>
      </p:sp>
      <p:pic>
        <p:nvPicPr>
          <p:cNvPr id="4" name="yui_3_5_1_7_1342766788106_3640" descr="http://www.oucom.ohiou.edu/dbms-witmer/images/OU-HCOM_3D_Skull-exploded.JPG"/>
          <p:cNvPicPr>
            <a:picLocks/>
          </p:cNvPicPr>
          <p:nvPr/>
        </p:nvPicPr>
        <p:blipFill>
          <a:blip r:embed="rId2" cstate="print"/>
          <a:srcRect b="4054"/>
          <a:stretch>
            <a:fillRect/>
          </a:stretch>
        </p:blipFill>
        <p:spPr bwMode="auto">
          <a:xfrm>
            <a:off x="0" y="1066800"/>
            <a:ext cx="9144000" cy="5791200"/>
          </a:xfrm>
          <a:prstGeom prst="rect">
            <a:avLst/>
          </a:prstGeom>
          <a:ln w="19050" cap="flat" cmpd="sng" algn="ctr">
            <a:solidFill>
              <a:schemeClr val="tx1"/>
            </a:solidFill>
            <a:prstDash val="solid"/>
            <a:headEnd/>
            <a:tailEnd/>
          </a:ln>
        </p:spPr>
        <p:style>
          <a:lnRef idx="2">
            <a:schemeClr val="dk1"/>
          </a:lnRef>
          <a:fillRef idx="1">
            <a:schemeClr val="lt1"/>
          </a:fillRef>
          <a:effectRef idx="0">
            <a:schemeClr val="dk1"/>
          </a:effectRef>
          <a:fontRef idx="minor">
            <a:schemeClr val="dk1"/>
          </a:fontRef>
        </p:style>
      </p:pic>
      <p:sp>
        <p:nvSpPr>
          <p:cNvPr id="6" name="Rectangle 5"/>
          <p:cNvSpPr/>
          <p:nvPr/>
        </p:nvSpPr>
        <p:spPr>
          <a:xfrm>
            <a:off x="7772400" y="1676400"/>
            <a:ext cx="1371600" cy="435774"/>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i="1" dirty="0" smtClean="0">
                <a:solidFill>
                  <a:schemeClr val="bg1"/>
                </a:solidFill>
                <a:cs typeface="Andalus" pitchFamily="18" charset="-78"/>
              </a:rPr>
              <a:t>Crista  galli  (Christ  Gallery)</a:t>
            </a:r>
            <a:endParaRPr lang="en-US" sz="1400" b="1" i="1" dirty="0">
              <a:solidFill>
                <a:schemeClr val="bg1"/>
              </a:solidFill>
              <a:cs typeface="Andalus" pitchFamily="18" charset="-78"/>
            </a:endParaRPr>
          </a:p>
        </p:txBody>
      </p:sp>
      <p:sp>
        <p:nvSpPr>
          <p:cNvPr id="7" name="Rectangle 6"/>
          <p:cNvSpPr/>
          <p:nvPr/>
        </p:nvSpPr>
        <p:spPr>
          <a:xfrm>
            <a:off x="2743200" y="1066800"/>
            <a:ext cx="3429000" cy="304800"/>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i="1" dirty="0" smtClean="0">
                <a:latin typeface="David" pitchFamily="34" charset="-79"/>
                <a:ea typeface="Adobe Fangsong Std R" pitchFamily="18" charset="-128"/>
                <a:cs typeface="David" pitchFamily="34" charset="-79"/>
              </a:rPr>
              <a:t>Ten Cranial Bones or Ten Cubits </a:t>
            </a:r>
            <a:endParaRPr lang="en-US" sz="1600" b="1" i="1" dirty="0">
              <a:latin typeface="David" pitchFamily="34" charset="-79"/>
              <a:ea typeface="Adobe Fangsong Std R" pitchFamily="18" charset="-128"/>
              <a:cs typeface="David" pitchFamily="34" charset="-79"/>
            </a:endParaRPr>
          </a:p>
        </p:txBody>
      </p:sp>
      <p:sp>
        <p:nvSpPr>
          <p:cNvPr id="8" name="Rectangle 7"/>
          <p:cNvSpPr/>
          <p:nvPr/>
        </p:nvSpPr>
        <p:spPr>
          <a:xfrm>
            <a:off x="5181600" y="5867400"/>
            <a:ext cx="1981200" cy="457200"/>
          </a:xfrm>
          <a:prstGeom prst="rect">
            <a:avLst/>
          </a:prstGeom>
          <a:solidFill>
            <a:schemeClr val="bg1">
              <a:lumMod val="6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i="1" dirty="0" smtClean="0">
                <a:solidFill>
                  <a:schemeClr val="bg1"/>
                </a:solidFill>
                <a:cs typeface="Andalus" pitchFamily="18" charset="-78"/>
              </a:rPr>
              <a:t>24 Elders  in  White </a:t>
            </a:r>
          </a:p>
          <a:p>
            <a:pPr algn="ctr"/>
            <a:r>
              <a:rPr lang="en-US" sz="1400" b="1" i="1" dirty="0" smtClean="0">
                <a:solidFill>
                  <a:schemeClr val="bg1"/>
                </a:solidFill>
                <a:cs typeface="Andalus" pitchFamily="18" charset="-78"/>
              </a:rPr>
              <a:t>before the Throne</a:t>
            </a:r>
            <a:endParaRPr lang="en-US" sz="1400" b="1" i="1" dirty="0">
              <a:solidFill>
                <a:schemeClr val="bg1"/>
              </a:solidFill>
              <a:cs typeface="Andalus" pitchFamily="18" charset="-78"/>
            </a:endParaRPr>
          </a:p>
        </p:txBody>
      </p:sp>
      <p:cxnSp>
        <p:nvCxnSpPr>
          <p:cNvPr id="10" name="Straight Arrow Connector 9"/>
          <p:cNvCxnSpPr/>
          <p:nvPr/>
        </p:nvCxnSpPr>
        <p:spPr>
          <a:xfrm rot="10800000">
            <a:off x="4495800" y="5562600"/>
            <a:ext cx="914400"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0" y="1600200"/>
            <a:ext cx="1447800" cy="307777"/>
          </a:xfrm>
          <a:prstGeom prst="rect">
            <a:avLst/>
          </a:prstGeom>
          <a:noFill/>
        </p:spPr>
        <p:txBody>
          <a:bodyPr wrap="square" rtlCol="0">
            <a:spAutoFit/>
          </a:bodyPr>
          <a:lstStyle/>
          <a:p>
            <a:r>
              <a:rPr lang="en-US" sz="1400" i="1" dirty="0" smtClean="0">
                <a:latin typeface="Imprint MT Shadow" pitchFamily="82" charset="0"/>
              </a:rPr>
              <a:t>(Exodus 26:16)</a:t>
            </a:r>
            <a:endParaRPr lang="en-US" sz="1400" dirty="0"/>
          </a:p>
        </p:txBody>
      </p:sp>
      <p:sp>
        <p:nvSpPr>
          <p:cNvPr id="13" name="TextBox 12"/>
          <p:cNvSpPr txBox="1"/>
          <p:nvPr/>
        </p:nvSpPr>
        <p:spPr>
          <a:xfrm>
            <a:off x="1844028" y="1676400"/>
            <a:ext cx="746772" cy="461665"/>
          </a:xfrm>
          <a:prstGeom prst="rect">
            <a:avLst/>
          </a:prstGeom>
          <a:noFill/>
        </p:spPr>
        <p:txBody>
          <a:bodyPr wrap="square" rtlCol="0">
            <a:spAutoFit/>
          </a:bodyPr>
          <a:lstStyle/>
          <a:p>
            <a:pPr algn="ctr"/>
            <a:r>
              <a:rPr lang="en-US" sz="1200" dirty="0" smtClean="0">
                <a:solidFill>
                  <a:schemeClr val="tx1">
                    <a:lumMod val="85000"/>
                  </a:schemeClr>
                </a:solidFill>
              </a:rPr>
              <a:t>frontal</a:t>
            </a:r>
          </a:p>
          <a:p>
            <a:pPr algn="ctr"/>
            <a:r>
              <a:rPr lang="en-US" sz="1200" dirty="0" smtClean="0">
                <a:solidFill>
                  <a:schemeClr val="tx1">
                    <a:lumMod val="85000"/>
                  </a:schemeClr>
                </a:solidFill>
              </a:rPr>
              <a:t>bone</a:t>
            </a:r>
            <a:endParaRPr lang="en-US" sz="1200" dirty="0">
              <a:solidFill>
                <a:schemeClr val="tx1">
                  <a:lumMod val="85000"/>
                </a:schemeClr>
              </a:solidFill>
            </a:endParaRPr>
          </a:p>
        </p:txBody>
      </p:sp>
      <p:sp>
        <p:nvSpPr>
          <p:cNvPr id="14" name="Rectangle 13"/>
          <p:cNvSpPr/>
          <p:nvPr/>
        </p:nvSpPr>
        <p:spPr>
          <a:xfrm>
            <a:off x="0" y="1066800"/>
            <a:ext cx="1981200" cy="762000"/>
          </a:xfrm>
          <a:prstGeom prst="rect">
            <a:avLst/>
          </a:prstGeom>
          <a:ln w="12700">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dirty="0"/>
          </a:p>
        </p:txBody>
      </p:sp>
      <p:sp>
        <p:nvSpPr>
          <p:cNvPr id="15" name="TextBox 14"/>
          <p:cNvSpPr txBox="1"/>
          <p:nvPr/>
        </p:nvSpPr>
        <p:spPr>
          <a:xfrm>
            <a:off x="7848600" y="4876800"/>
            <a:ext cx="762000" cy="646331"/>
          </a:xfrm>
          <a:prstGeom prst="rect">
            <a:avLst/>
          </a:prstGeom>
          <a:noFill/>
          <a:ln>
            <a:solidFill>
              <a:schemeClr val="bg1"/>
            </a:solidFill>
          </a:ln>
        </p:spPr>
        <p:txBody>
          <a:bodyPr wrap="square" rtlCol="0">
            <a:spAutoFit/>
          </a:bodyPr>
          <a:lstStyle/>
          <a:p>
            <a:r>
              <a:rPr lang="en-US" dirty="0" smtClean="0"/>
              <a:t>L</a:t>
            </a:r>
          </a:p>
          <a:p>
            <a:endParaRPr lang="en-US" dirty="0"/>
          </a:p>
        </p:txBody>
      </p:sp>
      <p:sp>
        <p:nvSpPr>
          <p:cNvPr id="16" name="TextBox 15"/>
          <p:cNvSpPr txBox="1"/>
          <p:nvPr/>
        </p:nvSpPr>
        <p:spPr>
          <a:xfrm>
            <a:off x="7772400" y="5867400"/>
            <a:ext cx="685800" cy="369332"/>
          </a:xfrm>
          <a:prstGeom prst="rect">
            <a:avLst/>
          </a:prstGeom>
          <a:noFill/>
          <a:ln>
            <a:solidFill>
              <a:schemeClr val="bg1"/>
            </a:solidFill>
          </a:ln>
        </p:spPr>
        <p:txBody>
          <a:bodyPr wrap="square" rtlCol="0">
            <a:spAutoFit/>
          </a:bodyPr>
          <a:lstStyle/>
          <a:p>
            <a:r>
              <a:rPr lang="en-US" dirty="0" smtClean="0"/>
              <a:t>L</a:t>
            </a:r>
            <a:endParaRPr lang="en-US" dirty="0"/>
          </a:p>
        </p:txBody>
      </p:sp>
      <p:sp>
        <p:nvSpPr>
          <p:cNvPr id="17" name="Rectangle 16"/>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5</a:t>
            </a:fld>
            <a:endParaRPr lang="en-US" b="1" dirty="0">
              <a:latin typeface="Times New Roman" pitchFamily="18" charset="0"/>
              <a:cs typeface="Times New Roman" pitchFamily="18" charset="0"/>
            </a:endParaRPr>
          </a:p>
        </p:txBody>
      </p:sp>
    </p:spTree>
  </p:cSld>
  <p:clrMapOvr>
    <a:masterClrMapping/>
  </p:clrMapOvr>
  <p:transition advClick="0"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21944"/>
            <a:ext cx="9144000" cy="6901889"/>
          </a:xfrm>
          <a:prstGeom prst="rect">
            <a:avLst/>
          </a:prstGeom>
          <a:no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kumimoji="0" lang="en-US"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lvl="0" algn="ctr" fontAlgn="base">
              <a:spcBef>
                <a:spcPct val="0"/>
              </a:spcBef>
              <a:spcAft>
                <a:spcPct val="0"/>
              </a:spcAft>
            </a:pPr>
            <a:r>
              <a:rPr lang="en-US" sz="2400" b="1" u="sng" dirty="0" smtClean="0">
                <a:latin typeface="Times New Roman" pitchFamily="18" charset="0"/>
                <a:ea typeface="Calibri" pitchFamily="34" charset="0"/>
                <a:cs typeface="Times New Roman" pitchFamily="18" charset="0"/>
              </a:rPr>
              <a:t>Ethmoid Bone </a:t>
            </a:r>
          </a:p>
          <a:p>
            <a:pPr lvl="0" algn="ctr" fontAlgn="base">
              <a:spcBef>
                <a:spcPct val="0"/>
              </a:spcBef>
              <a:spcAft>
                <a:spcPct val="0"/>
              </a:spcAft>
            </a:pPr>
            <a:endParaRPr lang="en-US" b="1" u="sng" dirty="0" smtClean="0">
              <a:latin typeface="Times New Roman" pitchFamily="18" charset="0"/>
              <a:ea typeface="Calibri" pitchFamily="34" charset="0"/>
              <a:cs typeface="Times New Roman" pitchFamily="18" charset="0"/>
            </a:endParaRPr>
          </a:p>
          <a:p>
            <a:pPr lvl="0" fontAlgn="base">
              <a:spcBef>
                <a:spcPct val="0"/>
              </a:spcBef>
              <a:spcAft>
                <a:spcPct val="0"/>
              </a:spcAft>
            </a:pPr>
            <a:r>
              <a:rPr lang="en-US" sz="2000" b="1" dirty="0" smtClean="0">
                <a:solidFill>
                  <a:srgbClr val="C00000"/>
                </a:solidFill>
                <a:latin typeface="Times New Roman" pitchFamily="18" charset="0"/>
                <a:ea typeface="Calibri" pitchFamily="34" charset="0"/>
                <a:cs typeface="Times New Roman" pitchFamily="18" charset="0"/>
              </a:rPr>
              <a:t>(Ezekiel 1:22)</a:t>
            </a:r>
            <a:r>
              <a:rPr lang="en-US" sz="2000" dirty="0" smtClean="0">
                <a:solidFill>
                  <a:srgbClr val="C00000"/>
                </a:solidFill>
                <a:latin typeface="Times New Roman" pitchFamily="18" charset="0"/>
                <a:ea typeface="Calibri" pitchFamily="34" charset="0"/>
                <a:cs typeface="Times New Roman" pitchFamily="18" charset="0"/>
              </a:rPr>
              <a:t> </a:t>
            </a:r>
            <a:r>
              <a:rPr lang="en-US" sz="2000" dirty="0" smtClean="0">
                <a:solidFill>
                  <a:srgbClr val="7030A0"/>
                </a:solidFill>
                <a:latin typeface="Times New Roman" pitchFamily="18" charset="0"/>
                <a:ea typeface="Calibri" pitchFamily="34" charset="0"/>
                <a:cs typeface="Times New Roman" pitchFamily="18" charset="0"/>
              </a:rPr>
              <a:t>And the likeness of the firmament upon the heads of the living creature [was] as </a:t>
            </a:r>
            <a:r>
              <a:rPr lang="en-US" sz="2000" b="1" dirty="0" smtClean="0">
                <a:solidFill>
                  <a:srgbClr val="000000"/>
                </a:solidFill>
                <a:latin typeface="Times New Roman" pitchFamily="18" charset="0"/>
                <a:ea typeface="Calibri" pitchFamily="34" charset="0"/>
                <a:cs typeface="Times New Roman" pitchFamily="18" charset="0"/>
              </a:rPr>
              <a:t>the colour of </a:t>
            </a:r>
            <a:r>
              <a:rPr lang="en-US" sz="2000" b="1" u="sng" dirty="0" smtClean="0">
                <a:solidFill>
                  <a:srgbClr val="000000"/>
                </a:solidFill>
                <a:latin typeface="Times New Roman" pitchFamily="18" charset="0"/>
                <a:ea typeface="Calibri" pitchFamily="34" charset="0"/>
                <a:cs typeface="Times New Roman" pitchFamily="18" charset="0"/>
              </a:rPr>
              <a:t>the terrible crystal, </a:t>
            </a:r>
            <a:r>
              <a:rPr lang="en-US" sz="2000" u="sng" dirty="0" smtClean="0">
                <a:solidFill>
                  <a:srgbClr val="000000"/>
                </a:solidFill>
                <a:latin typeface="Times New Roman" pitchFamily="18" charset="0"/>
                <a:ea typeface="Calibri" pitchFamily="34" charset="0"/>
                <a:cs typeface="Times New Roman" pitchFamily="18" charset="0"/>
              </a:rPr>
              <a:t>S</a:t>
            </a:r>
            <a:r>
              <a:rPr lang="en-US" sz="2000" b="1" u="sng" dirty="0" smtClean="0">
                <a:solidFill>
                  <a:srgbClr val="000000"/>
                </a:solidFill>
                <a:latin typeface="Times New Roman" pitchFamily="18" charset="0"/>
                <a:ea typeface="Calibri" pitchFamily="34" charset="0"/>
                <a:cs typeface="Times New Roman" pitchFamily="18" charset="0"/>
              </a:rPr>
              <a:t>tretched forth over their heads above. </a:t>
            </a:r>
          </a:p>
          <a:p>
            <a:pPr lvl="0" fontAlgn="base">
              <a:spcBef>
                <a:spcPct val="0"/>
              </a:spcBef>
              <a:spcAft>
                <a:spcPct val="0"/>
              </a:spcAft>
            </a:pPr>
            <a:endParaRPr lang="en-US" sz="1000" b="1" u="sng" dirty="0" smtClean="0">
              <a:solidFill>
                <a:srgbClr val="000000"/>
              </a:solidFill>
              <a:latin typeface="Times New Roman" pitchFamily="18" charset="0"/>
              <a:ea typeface="Calibri" pitchFamily="34" charset="0"/>
              <a:cs typeface="Times New Roman" pitchFamily="18" charset="0"/>
            </a:endParaRPr>
          </a:p>
          <a:p>
            <a:pPr lvl="0" fontAlgn="base">
              <a:spcBef>
                <a:spcPct val="0"/>
              </a:spcBef>
              <a:spcAft>
                <a:spcPct val="0"/>
              </a:spcAft>
            </a:pPr>
            <a:endParaRPr lang="en-US" sz="800" b="1" u="sng" dirty="0" smtClean="0">
              <a:solidFill>
                <a:srgbClr val="000000"/>
              </a:solidFill>
              <a:latin typeface="Times New Roman" pitchFamily="18" charset="0"/>
              <a:ea typeface="Calibri" pitchFamily="34" charset="0"/>
              <a:cs typeface="Times New Roman" pitchFamily="18" charset="0"/>
            </a:endParaRPr>
          </a:p>
          <a:p>
            <a:pPr lvl="0" algn="ctr" fontAlgn="base">
              <a:spcBef>
                <a:spcPct val="0"/>
              </a:spcBef>
              <a:spcAft>
                <a:spcPct val="0"/>
              </a:spcAft>
            </a:pPr>
            <a:r>
              <a:rPr lang="en-US" sz="2400" b="1" u="sng" dirty="0" smtClean="0">
                <a:solidFill>
                  <a:srgbClr val="000000"/>
                </a:solidFill>
                <a:latin typeface="Times New Roman" pitchFamily="18" charset="0"/>
                <a:ea typeface="Calibri" pitchFamily="34" charset="0"/>
                <a:cs typeface="Times New Roman" pitchFamily="18" charset="0"/>
              </a:rPr>
              <a:t>Crista galli  or Christ </a:t>
            </a:r>
            <a:r>
              <a:rPr lang="en-US" sz="2400" b="1" u="sng" dirty="0" smtClean="0">
                <a:solidFill>
                  <a:srgbClr val="0404E6"/>
                </a:solidFill>
                <a:latin typeface="Times New Roman" pitchFamily="18" charset="0"/>
                <a:ea typeface="Calibri" pitchFamily="34" charset="0"/>
                <a:cs typeface="Times New Roman" pitchFamily="18" charset="0"/>
              </a:rPr>
              <a:t>Gallery </a:t>
            </a:r>
            <a:r>
              <a:rPr lang="en-US" sz="2000" b="1" u="sng" dirty="0" smtClean="0">
                <a:solidFill>
                  <a:srgbClr val="0404E6"/>
                </a:solidFill>
                <a:latin typeface="Times New Roman" pitchFamily="18" charset="0"/>
                <a:ea typeface="Calibri" pitchFamily="34" charset="0"/>
                <a:cs typeface="Times New Roman" pitchFamily="18" charset="0"/>
              </a:rPr>
              <a:t>=</a:t>
            </a:r>
            <a:r>
              <a:rPr lang="en-US" sz="2000" b="1" u="sng" dirty="0" smtClean="0">
                <a:solidFill>
                  <a:srgbClr val="00B0F0"/>
                </a:solidFill>
                <a:latin typeface="Times New Roman" pitchFamily="18" charset="0"/>
                <a:ea typeface="Calibri" pitchFamily="34" charset="0"/>
                <a:cs typeface="Times New Roman" pitchFamily="18" charset="0"/>
              </a:rPr>
              <a:t> </a:t>
            </a:r>
            <a:r>
              <a:rPr lang="en-US" sz="2400" b="1" u="sng" dirty="0" smtClean="0">
                <a:solidFill>
                  <a:srgbClr val="7030A0"/>
                </a:solidFill>
                <a:latin typeface="Times New Roman" pitchFamily="18" charset="0"/>
                <a:ea typeface="Calibri" pitchFamily="34" charset="0"/>
                <a:cs typeface="Times New Roman" pitchFamily="18" charset="0"/>
              </a:rPr>
              <a:t>the Place Christ is Pleading before the presence of God.</a:t>
            </a:r>
          </a:p>
          <a:p>
            <a:pPr lvl="0" fontAlgn="base">
              <a:spcBef>
                <a:spcPct val="0"/>
              </a:spcBef>
              <a:spcAft>
                <a:spcPct val="0"/>
              </a:spcAft>
            </a:pPr>
            <a:endParaRPr lang="en-US" sz="1050" b="1" u="sng" dirty="0" smtClean="0">
              <a:solidFill>
                <a:srgbClr val="7030A0"/>
              </a:solidFill>
              <a:latin typeface="Times New Roman" pitchFamily="18" charset="0"/>
              <a:ea typeface="Calibri" pitchFamily="34" charset="0"/>
              <a:cs typeface="Times New Roman" pitchFamily="18" charset="0"/>
            </a:endParaRPr>
          </a:p>
          <a:p>
            <a:pPr lvl="0" fontAlgn="base">
              <a:spcBef>
                <a:spcPct val="0"/>
              </a:spcBef>
              <a:spcAft>
                <a:spcPct val="0"/>
              </a:spcAft>
            </a:pP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(Revelation 7: 11-12)</a:t>
            </a:r>
            <a:r>
              <a:rPr lang="en-US" sz="2000" b="1" dirty="0" smtClean="0">
                <a:solidFill>
                  <a:srgbClr val="C00000"/>
                </a:solidFill>
                <a:latin typeface="Times New Roman" pitchFamily="18" charset="0"/>
                <a:ea typeface="Calibri" pitchFamily="34" charset="0"/>
                <a:cs typeface="Times New Roman" pitchFamily="18" charset="0"/>
              </a:rPr>
              <a:t> </a:t>
            </a:r>
            <a:r>
              <a:rPr lang="en-US" sz="2000" b="1" dirty="0" smtClean="0">
                <a:solidFill>
                  <a:srgbClr val="7030A0"/>
                </a:solidFill>
                <a:latin typeface="Times New Roman" pitchFamily="18" charset="0"/>
                <a:ea typeface="Calibri" pitchFamily="34" charset="0"/>
                <a:cs typeface="Times New Roman" pitchFamily="18" charset="0"/>
              </a:rPr>
              <a:t>And all the angels stood round about the throne, and [about] the elders and the four beasts, and fell before the throne on their faces, and worshipped God,  Saying, Amen: Blessing, and glory, and wisdom, and thanksgiving, and honour, and power, and might, [be] unto our God for ever and ever. Amen. </a:t>
            </a:r>
          </a:p>
          <a:p>
            <a:pPr lvl="0" fontAlgn="base">
              <a:spcBef>
                <a:spcPct val="0"/>
              </a:spcBef>
              <a:spcAft>
                <a:spcPct val="0"/>
              </a:spcAft>
            </a:pPr>
            <a:endParaRPr lang="en-US" sz="1050" b="1" dirty="0" smtClean="0">
              <a:solidFill>
                <a:srgbClr val="7030A0"/>
              </a:solidFill>
              <a:latin typeface="Times New Roman" pitchFamily="18" charset="0"/>
              <a:ea typeface="Calibri" pitchFamily="34" charset="0"/>
              <a:cs typeface="Times New Roman" pitchFamily="18" charset="0"/>
            </a:endParaRPr>
          </a:p>
          <a:p>
            <a:pPr lvl="0" fontAlgn="base">
              <a:spcBef>
                <a:spcPct val="0"/>
              </a:spcBef>
              <a:spcAft>
                <a:spcPct val="0"/>
              </a:spcAft>
            </a:pPr>
            <a:r>
              <a:rPr lang="en-US" sz="2000" b="1" dirty="0" smtClean="0">
                <a:solidFill>
                  <a:srgbClr val="C00000"/>
                </a:solidFill>
                <a:latin typeface="Times New Roman" pitchFamily="18" charset="0"/>
                <a:ea typeface="Calibri" pitchFamily="34" charset="0"/>
                <a:cs typeface="Times New Roman" pitchFamily="18" charset="0"/>
              </a:rPr>
              <a:t>(Revelation 19:4</a:t>
            </a:r>
            <a:r>
              <a:rPr kumimoji="0" lang="en-US" sz="2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p>
          <a:p>
            <a:pPr lvl="0" fontAlgn="base">
              <a:spcBef>
                <a:spcPct val="0"/>
              </a:spcBef>
              <a:spcAft>
                <a:spcPct val="0"/>
              </a:spcAft>
            </a:pPr>
            <a:r>
              <a:rPr lang="en-US" sz="2000" b="1" dirty="0" smtClean="0">
                <a:solidFill>
                  <a:srgbClr val="7030A0"/>
                </a:solidFill>
                <a:latin typeface="Times New Roman" pitchFamily="18" charset="0"/>
                <a:ea typeface="Calibri" pitchFamily="34" charset="0"/>
                <a:cs typeface="Times New Roman" pitchFamily="18" charset="0"/>
              </a:rPr>
              <a:t>And the four and twenty elders and the four beasts fell down and worshipped God that sat on the throne, saying, Amen; Alleluia.</a:t>
            </a:r>
          </a:p>
          <a:p>
            <a:pPr lvl="0" fontAlgn="base">
              <a:spcBef>
                <a:spcPct val="0"/>
              </a:spcBef>
              <a:spcAft>
                <a:spcPct val="0"/>
              </a:spcAft>
            </a:pPr>
            <a:endParaRPr lang="en-US" sz="800" b="1" dirty="0" smtClean="0">
              <a:solidFill>
                <a:srgbClr val="7030A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(Daniel 7:9)</a:t>
            </a:r>
            <a:r>
              <a:rPr kumimoji="0" lang="en-US" sz="2000" b="0" i="0"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I beheld till the thrones were cast down, and the Ancient of days did sit, whose garment [was] white as snow, and the hair of his head like the pure wool: his throne [was like] the fiery flame, [and] his wheels [as] burning fire.</a:t>
            </a:r>
            <a:r>
              <a:rPr kumimoji="0" lang="en-US" sz="20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6</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371600"/>
          </a:xfrm>
          <a:prstGeom prst="rect">
            <a:avLst/>
          </a:prstGeom>
          <a:solidFill>
            <a:schemeClr val="bg1"/>
          </a:solidFill>
          <a:ln w="38100"/>
        </p:spPr>
        <p:style>
          <a:lnRef idx="1">
            <a:schemeClr val="accent5"/>
          </a:lnRef>
          <a:fillRef idx="2">
            <a:schemeClr val="accent5"/>
          </a:fillRef>
          <a:effectRef idx="1">
            <a:schemeClr val="accent5"/>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7030A0"/>
                </a:solidFill>
                <a:effectLst/>
                <a:uLnTx/>
                <a:uFillTx/>
                <a:latin typeface="Imprint MT Shadow" pitchFamily="82" charset="0"/>
                <a:ea typeface="+mn-ea"/>
                <a:cs typeface="+mn-cs"/>
              </a:rPr>
              <a:t>The Most Holy Place seeing In the Human Skull</a:t>
            </a:r>
            <a:endParaRPr kumimoji="0" lang="en-US" sz="4000" b="1" i="1" u="none" strike="noStrike" kern="1200" cap="none" spc="0" normalizeH="0" baseline="0" noProof="0" dirty="0">
              <a:ln>
                <a:noFill/>
              </a:ln>
              <a:solidFill>
                <a:srgbClr val="7030A0"/>
              </a:solidFill>
              <a:effectLst/>
              <a:uLnTx/>
              <a:uFillTx/>
              <a:latin typeface="Imprint MT Shadow" pitchFamily="82" charset="0"/>
              <a:ea typeface="+mn-ea"/>
              <a:cs typeface="+mn-cs"/>
            </a:endParaRPr>
          </a:p>
        </p:txBody>
      </p:sp>
      <p:pic>
        <p:nvPicPr>
          <p:cNvPr id="3" name="yui_3_5_1_5_1365998091669_524" descr="http://classconnection.s3.amazonaws.com/1553/flashcards/658808/gif/inferior-view-of-skull.gif"/>
          <p:cNvPicPr/>
          <p:nvPr/>
        </p:nvPicPr>
        <p:blipFill>
          <a:blip r:embed="rId2" cstate="print"/>
          <a:srcRect l="25715" t="3593" r="28701" b="8370"/>
          <a:stretch>
            <a:fillRect/>
          </a:stretch>
        </p:blipFill>
        <p:spPr bwMode="auto">
          <a:xfrm>
            <a:off x="0" y="1371600"/>
            <a:ext cx="4648200" cy="4953000"/>
          </a:xfrm>
          <a:prstGeom prst="rect">
            <a:avLst/>
          </a:prstGeom>
          <a:noFill/>
          <a:ln w="28575">
            <a:solidFill>
              <a:schemeClr val="tx1"/>
            </a:solidFill>
            <a:miter lim="800000"/>
            <a:headEnd/>
            <a:tailEnd/>
          </a:ln>
        </p:spPr>
      </p:pic>
      <p:pic>
        <p:nvPicPr>
          <p:cNvPr id="4" name="yui_3_5_1_5_1367476820899_638" descr="http://trustingingod.com/image05.jpg"/>
          <p:cNvPicPr/>
          <p:nvPr/>
        </p:nvPicPr>
        <p:blipFill>
          <a:blip r:embed="rId3" cstate="print"/>
          <a:srcRect/>
          <a:stretch>
            <a:fillRect/>
          </a:stretch>
        </p:blipFill>
        <p:spPr bwMode="auto">
          <a:xfrm>
            <a:off x="4648200" y="1371600"/>
            <a:ext cx="4495800" cy="4953000"/>
          </a:xfrm>
          <a:prstGeom prst="rect">
            <a:avLst/>
          </a:prstGeom>
          <a:noFill/>
          <a:ln w="28575">
            <a:noFill/>
            <a:miter lim="800000"/>
            <a:headEnd/>
            <a:tailEnd/>
          </a:ln>
        </p:spPr>
      </p:pic>
      <p:sp>
        <p:nvSpPr>
          <p:cNvPr id="5" name="Rectangle 4"/>
          <p:cNvSpPr/>
          <p:nvPr/>
        </p:nvSpPr>
        <p:spPr>
          <a:xfrm>
            <a:off x="228600" y="1447800"/>
            <a:ext cx="990600" cy="45720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r>
              <a:rPr lang="en-US" sz="1400" b="1" dirty="0" smtClean="0">
                <a:solidFill>
                  <a:schemeClr val="tx1"/>
                </a:solidFill>
              </a:rPr>
              <a:t>The Four Creatures</a:t>
            </a:r>
            <a:endParaRPr lang="en-US" sz="1400" b="1" dirty="0">
              <a:solidFill>
                <a:schemeClr val="tx1"/>
              </a:solidFill>
            </a:endParaRPr>
          </a:p>
        </p:txBody>
      </p:sp>
      <p:cxnSp>
        <p:nvCxnSpPr>
          <p:cNvPr id="6" name="Straight Arrow Connector 5"/>
          <p:cNvCxnSpPr/>
          <p:nvPr/>
        </p:nvCxnSpPr>
        <p:spPr>
          <a:xfrm rot="16200000" flipV="1">
            <a:off x="609600" y="2133600"/>
            <a:ext cx="609600" cy="304800"/>
          </a:xfrm>
          <a:prstGeom prst="straightConnector1">
            <a:avLst/>
          </a:prstGeom>
          <a:ln w="28575">
            <a:solidFill>
              <a:srgbClr val="00B0F0"/>
            </a:solidFill>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0" y="6324600"/>
            <a:ext cx="4648200" cy="533400"/>
          </a:xfrm>
          <a:prstGeom prst="rect">
            <a:avLst/>
          </a:prstGeom>
          <a:solidFill>
            <a:schemeClr val="bg1"/>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rgbClr val="7030A0"/>
                </a:solidFill>
              </a:rPr>
              <a:t>Revelation 19:4 ; 4:4;</a:t>
            </a:r>
            <a:r>
              <a:rPr lang="en-US" dirty="0" smtClean="0">
                <a:solidFill>
                  <a:srgbClr val="7030A0"/>
                </a:solidFill>
              </a:rPr>
              <a:t> </a:t>
            </a:r>
            <a:r>
              <a:rPr lang="en-US" b="1" dirty="0" smtClean="0">
                <a:solidFill>
                  <a:srgbClr val="7030A0"/>
                </a:solidFill>
              </a:rPr>
              <a:t>, 5:8-10 </a:t>
            </a:r>
          </a:p>
          <a:p>
            <a:pPr algn="ctr"/>
            <a:r>
              <a:rPr lang="en-US" sz="1400" b="1" dirty="0" smtClean="0">
                <a:solidFill>
                  <a:srgbClr val="7030A0"/>
                </a:solidFill>
              </a:rPr>
              <a:t>(1 Corinthians 2:6-13) (Colossians 2:2-3)</a:t>
            </a:r>
            <a:endParaRPr lang="en-US" sz="1400" b="1" dirty="0">
              <a:solidFill>
                <a:srgbClr val="7030A0"/>
              </a:solidFill>
            </a:endParaRPr>
          </a:p>
        </p:txBody>
      </p:sp>
      <p:sp>
        <p:nvSpPr>
          <p:cNvPr id="11" name="Rectangle 10"/>
          <p:cNvSpPr/>
          <p:nvPr/>
        </p:nvSpPr>
        <p:spPr>
          <a:xfrm>
            <a:off x="4648200" y="6324600"/>
            <a:ext cx="4495800" cy="533400"/>
          </a:xfrm>
          <a:prstGeom prst="rect">
            <a:avLst/>
          </a:prstGeom>
          <a:solidFill>
            <a:schemeClr val="bg1"/>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rgbClr val="7030A0"/>
                </a:solidFill>
              </a:rPr>
              <a:t>Hebrew  9:26-8;  Revelation 13:8 </a:t>
            </a:r>
            <a:endParaRPr lang="en-US" dirty="0" smtClean="0">
              <a:solidFill>
                <a:srgbClr val="7030A0"/>
              </a:solidFill>
            </a:endParaRPr>
          </a:p>
          <a:p>
            <a:pPr algn="ctr"/>
            <a:r>
              <a:rPr lang="en-US" sz="1200" dirty="0" smtClean="0">
                <a:solidFill>
                  <a:srgbClr val="7030A0"/>
                </a:solidFill>
              </a:rPr>
              <a:t> </a:t>
            </a:r>
            <a:r>
              <a:rPr lang="en-US" sz="1400" b="1" dirty="0" smtClean="0">
                <a:solidFill>
                  <a:srgbClr val="7030A0"/>
                </a:solidFill>
              </a:rPr>
              <a:t>(John 19:17) (Mark 15:22)(Matthew 27:33)   </a:t>
            </a:r>
            <a:endParaRPr lang="en-US" sz="1400" b="1" dirty="0">
              <a:solidFill>
                <a:srgbClr val="7030A0"/>
              </a:solidFill>
            </a:endParaRPr>
          </a:p>
        </p:txBody>
      </p:sp>
      <p:sp>
        <p:nvSpPr>
          <p:cNvPr id="18" name="Rectangle 17"/>
          <p:cNvSpPr/>
          <p:nvPr/>
        </p:nvSpPr>
        <p:spPr>
          <a:xfrm>
            <a:off x="3200400" y="1447800"/>
            <a:ext cx="1447800" cy="523220"/>
          </a:xfrm>
          <a:prstGeom prst="rect">
            <a:avLst/>
          </a:prstGeom>
        </p:spPr>
        <p:txBody>
          <a:bodyPr wrap="square">
            <a:spAutoFit/>
          </a:bodyPr>
          <a:lstStyle/>
          <a:p>
            <a:pPr algn="ctr"/>
            <a:r>
              <a:rPr lang="en-US" sz="1400" b="1" dirty="0" smtClean="0"/>
              <a:t>The 24 Elders </a:t>
            </a:r>
          </a:p>
          <a:p>
            <a:pPr algn="ctr"/>
            <a:r>
              <a:rPr lang="en-US" sz="1400" b="1" dirty="0" smtClean="0"/>
              <a:t>in White Throne</a:t>
            </a:r>
          </a:p>
        </p:txBody>
      </p:sp>
      <p:cxnSp>
        <p:nvCxnSpPr>
          <p:cNvPr id="22" name="Straight Arrow Connector 21"/>
          <p:cNvCxnSpPr/>
          <p:nvPr/>
        </p:nvCxnSpPr>
        <p:spPr>
          <a:xfrm flipV="1">
            <a:off x="2743200" y="1600200"/>
            <a:ext cx="685800" cy="10180"/>
          </a:xfrm>
          <a:prstGeom prst="straightConnector1">
            <a:avLst/>
          </a:prstGeom>
          <a:ln w="28575">
            <a:solidFill>
              <a:srgbClr val="00B0F0"/>
            </a:solidFill>
            <a:tailEnd type="arrow"/>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7</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858000"/>
          </a:xfrm>
          <a:prstGeom prst="rect">
            <a:avLst/>
          </a:prstGeom>
          <a:ln w="38100">
            <a:solidFill>
              <a:schemeClr val="tx1"/>
            </a:solidFill>
          </a:ln>
        </p:spPr>
        <p:txBody>
          <a:bodyPr wrap="square">
            <a:spAutoFit/>
          </a:bodyPr>
          <a:lstStyle/>
          <a:p>
            <a:pPr algn="ctr"/>
            <a:r>
              <a:rPr lang="en-US" sz="2800" b="1" dirty="0" smtClean="0">
                <a:solidFill>
                  <a:srgbClr val="6600FF"/>
                </a:solidFill>
                <a:latin typeface="Times New Roman" pitchFamily="18" charset="0"/>
                <a:cs typeface="Times New Roman" pitchFamily="18" charset="0"/>
              </a:rPr>
              <a:t>Turning from the Father, who sat upon the throne, </a:t>
            </a:r>
            <a:br>
              <a:rPr lang="en-US" sz="2800" b="1" dirty="0" smtClean="0">
                <a:solidFill>
                  <a:srgbClr val="6600FF"/>
                </a:solidFill>
                <a:latin typeface="Times New Roman" pitchFamily="18" charset="0"/>
                <a:cs typeface="Times New Roman" pitchFamily="18" charset="0"/>
              </a:rPr>
            </a:br>
            <a:r>
              <a:rPr lang="en-US" sz="2800" b="1" dirty="0" smtClean="0">
                <a:solidFill>
                  <a:srgbClr val="6600FF"/>
                </a:solidFill>
                <a:latin typeface="Times New Roman" pitchFamily="18" charset="0"/>
                <a:cs typeface="Times New Roman" pitchFamily="18" charset="0"/>
              </a:rPr>
              <a:t>John saw four and twenty seats round about the throne. </a:t>
            </a:r>
          </a:p>
          <a:p>
            <a:pPr algn="ctr"/>
            <a:r>
              <a:rPr lang="en-US" i="1" dirty="0" smtClean="0">
                <a:solidFill>
                  <a:srgbClr val="6600FF"/>
                </a:solidFill>
                <a:latin typeface="Century" pitchFamily="18" charset="0"/>
                <a:cs typeface="Times New Roman" pitchFamily="18" charset="0"/>
              </a:rPr>
              <a:t/>
            </a:r>
            <a:br>
              <a:rPr lang="en-US" i="1" dirty="0" smtClean="0">
                <a:solidFill>
                  <a:srgbClr val="6600FF"/>
                </a:solidFill>
                <a:latin typeface="Century" pitchFamily="18" charset="0"/>
                <a:cs typeface="Times New Roman" pitchFamily="18" charset="0"/>
              </a:rPr>
            </a:br>
            <a:r>
              <a:rPr lang="en-US" sz="2000" b="1" i="1" u="sng" dirty="0" smtClean="0">
                <a:solidFill>
                  <a:srgbClr val="7030A0"/>
                </a:solidFill>
                <a:latin typeface="David" pitchFamily="34" charset="-79"/>
                <a:cs typeface="David" pitchFamily="34" charset="-79"/>
              </a:rPr>
              <a:t>These seats where occupied by four and twenty elders</a:t>
            </a:r>
            <a:r>
              <a:rPr lang="en-US" sz="2000" b="1" i="1" dirty="0" smtClean="0">
                <a:solidFill>
                  <a:srgbClr val="7030A0"/>
                </a:solidFill>
                <a:latin typeface="David" pitchFamily="34" charset="-79"/>
                <a:cs typeface="David" pitchFamily="34" charset="-79"/>
              </a:rPr>
              <a:t>, </a:t>
            </a:r>
            <a:r>
              <a:rPr lang="en-US" sz="2000" b="1" i="1" u="sng" dirty="0" smtClean="0">
                <a:solidFill>
                  <a:srgbClr val="7030A0"/>
                </a:solidFill>
                <a:latin typeface="David" pitchFamily="34" charset="-79"/>
                <a:cs typeface="David" pitchFamily="34" charset="-79"/>
              </a:rPr>
              <a:t>"clothed in white raiment</a:t>
            </a:r>
            <a:r>
              <a:rPr lang="en-US" sz="2000" b="1" i="1" dirty="0" smtClean="0">
                <a:solidFill>
                  <a:srgbClr val="7030A0"/>
                </a:solidFill>
                <a:latin typeface="David" pitchFamily="34" charset="-79"/>
                <a:cs typeface="David" pitchFamily="34" charset="-79"/>
              </a:rPr>
              <a:t>; </a:t>
            </a:r>
            <a:r>
              <a:rPr lang="en-US" sz="2000" i="1" dirty="0" smtClean="0">
                <a:latin typeface="David" pitchFamily="34" charset="-79"/>
                <a:cs typeface="David" pitchFamily="34" charset="-79"/>
              </a:rPr>
              <a:t>and they had </a:t>
            </a:r>
            <a:r>
              <a:rPr lang="en-US" sz="2000" i="1" u="sng" dirty="0" smtClean="0">
                <a:latin typeface="David" pitchFamily="34" charset="-79"/>
                <a:cs typeface="David" pitchFamily="34" charset="-79"/>
              </a:rPr>
              <a:t>on their heads crowns</a:t>
            </a:r>
            <a:r>
              <a:rPr lang="en-US" sz="2000" i="1" dirty="0" smtClean="0">
                <a:latin typeface="David" pitchFamily="34" charset="-79"/>
                <a:cs typeface="David" pitchFamily="34" charset="-79"/>
              </a:rPr>
              <a:t> of gold." These also represent the atoning work of Christ. </a:t>
            </a:r>
            <a:r>
              <a:rPr lang="en-US" sz="2000" b="1" i="1" u="sng" dirty="0" smtClean="0">
                <a:solidFill>
                  <a:srgbClr val="7030A0"/>
                </a:solidFill>
                <a:latin typeface="David" pitchFamily="34" charset="-79"/>
                <a:cs typeface="David" pitchFamily="34" charset="-79"/>
              </a:rPr>
              <a:t>They represent men from every kindred, tongue, and people, redeemed by the blood of Christ, clothed with the white raiment of His righteousness, and wearing on their heads the crowns of victory, which are promised to every overcomer. </a:t>
            </a:r>
            <a:r>
              <a:rPr lang="en-US" sz="2000" i="1" dirty="0" smtClean="0">
                <a:latin typeface="David" pitchFamily="34" charset="-79"/>
                <a:cs typeface="David" pitchFamily="34" charset="-79"/>
              </a:rPr>
              <a:t>They were of that company who arose from the grave when Christ came from the tomb, and who are spoken of by Paul as a "multitude of captives," offered to the Father </a:t>
            </a:r>
            <a:r>
              <a:rPr lang="en-US" sz="2000" b="1" i="1" u="sng" dirty="0" smtClean="0">
                <a:solidFill>
                  <a:srgbClr val="7030A0"/>
                </a:solidFill>
                <a:latin typeface="David" pitchFamily="34" charset="-79"/>
                <a:cs typeface="David" pitchFamily="34" charset="-79"/>
              </a:rPr>
              <a:t>as the first fruits from the dead</a:t>
            </a:r>
            <a:r>
              <a:rPr lang="en-US" sz="2000" i="1" dirty="0" smtClean="0">
                <a:solidFill>
                  <a:schemeClr val="bg1"/>
                </a:solidFill>
                <a:latin typeface="David" pitchFamily="34" charset="-79"/>
                <a:cs typeface="David" pitchFamily="34" charset="-79"/>
              </a:rPr>
              <a:t>. </a:t>
            </a:r>
            <a:r>
              <a:rPr lang="en-US" sz="2000" i="1" dirty="0" smtClean="0">
                <a:solidFill>
                  <a:srgbClr val="6600FF"/>
                </a:solidFill>
                <a:latin typeface="David" pitchFamily="34" charset="-79"/>
                <a:cs typeface="David" pitchFamily="34" charset="-79"/>
              </a:rPr>
              <a:t>The work of these </a:t>
            </a:r>
            <a:r>
              <a:rPr lang="en-US" sz="2000" b="1" i="1" u="sng" dirty="0" smtClean="0">
                <a:solidFill>
                  <a:srgbClr val="6600FF"/>
                </a:solidFill>
                <a:latin typeface="David" pitchFamily="34" charset="-79"/>
                <a:cs typeface="David" pitchFamily="34" charset="-79"/>
              </a:rPr>
              <a:t>four </a:t>
            </a:r>
            <a:r>
              <a:rPr lang="en-US" sz="2000" b="1" i="1" u="sng" dirty="0" smtClean="0">
                <a:solidFill>
                  <a:srgbClr val="7030A0"/>
                </a:solidFill>
                <a:latin typeface="David" pitchFamily="34" charset="-79"/>
                <a:cs typeface="David" pitchFamily="34" charset="-79"/>
              </a:rPr>
              <a:t>and twenty elders </a:t>
            </a:r>
            <a:r>
              <a:rPr lang="en-US" sz="2000" i="1" dirty="0" smtClean="0">
                <a:latin typeface="David" pitchFamily="34" charset="-79"/>
                <a:cs typeface="David" pitchFamily="34" charset="-79"/>
              </a:rPr>
              <a:t>is described in the fifth chapter, and for that reason, they are but mentioned in this connection as sitting near the throne. </a:t>
            </a:r>
            <a:r>
              <a:rPr lang="en-US" sz="1600" b="1" i="1" dirty="0" smtClean="0">
                <a:latin typeface="David" pitchFamily="34" charset="-79"/>
                <a:cs typeface="David" pitchFamily="34" charset="-79"/>
              </a:rPr>
              <a:t>{1905 SNH, SSP -The Story of the Seer of Patmos 96.1} </a:t>
            </a:r>
          </a:p>
          <a:p>
            <a:pPr algn="ctr"/>
            <a:r>
              <a:rPr lang="en-US" i="1" dirty="0" smtClean="0">
                <a:latin typeface="Century" pitchFamily="18" charset="0"/>
                <a:cs typeface="Times New Roman" pitchFamily="18" charset="0"/>
              </a:rPr>
              <a:t> </a:t>
            </a:r>
          </a:p>
          <a:p>
            <a:pPr algn="ctr"/>
            <a:r>
              <a:rPr lang="en-US" b="1" i="1" dirty="0" smtClean="0">
                <a:latin typeface="David" pitchFamily="34" charset="-79"/>
                <a:cs typeface="David" pitchFamily="34" charset="-79"/>
              </a:rPr>
              <a:t>Margin…But those who came forth from the grave at Christ’s resurrection were raised to everlasting life. They were the multitude of captives who ascended with Him as trophies of His victory over death and the grave. . . {CTr  Christ Triumphant 286.2}, {DA 786.1-2}</a:t>
            </a:r>
            <a:endParaRPr lang="en-US" b="1" dirty="0" smtClean="0">
              <a:latin typeface="David" pitchFamily="34" charset="-79"/>
              <a:cs typeface="David" pitchFamily="34" charset="-79"/>
            </a:endParaRPr>
          </a:p>
          <a:p>
            <a:pPr algn="ctr"/>
            <a:endParaRPr lang="en-US" sz="800" i="1" dirty="0" smtClean="0">
              <a:latin typeface="Century" pitchFamily="18" charset="0"/>
              <a:cs typeface="Times New Roman" pitchFamily="18" charset="0"/>
            </a:endParaRPr>
          </a:p>
          <a:p>
            <a:pPr algn="ctr"/>
            <a:r>
              <a:rPr lang="en-US" b="1" i="1" dirty="0" smtClean="0">
                <a:latin typeface="David" pitchFamily="34" charset="-79"/>
                <a:cs typeface="David" pitchFamily="34" charset="-79"/>
              </a:rPr>
              <a:t>(Matthew 27:52,53) </a:t>
            </a:r>
          </a:p>
          <a:p>
            <a:pPr algn="ctr"/>
            <a:r>
              <a:rPr lang="en-US" b="1" i="1" dirty="0" smtClean="0">
                <a:latin typeface="David" pitchFamily="34" charset="-79"/>
                <a:cs typeface="David" pitchFamily="34" charset="-79"/>
              </a:rPr>
              <a:t>And, behold, the veil of the temple was rent in twain from the top to the bottom; and the earth did quake, and the rocks rent;  And the graves were opened; and many bodies of the saints which slept arose, </a:t>
            </a:r>
            <a:r>
              <a:rPr lang="en-US" i="1" dirty="0" smtClean="0">
                <a:latin typeface="David" pitchFamily="34" charset="-79"/>
                <a:cs typeface="David" pitchFamily="34" charset="-79"/>
              </a:rPr>
              <a:t>And came out of the graves after his resurrection, and went into the holy city, and appeared unto many. </a:t>
            </a:r>
          </a:p>
        </p:txBody>
      </p:sp>
      <p:sp>
        <p:nvSpPr>
          <p:cNvPr id="4" name="Rectangle 3"/>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8</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877F9B8C-32C4-43F2-99B4-FFD195B4A4EB}" type="slidenum">
              <a:rPr lang="en-US" smtClean="0"/>
              <a:pPr/>
              <a:t>9</a:t>
            </a:fld>
            <a:endParaRPr lang="en-US" dirty="0"/>
          </a:p>
        </p:txBody>
      </p:sp>
      <p:pic>
        <p:nvPicPr>
          <p:cNvPr id="19458" name="Picture 2" descr="http://o.quizlet.com/i/SUCHl08NA0yIeanVa-KA8A_m.jpg"/>
          <p:cNvPicPr>
            <a:picLocks noChangeAspect="1" noChangeArrowheads="1"/>
          </p:cNvPicPr>
          <p:nvPr/>
        </p:nvPicPr>
        <p:blipFill>
          <a:blip r:embed="rId3" cstate="print"/>
          <a:srcRect r="8621"/>
          <a:stretch>
            <a:fillRect/>
          </a:stretch>
        </p:blipFill>
        <p:spPr bwMode="auto">
          <a:xfrm>
            <a:off x="0" y="228600"/>
            <a:ext cx="4572000" cy="5257800"/>
          </a:xfrm>
          <a:prstGeom prst="rect">
            <a:avLst/>
          </a:prstGeom>
          <a:noFill/>
          <a:ln w="28575">
            <a:solidFill>
              <a:schemeClr val="tx1"/>
            </a:solidFill>
          </a:ln>
        </p:spPr>
      </p:pic>
      <p:sp>
        <p:nvSpPr>
          <p:cNvPr id="39" name="Rectangle 38"/>
          <p:cNvSpPr/>
          <p:nvPr/>
        </p:nvSpPr>
        <p:spPr>
          <a:xfrm rot="10800000" flipV="1">
            <a:off x="3276600" y="2057400"/>
            <a:ext cx="1219200" cy="4147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solidFill>
                  <a:schemeClr val="tx1"/>
                </a:solidFill>
              </a:rPr>
              <a:t>Lesser wings</a:t>
            </a:r>
            <a:endParaRPr lang="en-US" sz="1400" b="1" dirty="0">
              <a:solidFill>
                <a:schemeClr val="tx1"/>
              </a:solidFill>
            </a:endParaRPr>
          </a:p>
        </p:txBody>
      </p:sp>
      <p:sp>
        <p:nvSpPr>
          <p:cNvPr id="40" name="Rectangle 39"/>
          <p:cNvSpPr/>
          <p:nvPr/>
        </p:nvSpPr>
        <p:spPr>
          <a:xfrm>
            <a:off x="152400" y="2971800"/>
            <a:ext cx="1447800"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b="1" dirty="0" smtClean="0">
                <a:solidFill>
                  <a:schemeClr val="tx1"/>
                </a:solidFill>
              </a:rPr>
              <a:t>Greater Wings</a:t>
            </a:r>
            <a:endParaRPr lang="en-US" sz="1000" b="1" dirty="0">
              <a:solidFill>
                <a:schemeClr val="bg1"/>
              </a:solidFill>
            </a:endParaRPr>
          </a:p>
        </p:txBody>
      </p:sp>
      <p:sp>
        <p:nvSpPr>
          <p:cNvPr id="43" name="Right Arrow 42"/>
          <p:cNvSpPr/>
          <p:nvPr/>
        </p:nvSpPr>
        <p:spPr>
          <a:xfrm rot="19112944">
            <a:off x="6178" y="4280191"/>
            <a:ext cx="2537582" cy="518389"/>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smtClean="0">
                <a:solidFill>
                  <a:schemeClr val="bg2"/>
                </a:solidFill>
              </a:rPr>
              <a:t>Magnum </a:t>
            </a:r>
            <a:r>
              <a:rPr lang="en-US" sz="1400" b="1" dirty="0" smtClean="0">
                <a:solidFill>
                  <a:schemeClr val="tx1"/>
                </a:solidFill>
              </a:rPr>
              <a:t>Foramen</a:t>
            </a:r>
            <a:endParaRPr lang="en-US" sz="1400" b="1" dirty="0">
              <a:solidFill>
                <a:schemeClr val="tx1"/>
              </a:solidFill>
            </a:endParaRPr>
          </a:p>
        </p:txBody>
      </p:sp>
      <p:sp>
        <p:nvSpPr>
          <p:cNvPr id="44" name="Right Arrow 43"/>
          <p:cNvSpPr/>
          <p:nvPr/>
        </p:nvSpPr>
        <p:spPr>
          <a:xfrm rot="1747333">
            <a:off x="431021" y="1364163"/>
            <a:ext cx="1367700" cy="560832"/>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b="1" i="1" dirty="0" smtClean="0">
                <a:solidFill>
                  <a:schemeClr val="tx1"/>
                </a:solidFill>
                <a:cs typeface="Andalus" pitchFamily="18" charset="-78"/>
              </a:rPr>
              <a:t>Cherubim</a:t>
            </a:r>
            <a:endParaRPr lang="en-US" sz="1200" b="1" i="1" dirty="0">
              <a:solidFill>
                <a:schemeClr val="tx1"/>
              </a:solidFill>
              <a:cs typeface="Andalus" pitchFamily="18" charset="-78"/>
            </a:endParaRPr>
          </a:p>
        </p:txBody>
      </p:sp>
      <p:pic>
        <p:nvPicPr>
          <p:cNvPr id="26" name="yui_3_5_1_5_1365994541388_3692" descr="http://25.media.tumblr.com/tumblr_lm58r3zlVH1qf9zb0o1_500.gif"/>
          <p:cNvPicPr/>
          <p:nvPr/>
        </p:nvPicPr>
        <p:blipFill>
          <a:blip r:embed="rId4" cstate="print"/>
          <a:srcRect t="16216"/>
          <a:stretch>
            <a:fillRect/>
          </a:stretch>
        </p:blipFill>
        <p:spPr bwMode="auto">
          <a:xfrm>
            <a:off x="4572000" y="2971800"/>
            <a:ext cx="4572000" cy="2514600"/>
          </a:xfrm>
          <a:prstGeom prst="rect">
            <a:avLst/>
          </a:prstGeom>
          <a:noFill/>
          <a:ln w="28575">
            <a:solidFill>
              <a:schemeClr val="tx1"/>
            </a:solidFill>
            <a:miter lim="800000"/>
            <a:headEnd/>
            <a:tailEnd/>
          </a:ln>
        </p:spPr>
      </p:pic>
      <p:pic>
        <p:nvPicPr>
          <p:cNvPr id="29" name="yui_3_5_1_5_1365995522993_524" descr="http://ts2.mm.bing.net/th?id=H.4554955541840353&amp;pid=15.1"/>
          <p:cNvPicPr/>
          <p:nvPr/>
        </p:nvPicPr>
        <p:blipFill>
          <a:blip r:embed="rId5" cstate="print"/>
          <a:srcRect b="11429"/>
          <a:stretch>
            <a:fillRect/>
          </a:stretch>
        </p:blipFill>
        <p:spPr bwMode="auto">
          <a:xfrm>
            <a:off x="4572000" y="228600"/>
            <a:ext cx="4572000" cy="2743200"/>
          </a:xfrm>
          <a:prstGeom prst="rect">
            <a:avLst/>
          </a:prstGeom>
          <a:noFill/>
          <a:ln w="28575">
            <a:solidFill>
              <a:schemeClr val="tx1"/>
            </a:solidFill>
            <a:miter lim="800000"/>
            <a:headEnd/>
            <a:tailEnd/>
          </a:ln>
        </p:spPr>
      </p:pic>
      <p:sp>
        <p:nvSpPr>
          <p:cNvPr id="31" name="Rectangle 30"/>
          <p:cNvSpPr/>
          <p:nvPr/>
        </p:nvSpPr>
        <p:spPr>
          <a:xfrm>
            <a:off x="0" y="5486401"/>
            <a:ext cx="9144000" cy="1384995"/>
          </a:xfrm>
          <a:prstGeom prst="rect">
            <a:avLst/>
          </a:prstGeom>
          <a:ln w="38100">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b="1" u="sng" dirty="0" smtClean="0">
                <a:solidFill>
                  <a:srgbClr val="7030A0"/>
                </a:solidFill>
              </a:rPr>
              <a:t>The Lamb slain from  the foundation of the world </a:t>
            </a:r>
            <a:r>
              <a:rPr lang="en-US" sz="2800" b="1" dirty="0" smtClean="0">
                <a:solidFill>
                  <a:srgbClr val="B88C00"/>
                </a:solidFill>
              </a:rPr>
              <a:t>can be seeing down the </a:t>
            </a:r>
            <a:r>
              <a:rPr lang="en-US" sz="2800" b="1" u="sng" dirty="0" smtClean="0">
                <a:solidFill>
                  <a:srgbClr val="7030A0"/>
                </a:solidFill>
              </a:rPr>
              <a:t>Magnum Foramen </a:t>
            </a:r>
            <a:r>
              <a:rPr lang="en-US" sz="2800" b="1" dirty="0" smtClean="0">
                <a:solidFill>
                  <a:srgbClr val="B88C00"/>
                </a:solidFill>
              </a:rPr>
              <a:t>lifted up on </a:t>
            </a:r>
            <a:r>
              <a:rPr lang="en-US" sz="2800" b="1" u="sng" dirty="0" smtClean="0">
                <a:solidFill>
                  <a:srgbClr val="7030A0"/>
                </a:solidFill>
              </a:rPr>
              <a:t>the  Sternum </a:t>
            </a:r>
            <a:r>
              <a:rPr lang="en-US" sz="2800" b="1" dirty="0" smtClean="0">
                <a:solidFill>
                  <a:srgbClr val="B88C00"/>
                </a:solidFill>
              </a:rPr>
              <a:t>on the vertebra  </a:t>
            </a:r>
            <a:endParaRPr lang="en-US" sz="2800" b="1" dirty="0">
              <a:solidFill>
                <a:srgbClr val="B88C00"/>
              </a:solidFill>
            </a:endParaRPr>
          </a:p>
        </p:txBody>
      </p:sp>
      <p:pic>
        <p:nvPicPr>
          <p:cNvPr id="33" name="yui_3_5_1_5_1366001398861_684" descr="http://upload.wikimedia.org/wikipedia/commons/thumb/2/2a/Medulla_oblongata_and_foramen_magnum_animation_small.gif/150px-Medulla_oblongata_and_foramen_magnum_animation_small.gif"/>
          <p:cNvPicPr/>
          <p:nvPr/>
        </p:nvPicPr>
        <p:blipFill>
          <a:blip r:embed="rId6" cstate="print"/>
          <a:srcRect/>
          <a:stretch>
            <a:fillRect/>
          </a:stretch>
        </p:blipFill>
        <p:spPr bwMode="auto">
          <a:xfrm>
            <a:off x="2514600" y="3810000"/>
            <a:ext cx="1104072" cy="1192695"/>
          </a:xfrm>
          <a:prstGeom prst="rect">
            <a:avLst/>
          </a:prstGeom>
          <a:ln>
            <a:noFill/>
          </a:ln>
          <a:effectLst>
            <a:softEdge rad="112500"/>
          </a:effectLst>
        </p:spPr>
      </p:pic>
      <p:sp>
        <p:nvSpPr>
          <p:cNvPr id="14" name="TextBox 13"/>
          <p:cNvSpPr txBox="1"/>
          <p:nvPr/>
        </p:nvSpPr>
        <p:spPr>
          <a:xfrm>
            <a:off x="2743200" y="609600"/>
            <a:ext cx="1905000" cy="1200329"/>
          </a:xfrm>
          <a:prstGeom prst="rect">
            <a:avLst/>
          </a:prstGeom>
          <a:noFill/>
        </p:spPr>
        <p:txBody>
          <a:bodyPr wrap="square" rtlCol="0">
            <a:spAutoFit/>
          </a:bodyPr>
          <a:lstStyle/>
          <a:p>
            <a:pPr algn="ctr"/>
            <a:r>
              <a:rPr lang="en-US" b="1" dirty="0" smtClean="0"/>
              <a:t>This is the Place</a:t>
            </a:r>
          </a:p>
          <a:p>
            <a:pPr algn="ctr"/>
            <a:r>
              <a:rPr lang="en-US" b="1" dirty="0" smtClean="0"/>
              <a:t> of the Crista Galli</a:t>
            </a:r>
          </a:p>
          <a:p>
            <a:pPr algn="ctr"/>
            <a:r>
              <a:rPr lang="en-US" b="1" dirty="0" smtClean="0"/>
              <a:t>In other words</a:t>
            </a:r>
          </a:p>
          <a:p>
            <a:pPr algn="ctr"/>
            <a:r>
              <a:rPr lang="en-US" b="1" dirty="0" smtClean="0"/>
              <a:t>Christ Gallery</a:t>
            </a:r>
            <a:endParaRPr lang="en-US" b="1" dirty="0"/>
          </a:p>
        </p:txBody>
      </p:sp>
      <p:sp>
        <p:nvSpPr>
          <p:cNvPr id="16" name="Rectangle 15"/>
          <p:cNvSpPr/>
          <p:nvPr/>
        </p:nvSpPr>
        <p:spPr>
          <a:xfrm>
            <a:off x="4572000" y="228600"/>
            <a:ext cx="4572000" cy="533400"/>
          </a:xfrm>
          <a:prstGeom prst="rect">
            <a:avLst/>
          </a:prstGeom>
          <a:solidFill>
            <a:schemeClr val="bg1"/>
          </a:solidFill>
          <a:ln w="28575">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b="1" dirty="0" smtClean="0">
              <a:solidFill>
                <a:schemeClr val="tx1"/>
              </a:solidFill>
              <a:latin typeface="Rod" pitchFamily="49" charset="-79"/>
              <a:cs typeface="Rod" pitchFamily="49" charset="-79"/>
            </a:endParaRPr>
          </a:p>
          <a:p>
            <a:pPr algn="ctr"/>
            <a:r>
              <a:rPr lang="en-US" sz="2000" b="1" dirty="0" smtClean="0">
                <a:solidFill>
                  <a:schemeClr val="tx1"/>
                </a:solidFill>
                <a:latin typeface="David" pitchFamily="34" charset="-79"/>
                <a:cs typeface="David" pitchFamily="34" charset="-79"/>
              </a:rPr>
              <a:t>Ezekiel 1:22</a:t>
            </a:r>
          </a:p>
          <a:p>
            <a:pPr algn="ctr"/>
            <a:endParaRPr lang="en-US" sz="2000" b="1" dirty="0">
              <a:solidFill>
                <a:schemeClr val="tx1"/>
              </a:solidFill>
              <a:latin typeface="David" pitchFamily="34" charset="-79"/>
              <a:cs typeface="David" pitchFamily="34" charset="-79"/>
            </a:endParaRPr>
          </a:p>
        </p:txBody>
      </p:sp>
      <p:sp>
        <p:nvSpPr>
          <p:cNvPr id="15" name="Rectangle 14"/>
          <p:cNvSpPr/>
          <p:nvPr/>
        </p:nvSpPr>
        <p:spPr>
          <a:xfrm>
            <a:off x="8728502" y="22860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9</a:t>
            </a:fld>
            <a:endParaRPr lang="en-US" b="1" dirty="0">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TotalTime>
  <Words>1288</Words>
  <Application>Microsoft Office PowerPoint</Application>
  <PresentationFormat>On-screen Show (4:3)</PresentationFormat>
  <Paragraphs>177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Introduction , Part 2  Of our Study  The Sanctuary of our Body THE THIRD TEMPLE By: Sister rose</vt:lpstr>
      <vt:lpstr>The Tabernacle of the Human Frame</vt:lpstr>
      <vt:lpstr>Slide 3</vt:lpstr>
      <vt:lpstr>Slide 4</vt:lpstr>
      <vt:lpstr>The 24 Elders before the Throne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Next Sabbath  We will continue Part 2 in our study,  The Third Temple our Body!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Introduction , Part 2  Of our Study  The Sanctuary of our Body THE THIRD TEMPLE By: Sister rose</dc:title>
  <dc:creator>Rosa E Charles</dc:creator>
  <cp:lastModifiedBy>Joel Shofar</cp:lastModifiedBy>
  <cp:revision>2</cp:revision>
  <dcterms:created xsi:type="dcterms:W3CDTF">2014-02-10T05:04:54Z</dcterms:created>
  <dcterms:modified xsi:type="dcterms:W3CDTF">2014-02-11T19:32:55Z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