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334" r:id="rId2"/>
    <p:sldId id="344" r:id="rId3"/>
    <p:sldId id="337" r:id="rId4"/>
    <p:sldId id="338" r:id="rId5"/>
    <p:sldId id="341" r:id="rId6"/>
    <p:sldId id="352" r:id="rId7"/>
    <p:sldId id="342" r:id="rId8"/>
    <p:sldId id="294" r:id="rId9"/>
    <p:sldId id="340" r:id="rId10"/>
    <p:sldId id="345" r:id="rId11"/>
    <p:sldId id="327" r:id="rId12"/>
    <p:sldId id="353" r:id="rId13"/>
    <p:sldId id="326" r:id="rId14"/>
    <p:sldId id="350" r:id="rId15"/>
    <p:sldId id="355" r:id="rId16"/>
    <p:sldId id="330" r:id="rId17"/>
    <p:sldId id="328" r:id="rId18"/>
    <p:sldId id="339" r:id="rId19"/>
    <p:sldId id="295" r:id="rId20"/>
    <p:sldId id="329" r:id="rId21"/>
    <p:sldId id="348" r:id="rId22"/>
    <p:sldId id="351" r:id="rId23"/>
    <p:sldId id="346" r:id="rId24"/>
    <p:sldId id="347" r:id="rId25"/>
    <p:sldId id="349" r:id="rId26"/>
    <p:sldId id="354" r:id="rId27"/>
    <p:sldId id="336" r:id="rId28"/>
  </p:sldIdLst>
  <p:sldSz cx="9144000" cy="6858000" type="screen4x3"/>
  <p:notesSz cx="6858000" cy="9144000"/>
  <p:custShowLst>
    <p:custShow name="Custom Show 1" id="0">
      <p:sldLst>
        <p:sld r:id="rId9"/>
        <p:sld r:id="rId14"/>
        <p:sld r:id="rId2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E Charles" initials="RE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7"/>
    <p:penClr>
      <a:srgbClr val="FF0000"/>
    </p:penClr>
  </p:showPr>
  <p:clrMru>
    <a:srgbClr val="8063C9"/>
    <a:srgbClr val="B88C00"/>
    <a:srgbClr val="5D0C8A"/>
    <a:srgbClr val="2806BA"/>
    <a:srgbClr val="D09E00"/>
    <a:srgbClr val="FCFCF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4579" autoAdjust="0"/>
  </p:normalViewPr>
  <p:slideViewPr>
    <p:cSldViewPr>
      <p:cViewPr>
        <p:scale>
          <a:sx n="73" d="100"/>
          <a:sy n="73" d="100"/>
        </p:scale>
        <p:origin x="-10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151FF-B14E-4AA3-BC8F-C8769698773F}" type="datetimeFigureOut">
              <a:rPr lang="en-US" smtClean="0"/>
              <a:pPr/>
              <a:t>2/11/2014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72CA94-9AA2-4841-A5B3-0FDA1F411C0B}"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19D5-D586-4FAD-8205-BE950DC74653}"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BA55-EF58-4A7E-9625-91A883C6D7DF}"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dirty="0" smtClean="0"/>
              <a:t>4/14/2013</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77F9B8C-32C4-43F2-99B4-FFD195B4A4E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dirty="0"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77F9B8C-32C4-43F2-99B4-FFD195B4A4E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dirty="0"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dirty="0" smtClean="0"/>
              <a:t>4/14/2013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dirty="0" smtClean="0"/>
              <a:t>4/14/2013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4/14/2013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dirty="0"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dirty="0"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dirty="0" smtClean="0"/>
              <a:t>4/14/2013</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F9B8C-32C4-43F2-99B4-FFD195B4A4E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split orient="vert"/>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edia.photobucket.com/image/laminin/striipes77/laminin_microscope_image_2.jpg?o=80" TargetMode="External"/><Relationship Id="rId2" Type="http://schemas.openxmlformats.org/officeDocument/2006/relationships/image" Target="../media/image7.gif"/><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2971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4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Integumentary  System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7030A0"/>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6327"/>
            <a:ext cx="9144000" cy="689419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Laminin made up of three important factors: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Alpha, Beta, Gamma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 in him dwelleth all the fullness of the Godhead bodily. </a:t>
            </a:r>
          </a:p>
          <a:p>
            <a:pPr lvl="0" algn="ctr" fontAlgn="base">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(Colossians 2:9)</a:t>
            </a:r>
          </a:p>
          <a:p>
            <a:pPr lvl="0" algn="ctr" fontAlgn="base">
              <a:spcBef>
                <a:spcPct val="0"/>
              </a:spcBef>
              <a:spcAft>
                <a:spcPct val="0"/>
              </a:spcAft>
            </a:pPr>
            <a:endParaRPr kumimoji="0" lang="en-US" sz="1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about the ninth hour Jesus cried with a loud voice, saying,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Eli, Eli, lama sabachthani</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That is to say, My God, my God, why hast thou forsaken 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First Person of the Godhead: Alpha</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(Revelation 22:13)</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am </a:t>
            </a:r>
            <a:r>
              <a:rPr kumimoji="0" lang="en-US" sz="20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Alpha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Omega, the beginning and the end, the first and the last.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Second Person of the Godhead:</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Beta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(Revelation 21:13)</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I saw no temple therein: for the Lord God Almighty and the </a:t>
            </a:r>
            <a:r>
              <a:rPr kumimoji="0" lang="en-US" sz="20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Lamb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are the temple of 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Third Person of the Godhead:</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Gamma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3:16)</a:t>
            </a:r>
            <a:r>
              <a:rPr kumimoji="0" lang="en-US" sz="2000" b="0"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p>
          <a:p>
            <a:pPr lvl="0" fontAlgn="base">
              <a:spcBef>
                <a:spcPct val="0"/>
              </a:spcBef>
              <a:spcAft>
                <a:spcPct val="0"/>
              </a:spcAf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Jesus, when he was baptized, went up straightway out of the water: and, lo, the heavens were opened unto him, and he saw the Spirit of God descending like a dove, and lighting upon him:  </a:t>
            </a:r>
            <a:r>
              <a:rPr kumimoji="0" lang="en-US" sz="20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Skin manufactures </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Fifteen laminin trimmers.</a:t>
            </a:r>
          </a:p>
          <a:p>
            <a:pPr lvl="0" fontAlgn="base">
              <a:spcBef>
                <a:spcPct val="0"/>
              </a:spcBef>
              <a:spcAft>
                <a:spcPct val="0"/>
              </a:spcAft>
            </a:pPr>
            <a:endParaRPr kumimoji="0" lang="en-US" sz="20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Arc 3"/>
          <p:cNvSpPr/>
          <p:nvPr/>
        </p:nvSpPr>
        <p:spPr>
          <a:xfrm>
            <a:off x="5181600" y="2971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24973"/>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Fifteen laminin trimmers have been identified.</a:t>
            </a: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 laminins are combinations of different</a:t>
            </a:r>
          </a:p>
          <a:p>
            <a:pPr algn="ctr"/>
            <a:r>
              <a:rPr lang="en-US" sz="2800" b="1" dirty="0" smtClean="0">
                <a:solidFill>
                  <a:srgbClr val="7030A0"/>
                </a:solidFill>
                <a:latin typeface="Times New Roman" pitchFamily="18" charset="0"/>
                <a:cs typeface="Times New Roman" pitchFamily="18" charset="0"/>
              </a:rPr>
              <a:t>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alpha-, beta-, and gamma-chains.</a:t>
            </a:r>
            <a:endParaRPr lang="en-US" sz="2800" b="1" dirty="0" smtClean="0">
              <a:solidFill>
                <a:srgbClr val="7030A0"/>
              </a:solidFill>
              <a:latin typeface="Times New Roman" pitchFamily="18" charset="0"/>
              <a:cs typeface="Times New Roman" pitchFamily="18" charset="0"/>
            </a:endParaRPr>
          </a:p>
          <a:p>
            <a:endParaRPr lang="en-US" sz="800" b="1" dirty="0" smtClean="0">
              <a:solidFill>
                <a:schemeClr val="bg2"/>
              </a:solidFill>
              <a:latin typeface="Times New Roman" pitchFamily="18" charset="0"/>
              <a:cs typeface="Times New Roman" pitchFamily="18" charset="0"/>
            </a:endParaRPr>
          </a:p>
          <a:p>
            <a:endParaRPr lang="en-US" b="1" dirty="0" smtClean="0">
              <a:solidFill>
                <a:schemeClr val="bg2"/>
              </a:solidFill>
              <a:latin typeface="Times New Roman" pitchFamily="18" charset="0"/>
              <a:cs typeface="Times New Roman" pitchFamily="18" charset="0"/>
            </a:endParaRPr>
          </a:p>
          <a:p>
            <a:pPr>
              <a:buFont typeface="Wingdings" pitchFamily="2" charset="2"/>
              <a:buChar char="q"/>
            </a:pP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 are five forms of </a:t>
            </a:r>
            <a:r>
              <a:rPr lang="en-US" sz="2000" b="1" u="sng" dirty="0" smtClean="0">
                <a:solidFill>
                  <a:schemeClr val="bg1"/>
                </a:solidFill>
                <a:latin typeface="Times New Roman" pitchFamily="18" charset="0"/>
                <a:cs typeface="Times New Roman" pitchFamily="18" charset="0"/>
              </a:rPr>
              <a:t>alpha-</a:t>
            </a:r>
            <a:r>
              <a:rPr lang="en-US" b="1" dirty="0" smtClean="0">
                <a:solidFill>
                  <a:srgbClr val="FFFF00"/>
                </a:solidFill>
                <a:latin typeface="Times New Roman" pitchFamily="18" charset="0"/>
                <a:cs typeface="Times New Roman" pitchFamily="18" charset="0"/>
              </a:rPr>
              <a:t>c</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hains: </a:t>
            </a:r>
            <a:r>
              <a:rPr lang="en-US"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LAMA</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LAMA</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LAMA</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LAMA</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4, </a:t>
            </a:r>
            <a:r>
              <a:rPr lang="en-US"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LAMA</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r>
              <a:rPr lang="en-US" b="1" dirty="0" smtClean="0">
                <a:solidFill>
                  <a:srgbClr val="FFFF00"/>
                </a:solidFill>
                <a:latin typeface="Times New Roman" pitchFamily="18" charset="0"/>
                <a:cs typeface="Times New Roman" pitchFamily="18" charset="0"/>
              </a:rPr>
              <a:t>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am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Alpha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Omega, the beginning and the end, the first and the last.  </a:t>
            </a:r>
            <a:r>
              <a:rPr lang="en-US" sz="2000" b="1" dirty="0" smtClean="0">
                <a:solidFill>
                  <a:schemeClr val="bg1"/>
                </a:solidFill>
                <a:latin typeface="Times New Roman" pitchFamily="18" charset="0"/>
                <a:cs typeface="Times New Roman" pitchFamily="18" charset="0"/>
              </a:rPr>
              <a:t>(Revelation 22:13)</a:t>
            </a:r>
          </a:p>
          <a:p>
            <a:endParaRPr lang="en-US" sz="800" b="1" dirty="0" smtClean="0">
              <a:solidFill>
                <a:srgbClr val="7030A0"/>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about the ninth hour Jesus cried with a loud voice, saying,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Eli, Eli,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lama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sabachthani? that is to say, My God, my God, why hast thou forsaken me? </a:t>
            </a:r>
          </a:p>
          <a:p>
            <a:pPr algn="ctr"/>
            <a:r>
              <a:rPr lang="en-US" b="1" dirty="0" smtClean="0">
                <a:solidFill>
                  <a:schemeClr val="bg1"/>
                </a:solidFill>
                <a:latin typeface="Times New Roman" pitchFamily="18" charset="0"/>
                <a:cs typeface="Times New Roman" pitchFamily="18" charset="0"/>
              </a:rPr>
              <a:t>(Matthew 27:46) </a:t>
            </a:r>
          </a:p>
          <a:p>
            <a:endParaRPr lang="en-US" sz="800" b="1" dirty="0" smtClean="0">
              <a:solidFill>
                <a:schemeClr val="bg2"/>
              </a:solidFill>
              <a:latin typeface="Times New Roman" pitchFamily="18" charset="0"/>
              <a:cs typeface="Times New Roman" pitchFamily="18" charset="0"/>
            </a:endParaRPr>
          </a:p>
          <a:p>
            <a:pPr>
              <a:buFont typeface="Wingdings" pitchFamily="2" charset="2"/>
              <a:buChar char="q"/>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 are four of</a:t>
            </a:r>
            <a:r>
              <a:rPr lang="en-US" sz="2000" b="1" dirty="0" smtClean="0">
                <a:solidFill>
                  <a:schemeClr val="bg1"/>
                </a:solidFill>
                <a:latin typeface="Times New Roman" pitchFamily="18" charset="0"/>
                <a:cs typeface="Times New Roman" pitchFamily="18" charset="0"/>
              </a:rPr>
              <a:t> </a:t>
            </a:r>
            <a:r>
              <a:rPr lang="en-US" sz="2000" b="1" u="sng" dirty="0" smtClean="0">
                <a:solidFill>
                  <a:schemeClr val="bg1"/>
                </a:solidFill>
                <a:latin typeface="Times New Roman" pitchFamily="18" charset="0"/>
                <a:cs typeface="Times New Roman" pitchFamily="18" charset="0"/>
              </a:rPr>
              <a:t>beta-</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chains: </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 LAMB</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4</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looking upon Jesus as he walked, he saith,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Behold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of God</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(John 1:36)</a:t>
            </a:r>
          </a:p>
          <a:p>
            <a:endParaRPr lang="en-US" sz="800" b="1" dirty="0" smtClean="0">
              <a:solidFill>
                <a:srgbClr val="7030A0"/>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I saw no temple therein: for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Lord God Almighty and the Lamb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 the temple of it.  </a:t>
            </a:r>
            <a:r>
              <a:rPr lang="en-US" sz="2000" b="1" dirty="0" smtClean="0">
                <a:solidFill>
                  <a:schemeClr val="bg1"/>
                </a:solidFill>
                <a:latin typeface="Times New Roman" pitchFamily="18" charset="0"/>
                <a:cs typeface="Times New Roman" pitchFamily="18" charset="0"/>
              </a:rPr>
              <a:t>(Revelation 21:22)</a:t>
            </a:r>
          </a:p>
          <a:p>
            <a:endParaRPr lang="en-US" sz="800" b="1" dirty="0" smtClean="0">
              <a:solidFill>
                <a:srgbClr val="7030A0"/>
              </a:solidFill>
              <a:latin typeface="Times New Roman" pitchFamily="18" charset="0"/>
              <a:cs typeface="Times New Roman" pitchFamily="18" charset="0"/>
            </a:endParaRPr>
          </a:p>
          <a:p>
            <a:pPr>
              <a:buFont typeface="Wingdings" pitchFamily="2" charset="2"/>
              <a:buChar char="q"/>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 are three of </a:t>
            </a:r>
            <a:r>
              <a:rPr lang="en-US" sz="2000" b="1" u="sng" dirty="0" smtClean="0">
                <a:solidFill>
                  <a:schemeClr val="bg1"/>
                </a:solidFill>
                <a:latin typeface="Times New Roman" pitchFamily="18" charset="0"/>
                <a:cs typeface="Times New Roman" pitchFamily="18" charset="0"/>
              </a:rPr>
              <a:t>gamma</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-chains: </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LAMC</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000" b="1"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LAMC</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000" b="1" u="sng" dirty="0" smtClean="0">
                <a:solidFill>
                  <a:srgbClr val="5D0C8A"/>
                </a:solidFill>
                <a:effectLst>
                  <a:outerShdw blurRad="38100" dist="38100" dir="2700000" algn="tl">
                    <a:srgbClr val="000000">
                      <a:alpha val="43137"/>
                    </a:srgbClr>
                  </a:outerShdw>
                </a:effectLst>
                <a:latin typeface="Times New Roman" pitchFamily="18" charset="0"/>
                <a:cs typeface="Times New Roman" pitchFamily="18" charset="0"/>
              </a:rPr>
              <a:t> LAMC</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(Matthew 3:16)</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And Jesus, when he was baptized, went up straightway out of the water: and, lo, the heavens were opened unto him, and he saw</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Spirit of God descending like a dove</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and lighting upon him:</a:t>
            </a:r>
            <a:endParaRPr lang="en-US" dirty="0"/>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11</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ggoflife.com/team/images/laminine_body.png"/>
          <p:cNvPicPr>
            <a:picLocks noChangeAspect="1" noChangeArrowheads="1"/>
          </p:cNvPicPr>
          <p:nvPr/>
        </p:nvPicPr>
        <p:blipFill>
          <a:blip r:embed="rId2" cstate="print"/>
          <a:srcRect/>
          <a:stretch>
            <a:fillRect/>
          </a:stretch>
        </p:blipFill>
        <p:spPr bwMode="auto">
          <a:xfrm>
            <a:off x="228600" y="304800"/>
            <a:ext cx="8610600" cy="6324600"/>
          </a:xfrm>
          <a:prstGeom prst="rect">
            <a:avLst/>
          </a:prstGeom>
          <a:noFill/>
          <a:ln w="28575">
            <a:solidFill>
              <a:srgbClr val="8063C9"/>
            </a:solidFill>
          </a:ln>
        </p:spPr>
      </p:pic>
      <p:sp>
        <p:nvSpPr>
          <p:cNvPr id="4" name="Rectangle 3"/>
          <p:cNvSpPr/>
          <p:nvPr/>
        </p:nvSpPr>
        <p:spPr>
          <a:xfrm>
            <a:off x="8686800" y="0"/>
            <a:ext cx="457200" cy="369332"/>
          </a:xfrm>
          <a:prstGeom prst="rect">
            <a:avLst/>
          </a:prstGeom>
        </p:spPr>
        <p:txBody>
          <a:bodyPr wrap="square">
            <a:spAutoFit/>
          </a:bodyPr>
          <a:lstStyle/>
          <a:p>
            <a:pPr algn="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r"/>
              <a:t>12</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6341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Laminin</a:t>
            </a: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it's an important protein that makes</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up body structures</a:t>
            </a:r>
          </a:p>
          <a:p>
            <a:pPr algn="ctr"/>
            <a:endPar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Laminin</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is a protein found in the "extracellular matrix", the sheets of protein that form the substrate of all internal organs also called the "basement membrane".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 has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four arms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that can bind to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four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other molecules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three shorter arms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are particularly good at binding to other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laminin molecules,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which is what makes it so great at forming sheets.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long arm is capable of binding to cells, which helps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anchor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actual organs to the membrane.</a:t>
            </a:r>
          </a:p>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Hebrews 6:19</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Which [hope]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we have as an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anchor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of the soul</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both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sure and stedfast,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which entereth into that within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veil;</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13</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dirty="0" smtClean="0">
                <a:solidFill>
                  <a:schemeClr val="bg1"/>
                </a:solidFill>
                <a:latin typeface="Times New Roman" pitchFamily="18" charset="0"/>
                <a:cs typeface="Times New Roman" pitchFamily="18" charset="0"/>
              </a:rPr>
              <a:t>{Review and Herald, June 9, 1896 par. 3}</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 is true that we are exposed to great moral peril; it is true that we are in danger of being corrupted. But this danger threatens us only as we trust in self, and look no higher than our own human efforts. In doing this we shall make shipwreck of faith</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Our hope of salvation is an anchor to the soul, both sure and steadfast, when it entereth into that which is within the vail. Anchored in Christ, the soul, like a ship amid the raging elements, tempest-tossed and driven, is immovable. It is not driven on the rocks or drawn into the whirlpool.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"Wherefore didst thou doubt?" said Christ to the sinking Peter. The same question may be addressed to us. Why do we dishonor God with our shameful unbelief? The Lord has pledged himself to give us strength to enable us to stand. As we search the Scriptures, we find ground for confidence, provision for sufficiency. It is our privilege to say boldly, yet humbly, The Lord is my helper, therefore I shall not be moved from my steadfastness. My life is hid with Christ in God. Because he lives, I shall live also. Let us pledge ourselves before God and the angels of heaven that we will not dishonor God by speaking</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63417"/>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dirty="0" smtClean="0">
                <a:solidFill>
                  <a:schemeClr val="bg1"/>
                </a:solidFill>
                <a:latin typeface="Times New Roman" pitchFamily="18" charset="0"/>
                <a:cs typeface="Times New Roman" pitchFamily="18" charset="0"/>
              </a:rPr>
              <a:t>Continuing</a:t>
            </a:r>
          </a:p>
          <a:p>
            <a:pPr algn="ctr"/>
            <a:endParaRPr lang="en-US" sz="800" b="1" dirty="0" smtClean="0">
              <a:solidFill>
                <a:schemeClr val="bg1"/>
              </a:solidFill>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words of discouragement or unbelief. Let us pledge ourselves before God and the angels of heaven that we will not dishonor God by speaking words of discouragement or unbelief. If we talk faith, we shall have faith; we shall be confirmed in faith. Close the door to distrust, and open the door wide to faith. Invite into the soul temple the heavenly Guest. Let every word we utter, every line we trace with the pen, give evidence of unwavering faith. Let us not think that Jesus is the Saviour of some one else, but that he is our personal friend. Entertain the precious thought that Jesus loves me. In this way the cloud of despondency and gloom will be rolled back from the soul, and we shall be enabled to make melody in our hearts unto God. We may triumph in the Lord, every day acknowledging the fact that our heavenly treasure, our everlasting portion, is sure to us through the atonement and righteousness of Jesus Christ. Believing this ourselves, we shall be able to aid others to see that their only help is in God, and encourage them to flee for refuge to Christ, laying hold on the hope set before us in the gospel.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aminin-diagram-blue-glow[1].gif"/>
          <p:cNvPicPr>
            <a:picLocks noGrp="1" noChangeAspect="1"/>
          </p:cNvPicPr>
          <p:nvPr>
            <p:ph sz="quarter" idx="4"/>
          </p:nvPr>
        </p:nvPicPr>
        <p:blipFill>
          <a:blip r:embed="rId2" cstate="print"/>
          <a:stretch>
            <a:fillRect/>
          </a:stretch>
        </p:blipFill>
        <p:spPr>
          <a:xfrm>
            <a:off x="0" y="609600"/>
            <a:ext cx="9144000" cy="6248400"/>
          </a:xfr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pic>
      <p:pic>
        <p:nvPicPr>
          <p:cNvPr id="22530" name="Picture 2" descr="http://th310.photobucket.com/albums/kk438/striipes77/th_laminin_microscope_image_2.jpg">
            <a:hlinkClick r:id="rId3"/>
          </p:cNvPr>
          <p:cNvPicPr>
            <a:picLocks noChangeAspect="1" noChangeArrowheads="1"/>
          </p:cNvPicPr>
          <p:nvPr/>
        </p:nvPicPr>
        <p:blipFill>
          <a:blip r:embed="rId4" cstate="print"/>
          <a:srcRect/>
          <a:stretch>
            <a:fillRect/>
          </a:stretch>
        </p:blipFill>
        <p:spPr bwMode="auto">
          <a:xfrm>
            <a:off x="228600" y="762000"/>
            <a:ext cx="1752600" cy="1905000"/>
          </a:xfrm>
          <a:prstGeom prst="rect">
            <a:avLst/>
          </a:prstGeom>
        </p:spPr>
        <p:style>
          <a:lnRef idx="2">
            <a:schemeClr val="accent4"/>
          </a:lnRef>
          <a:fillRef idx="1">
            <a:schemeClr val="lt1"/>
          </a:fillRef>
          <a:effectRef idx="0">
            <a:schemeClr val="accent4"/>
          </a:effectRef>
          <a:fontRef idx="minor">
            <a:schemeClr val="dk1"/>
          </a:fontRef>
        </p:style>
      </p:pic>
      <p:sp>
        <p:nvSpPr>
          <p:cNvPr id="11" name="Rectangle 10"/>
          <p:cNvSpPr/>
          <p:nvPr/>
        </p:nvSpPr>
        <p:spPr>
          <a:xfrm>
            <a:off x="0" y="0"/>
            <a:ext cx="9144000" cy="584775"/>
          </a:xfrm>
          <a:prstGeom prst="rect">
            <a:avLst/>
          </a:prstGeom>
          <a:ln w="28575">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Let’s take a look at what a Laminin looks like.</a:t>
            </a:r>
            <a:endParaRPr lang="en-US" sz="3200"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048083"/>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200" b="1" dirty="0" smtClean="0">
              <a:solidFill>
                <a:schemeClr val="tx1"/>
              </a:solidFill>
              <a:latin typeface="Times New Roman" pitchFamily="18" charset="0"/>
              <a:cs typeface="Times New Roman" pitchFamily="18" charset="0"/>
            </a:endParaRPr>
          </a:p>
          <a:p>
            <a:pPr algn="ctr"/>
            <a:r>
              <a:rPr lang="en-US" sz="3200" b="1" dirty="0" smtClean="0">
                <a:solidFill>
                  <a:schemeClr val="tx1"/>
                </a:solidFill>
                <a:latin typeface="Times New Roman" pitchFamily="18" charset="0"/>
                <a:cs typeface="Times New Roman" pitchFamily="18" charset="0"/>
              </a:rPr>
              <a:t>The Laminin</a:t>
            </a:r>
          </a:p>
          <a:p>
            <a:pPr algn="ctr"/>
            <a:endParaRPr lang="en-US" sz="1200" b="1" dirty="0" smtClean="0">
              <a:solidFill>
                <a:schemeClr val="tx1"/>
              </a:solidFill>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It's actually made up of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three separate parts</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called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 B1, and B2 chains. </a:t>
            </a:r>
          </a:p>
          <a:p>
            <a:pPr algn="ctr"/>
            <a:endPar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7030A0"/>
                </a:solidFill>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That gives it really a total of six "ends", which accounts for a lot of its flexibility in connecting up various kinds of molecules.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Because of this, scientists who create biomaterials are extremely interested in the whole family of laminins. </a:t>
            </a:r>
          </a:p>
          <a:p>
            <a:pPr algn="ctr"/>
            <a:endPar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They use them to create artificial substrates for transplants.</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Laminin is extremely important to making sure that your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overall body structures hold together.  </a:t>
            </a:r>
          </a:p>
          <a:p>
            <a:pPr algn="ctr"/>
            <a:endPar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If laminin isn't produced correctly, your muscles may form improperly, giving you a form of muscular dystrophy.</a:t>
            </a:r>
          </a:p>
          <a:p>
            <a:pPr algn="ctr"/>
            <a:endPar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 http://askville.amazon.com/Laminin/AnswerViewer.do?requestId=4925085</a:t>
            </a:r>
          </a:p>
          <a:p>
            <a:pPr algn="ctr"/>
            <a:endParaRPr lang="en-US" sz="2800" b="1" dirty="0" smtClean="0">
              <a:solidFill>
                <a:srgbClr val="002060"/>
              </a:solidFill>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17</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p3.yimg.com/ib/th?id=H.4945175045603427&amp;pid=15.1"/>
          <p:cNvPicPr>
            <a:picLocks noChangeAspect="1" noChangeArrowheads="1"/>
          </p:cNvPicPr>
          <p:nvPr/>
        </p:nvPicPr>
        <p:blipFill>
          <a:blip r:embed="rId2" cstate="print"/>
          <a:srcRect/>
          <a:stretch>
            <a:fillRect/>
          </a:stretch>
        </p:blipFill>
        <p:spPr bwMode="auto">
          <a:xfrm>
            <a:off x="6400800" y="4648200"/>
            <a:ext cx="2743200" cy="2209800"/>
          </a:xfrm>
          <a:prstGeom prst="rect">
            <a:avLst/>
          </a:prstGeom>
          <a:noFill/>
          <a:ln>
            <a:solidFill>
              <a:srgbClr val="2806BA"/>
            </a:solidFill>
          </a:ln>
        </p:spPr>
      </p:pic>
      <p:pic>
        <p:nvPicPr>
          <p:cNvPr id="11268" name="Picture 4" descr="... (Frozen sections) - Laminin 2 alpha antibody [4H8-2] (ab11576"/>
          <p:cNvPicPr>
            <a:picLocks noChangeAspect="1" noChangeArrowheads="1"/>
          </p:cNvPicPr>
          <p:nvPr/>
        </p:nvPicPr>
        <p:blipFill>
          <a:blip r:embed="rId3" cstate="print"/>
          <a:srcRect/>
          <a:stretch>
            <a:fillRect/>
          </a:stretch>
        </p:blipFill>
        <p:spPr bwMode="auto">
          <a:xfrm>
            <a:off x="0" y="4648200"/>
            <a:ext cx="3429000" cy="2209800"/>
          </a:xfrm>
          <a:prstGeom prst="rect">
            <a:avLst/>
          </a:prstGeom>
          <a:noFill/>
          <a:ln>
            <a:solidFill>
              <a:srgbClr val="2806BA"/>
            </a:solidFill>
          </a:ln>
        </p:spPr>
      </p:pic>
      <p:sp>
        <p:nvSpPr>
          <p:cNvPr id="6" name="TextBox 5"/>
          <p:cNvSpPr txBox="1"/>
          <p:nvPr/>
        </p:nvSpPr>
        <p:spPr>
          <a:xfrm>
            <a:off x="304801" y="4724400"/>
            <a:ext cx="3124200" cy="369332"/>
          </a:xfrm>
          <a:prstGeom prst="rect">
            <a:avLst/>
          </a:prstGeom>
          <a:noFill/>
        </p:spPr>
        <p:txBody>
          <a:bodyPr wrap="square" rtlCol="0">
            <a:spAutoFit/>
          </a:bodyPr>
          <a:lstStyle/>
          <a:p>
            <a:r>
              <a:rPr lang="en-US" dirty="0" smtClean="0"/>
              <a:t>Laminin Alpha -2  Antibody</a:t>
            </a:r>
            <a:endParaRPr lang="en-US" dirty="0"/>
          </a:p>
        </p:txBody>
      </p:sp>
      <p:pic>
        <p:nvPicPr>
          <p:cNvPr id="11270" name="Picture 6" descr="... / Immunofluorescence - Laminin beta 1 antibody [LT3] (ab44941"/>
          <p:cNvPicPr>
            <a:picLocks noChangeAspect="1" noChangeArrowheads="1"/>
          </p:cNvPicPr>
          <p:nvPr/>
        </p:nvPicPr>
        <p:blipFill>
          <a:blip r:embed="rId4" cstate="print"/>
          <a:srcRect/>
          <a:stretch>
            <a:fillRect/>
          </a:stretch>
        </p:blipFill>
        <p:spPr bwMode="auto">
          <a:xfrm>
            <a:off x="3429000" y="4648200"/>
            <a:ext cx="2971800" cy="2209800"/>
          </a:xfrm>
          <a:prstGeom prst="rect">
            <a:avLst/>
          </a:prstGeom>
          <a:noFill/>
          <a:ln>
            <a:solidFill>
              <a:srgbClr val="2806BA"/>
            </a:solidFill>
          </a:ln>
        </p:spPr>
      </p:pic>
      <p:sp>
        <p:nvSpPr>
          <p:cNvPr id="8" name="Rectangle 7"/>
          <p:cNvSpPr/>
          <p:nvPr/>
        </p:nvSpPr>
        <p:spPr>
          <a:xfrm>
            <a:off x="3429000" y="4724400"/>
            <a:ext cx="2882520" cy="369332"/>
          </a:xfrm>
          <a:prstGeom prst="rect">
            <a:avLst/>
          </a:prstGeom>
        </p:spPr>
        <p:txBody>
          <a:bodyPr wrap="none">
            <a:spAutoFit/>
          </a:bodyPr>
          <a:lstStyle/>
          <a:p>
            <a:r>
              <a:rPr lang="en-US" dirty="0" smtClean="0"/>
              <a:t>Laminin  beta-1  Antibody</a:t>
            </a:r>
            <a:endParaRPr lang="en-US" dirty="0"/>
          </a:p>
        </p:txBody>
      </p:sp>
      <p:pic>
        <p:nvPicPr>
          <p:cNvPr id="9" name="Content Placeholder 11" descr="q13-1_cmd_artwork2[1].jpg"/>
          <p:cNvPicPr>
            <a:picLocks noChangeAspect="1"/>
          </p:cNvPicPr>
          <p:nvPr/>
        </p:nvPicPr>
        <p:blipFill>
          <a:blip r:embed="rId5" cstate="print"/>
          <a:stretch>
            <a:fillRect/>
          </a:stretch>
        </p:blipFill>
        <p:spPr>
          <a:xfrm>
            <a:off x="0" y="0"/>
            <a:ext cx="9144000" cy="4648200"/>
          </a:xfrm>
          <a:prstGeom prst="rect">
            <a:avLst/>
          </a:prstGeom>
          <a:ln>
            <a:solidFill>
              <a:srgbClr val="2806BA"/>
            </a:solidFill>
          </a:ln>
        </p:spPr>
        <p:style>
          <a:lnRef idx="2">
            <a:schemeClr val="accent4"/>
          </a:lnRef>
          <a:fillRef idx="1">
            <a:schemeClr val="lt1"/>
          </a:fillRef>
          <a:effectRef idx="0">
            <a:schemeClr val="accent4"/>
          </a:effectRef>
          <a:fontRef idx="minor">
            <a:schemeClr val="dk1"/>
          </a:fontRef>
        </p:style>
      </p:pic>
      <p:sp>
        <p:nvSpPr>
          <p:cNvPr id="10" name="Rectangle 9"/>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18</a:t>
            </a:fld>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sa E Charles\Pictures\The Thrid Temple The Human Body\IG3[1].gif"/>
          <p:cNvPicPr>
            <a:picLocks noChangeAspect="1" noChangeArrowheads="1"/>
          </p:cNvPicPr>
          <p:nvPr/>
        </p:nvPicPr>
        <p:blipFill>
          <a:blip r:embed="rId2" cstate="print"/>
          <a:srcRect/>
          <a:stretch>
            <a:fillRect/>
          </a:stretch>
        </p:blipFill>
        <p:spPr bwMode="auto">
          <a:xfrm>
            <a:off x="0" y="1905000"/>
            <a:ext cx="4572000" cy="4953000"/>
          </a:xfrm>
          <a:prstGeom prst="rect">
            <a:avLst/>
          </a:prstGeom>
          <a:ln>
            <a:solidFill>
              <a:srgbClr val="2806BA"/>
            </a:solidFill>
          </a:ln>
        </p:spPr>
        <p:style>
          <a:lnRef idx="2">
            <a:schemeClr val="dk1"/>
          </a:lnRef>
          <a:fillRef idx="1">
            <a:schemeClr val="lt1"/>
          </a:fillRef>
          <a:effectRef idx="0">
            <a:schemeClr val="dk1"/>
          </a:effectRef>
          <a:fontRef idx="minor">
            <a:schemeClr val="dk1"/>
          </a:fontRef>
        </p:style>
      </p:pic>
      <p:sp>
        <p:nvSpPr>
          <p:cNvPr id="9" name="Rectangle 8"/>
          <p:cNvSpPr/>
          <p:nvPr/>
        </p:nvSpPr>
        <p:spPr>
          <a:xfrm>
            <a:off x="0" y="0"/>
            <a:ext cx="9144000" cy="707886"/>
          </a:xfrm>
          <a:prstGeom prst="rect">
            <a:avLst/>
          </a:prstGeom>
          <a:ln>
            <a:solidFill>
              <a:srgbClr val="FFFF00"/>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Third chain</a:t>
            </a:r>
            <a:endParaRPr lang="en-US" sz="4000" dirty="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0" y="685800"/>
            <a:ext cx="4572000" cy="1200329"/>
          </a:xfrm>
          <a:prstGeom prst="rect">
            <a:avLst/>
          </a:prstGeom>
          <a:solidFill>
            <a:schemeClr val="tx1"/>
          </a:solidFill>
          <a:ln>
            <a:solidFill>
              <a:srgbClr val="2806BA"/>
            </a:solidFill>
          </a:ln>
        </p:spPr>
        <p:txBody>
          <a:bodyPr>
            <a:spAutoFit/>
          </a:bodyPr>
          <a:lstStyle/>
          <a:p>
            <a:pPr algn="ctr"/>
            <a:r>
              <a:rPr lang="en-US" sz="2400" b="1" dirty="0" smtClean="0">
                <a:solidFill>
                  <a:srgbClr val="2806BA"/>
                </a:solidFill>
                <a:latin typeface="Times New Roman" pitchFamily="18" charset="0"/>
                <a:cs typeface="Times New Roman" pitchFamily="18" charset="0"/>
              </a:rPr>
              <a:t>The Laminin is composed of  3 chains, the third one </a:t>
            </a:r>
            <a:r>
              <a:rPr lang="en-US" sz="2400" b="1" u="sng" dirty="0" smtClean="0">
                <a:solidFill>
                  <a:srgbClr val="2806BA"/>
                </a:solidFill>
                <a:latin typeface="Times New Roman" pitchFamily="18" charset="0"/>
                <a:cs typeface="Times New Roman" pitchFamily="18" charset="0"/>
              </a:rPr>
              <a:t>Gamma</a:t>
            </a:r>
            <a:r>
              <a:rPr lang="en-US" sz="2400" b="1" dirty="0" smtClean="0">
                <a:solidFill>
                  <a:srgbClr val="2806BA"/>
                </a:solidFill>
                <a:latin typeface="Times New Roman" pitchFamily="18" charset="0"/>
                <a:cs typeface="Times New Roman" pitchFamily="18" charset="0"/>
              </a:rPr>
              <a:t> in the chain is shaped like a Dove.</a:t>
            </a:r>
            <a:endParaRPr lang="en-US" sz="2400" b="1" dirty="0">
              <a:solidFill>
                <a:srgbClr val="2806BA"/>
              </a:solidFill>
              <a:latin typeface="Times New Roman" pitchFamily="18" charset="0"/>
              <a:cs typeface="Times New Roman" pitchFamily="18" charset="0"/>
            </a:endParaRPr>
          </a:p>
        </p:txBody>
      </p:sp>
      <p:sp>
        <p:nvSpPr>
          <p:cNvPr id="11" name="Rectangle 10"/>
          <p:cNvSpPr/>
          <p:nvPr/>
        </p:nvSpPr>
        <p:spPr>
          <a:xfrm>
            <a:off x="4572000" y="685800"/>
            <a:ext cx="4572000" cy="1200329"/>
          </a:xfrm>
          <a:prstGeom prst="rect">
            <a:avLst/>
          </a:prstGeom>
          <a:solidFill>
            <a:schemeClr val="tx1"/>
          </a:solidFill>
          <a:ln>
            <a:solidFill>
              <a:srgbClr val="2806BA"/>
            </a:solidFill>
          </a:ln>
        </p:spPr>
        <p:txBody>
          <a:bodyPr>
            <a:spAutoFit/>
          </a:bodyPr>
          <a:lstStyle/>
          <a:p>
            <a:pPr algn="ctr"/>
            <a:r>
              <a:rPr lang="en-US" sz="2400" b="1" dirty="0" smtClean="0">
                <a:solidFill>
                  <a:srgbClr val="7030A0"/>
                </a:solidFill>
                <a:latin typeface="Times New Roman" pitchFamily="18" charset="0"/>
                <a:cs typeface="Times New Roman" pitchFamily="18" charset="0"/>
              </a:rPr>
              <a:t>As the Third Person of the Godhead manifested Himself in the form of a dove, Take a look! </a:t>
            </a:r>
            <a:endParaRPr lang="en-US" sz="2400" b="1" dirty="0">
              <a:solidFill>
                <a:srgbClr val="7030A0"/>
              </a:solidFill>
              <a:latin typeface="Times New Roman" pitchFamily="18" charset="0"/>
              <a:cs typeface="Times New Roman" pitchFamily="18" charset="0"/>
            </a:endParaRPr>
          </a:p>
        </p:txBody>
      </p:sp>
      <p:pic>
        <p:nvPicPr>
          <p:cNvPr id="8" name="Content Placeholder 9" descr="dove with olive leaf.bmp"/>
          <p:cNvPicPr>
            <a:picLocks noGrp="1" noChangeAspect="1"/>
          </p:cNvPicPr>
          <p:nvPr>
            <p:ph sz="quarter" idx="4"/>
          </p:nvPr>
        </p:nvPicPr>
        <p:blipFill>
          <a:blip r:embed="rId3" cstate="print"/>
          <a:srcRect l="17796" t="14038" r="19322" b="27043"/>
          <a:stretch>
            <a:fillRect/>
          </a:stretch>
        </p:blipFill>
        <p:spPr>
          <a:xfrm>
            <a:off x="4572000" y="1905000"/>
            <a:ext cx="4572000" cy="4953000"/>
          </a:xfrm>
        </p:spPr>
        <p:style>
          <a:lnRef idx="2">
            <a:schemeClr val="accent6"/>
          </a:lnRef>
          <a:fillRef idx="1">
            <a:schemeClr val="lt1"/>
          </a:fillRef>
          <a:effectRef idx="0">
            <a:schemeClr val="accent6"/>
          </a:effectRef>
          <a:fontRef idx="minor">
            <a:schemeClr val="dk1"/>
          </a:fontRef>
        </p:style>
      </p:pic>
      <p:sp>
        <p:nvSpPr>
          <p:cNvPr id="12" name="Rectangle 11"/>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19</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0"/>
            <a:ext cx="3810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838200" y="3200400"/>
            <a:ext cx="7696200" cy="31242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300" b="1" i="1" dirty="0" smtClean="0">
                <a:effectLst>
                  <a:outerShdw blurRad="38100" dist="38100" dir="2700000" algn="tl">
                    <a:srgbClr val="000000">
                      <a:alpha val="43137"/>
                    </a:srgbClr>
                  </a:outerShdw>
                </a:effectLst>
                <a:latin typeface="Times New Roman" pitchFamily="18" charset="0"/>
                <a:cs typeface="Times New Roman" pitchFamily="18" charset="0"/>
              </a:rPr>
              <a:t>Genesis 49:21	</a:t>
            </a:r>
          </a:p>
          <a:p>
            <a:r>
              <a:rPr lang="en-US" sz="3100" b="1" i="1" dirty="0" smtClean="0">
                <a:effectLst>
                  <a:outerShdw blurRad="38100" dist="38100" dir="2700000" algn="tl">
                    <a:srgbClr val="000000">
                      <a:alpha val="43137"/>
                    </a:srgbClr>
                  </a:outerShdw>
                </a:effectLst>
                <a:latin typeface="Times New Roman" pitchFamily="18" charset="0"/>
                <a:cs typeface="Times New Roman" pitchFamily="18" charset="0"/>
              </a:rPr>
              <a:t>Naphtali [is] a hind let loose:</a:t>
            </a:r>
          </a:p>
          <a:p>
            <a:r>
              <a:rPr lang="en-US" sz="31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100" b="1" i="1" u="sng" dirty="0" smtClean="0">
                <a:effectLst>
                  <a:outerShdw blurRad="38100" dist="38100" dir="2700000" algn="tl">
                    <a:srgbClr val="000000">
                      <a:alpha val="43137"/>
                    </a:srgbClr>
                  </a:outerShdw>
                </a:effectLst>
                <a:latin typeface="Times New Roman" pitchFamily="18" charset="0"/>
                <a:cs typeface="Times New Roman" pitchFamily="18" charset="0"/>
              </a:rPr>
              <a:t>he giveth goodly words</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Our Skin a Symbol of the Godhead holding us together</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Through Christ Righteousness the true Covering</a:t>
            </a:r>
          </a:p>
          <a:p>
            <a:r>
              <a:rPr lang="en-US" dirty="0" smtClean="0">
                <a:effectLst>
                  <a:outerShdw blurRad="38100" dist="38100" dir="2700000" algn="tl">
                    <a:srgbClr val="000000">
                      <a:alpha val="43137"/>
                    </a:srgbClr>
                  </a:outerShdw>
                </a:effectLst>
                <a:latin typeface="Times New Roman" pitchFamily="18" charset="0"/>
                <a:cs typeface="Times New Roman" pitchFamily="18" charset="0"/>
              </a:rPr>
              <a:t>      (from dangers in the environment and weathering)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b="1" i="1" dirty="0" smtClean="0"/>
          </a:p>
          <a:p>
            <a:endParaRPr lang="en-US" b="1" dirty="0"/>
          </a:p>
        </p:txBody>
      </p:sp>
      <p:sp>
        <p:nvSpPr>
          <p:cNvPr id="9" name="Rectangle 8"/>
          <p:cNvSpPr/>
          <p:nvPr/>
        </p:nvSpPr>
        <p:spPr>
          <a:xfrm>
            <a:off x="381000" y="304800"/>
            <a:ext cx="8382000" cy="2593018"/>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endParaRPr lang="en-US" sz="2000" dirty="0" smtClean="0"/>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Integumentary System</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Tribe of Naphtali)</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 giveth goodly words”</a:t>
            </a:r>
          </a:p>
          <a:p>
            <a:pPr algn="ctr"/>
            <a:endParaRPr lang="en-US" sz="1050" b="1" i="1"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08775183244561138[1].jpg"/>
          <p:cNvPicPr>
            <a:picLocks noGrp="1" noChangeAspect="1"/>
          </p:cNvPicPr>
          <p:nvPr>
            <p:ph sz="quarter" idx="2"/>
          </p:nvPr>
        </p:nvPicPr>
        <p:blipFill>
          <a:blip r:embed="rId2" cstate="print"/>
          <a:stretch>
            <a:fillRect/>
          </a:stretch>
        </p:blipFill>
        <p:spPr>
          <a:xfrm>
            <a:off x="0" y="609600"/>
            <a:ext cx="4572000" cy="5638800"/>
          </a:xfrm>
        </p:spPr>
        <p:style>
          <a:lnRef idx="2">
            <a:schemeClr val="accent6"/>
          </a:lnRef>
          <a:fillRef idx="1">
            <a:schemeClr val="lt1"/>
          </a:fillRef>
          <a:effectRef idx="0">
            <a:schemeClr val="accent6"/>
          </a:effectRef>
          <a:fontRef idx="minor">
            <a:schemeClr val="dk1"/>
          </a:fontRef>
        </p:style>
      </p:pic>
      <p:sp>
        <p:nvSpPr>
          <p:cNvPr id="14" name="Slide Number Placeholder 13"/>
          <p:cNvSpPr>
            <a:spLocks noGrp="1"/>
          </p:cNvSpPr>
          <p:nvPr>
            <p:ph type="sldNum" sz="quarter" idx="12"/>
          </p:nvPr>
        </p:nvSpPr>
        <p:spPr/>
        <p:txBody>
          <a:bodyPr>
            <a:normAutofit/>
          </a:bodyPr>
          <a:lstStyle/>
          <a:p>
            <a:fld id="{877F9B8C-32C4-43F2-99B4-FFD195B4A4EB}" type="slidenum">
              <a:rPr lang="en-US" smtClean="0"/>
              <a:pPr/>
              <a:t>20</a:t>
            </a:fld>
            <a:endParaRPr lang="en-US" dirty="0"/>
          </a:p>
        </p:txBody>
      </p:sp>
      <p:sp>
        <p:nvSpPr>
          <p:cNvPr id="8" name="Rectangle 7"/>
          <p:cNvSpPr/>
          <p:nvPr/>
        </p:nvSpPr>
        <p:spPr>
          <a:xfrm>
            <a:off x="0" y="6248400"/>
            <a:ext cx="4572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70C0"/>
                </a:solidFill>
                <a:latin typeface="Times New Roman" pitchFamily="18" charset="0"/>
                <a:cs typeface="Times New Roman" pitchFamily="18" charset="0"/>
              </a:rPr>
              <a:t>Laminin, gamma 1 (formerly) LAMB2</a:t>
            </a:r>
            <a:endParaRPr lang="en-US" b="1" dirty="0">
              <a:solidFill>
                <a:srgbClr val="0070C0"/>
              </a:solidFill>
              <a:latin typeface="Times New Roman" pitchFamily="18" charset="0"/>
              <a:cs typeface="Times New Roman" pitchFamily="18" charset="0"/>
            </a:endParaRPr>
          </a:p>
        </p:txBody>
      </p:sp>
      <p:sp>
        <p:nvSpPr>
          <p:cNvPr id="12" name="Rectangle 11"/>
          <p:cNvSpPr/>
          <p:nvPr/>
        </p:nvSpPr>
        <p:spPr>
          <a:xfrm>
            <a:off x="4572000" y="6248400"/>
            <a:ext cx="4572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7030A0"/>
                </a:solidFill>
                <a:latin typeface="Times New Roman" pitchFamily="18" charset="0"/>
                <a:cs typeface="Times New Roman" pitchFamily="18" charset="0"/>
              </a:rPr>
              <a:t>(Matthew 3:16, Luke 3:22)</a:t>
            </a:r>
            <a:endParaRPr lang="en-US" b="1" dirty="0">
              <a:solidFill>
                <a:srgbClr val="7030A0"/>
              </a:solidFill>
              <a:latin typeface="Times New Roman" pitchFamily="18" charset="0"/>
              <a:cs typeface="Times New Roman" pitchFamily="18" charset="0"/>
            </a:endParaRPr>
          </a:p>
        </p:txBody>
      </p:sp>
      <p:pic>
        <p:nvPicPr>
          <p:cNvPr id="9" name="yui_3_5_1_5_1367388970565_627" descr="http://umomaxima.org/yahoo_site_admin/assets/images/dove.71142259_std.jpg"/>
          <p:cNvPicPr/>
          <p:nvPr/>
        </p:nvPicPr>
        <p:blipFill>
          <a:blip r:embed="rId3" cstate="print"/>
          <a:srcRect/>
          <a:stretch>
            <a:fillRect/>
          </a:stretch>
        </p:blipFill>
        <p:spPr bwMode="auto">
          <a:xfrm>
            <a:off x="4648200" y="609600"/>
            <a:ext cx="4495800" cy="5638800"/>
          </a:xfrm>
          <a:prstGeom prst="rect">
            <a:avLst/>
          </a:prstGeom>
          <a:noFill/>
          <a:ln w="9525">
            <a:noFill/>
            <a:miter lim="800000"/>
            <a:headEnd/>
            <a:tailEnd/>
          </a:ln>
        </p:spPr>
      </p:pic>
      <p:sp>
        <p:nvSpPr>
          <p:cNvPr id="13" name="Rectangle 12"/>
          <p:cNvSpPr/>
          <p:nvPr/>
        </p:nvSpPr>
        <p:spPr>
          <a:xfrm>
            <a:off x="0" y="0"/>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Third chain known as Gamma</a:t>
            </a:r>
            <a:endParaRPr lang="en-US" sz="3600" b="1" dirty="0">
              <a:solidFill>
                <a:srgbClr val="FFFF00"/>
              </a:solidFill>
              <a:effectLst>
                <a:outerShdw blurRad="38100" dist="38100" dir="2700000" algn="tl">
                  <a:srgbClr val="000000">
                    <a:alpha val="43137"/>
                  </a:srgbClr>
                </a:outerShdw>
              </a:effectLst>
            </a:endParaRPr>
          </a:p>
        </p:txBody>
      </p:sp>
      <p:sp>
        <p:nvSpPr>
          <p:cNvPr id="17" name="Rectangle 16"/>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28528"/>
            <a:ext cx="9144000" cy="6986528"/>
          </a:xfrm>
          <a:prstGeom prst="rect">
            <a:avLst/>
          </a:prstGeom>
          <a:ln w="28575">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en-US" sz="8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But unto you that fear my name shall the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Sun of righteousness </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Arise</a:t>
            </a:r>
          </a:p>
          <a:p>
            <a:pPr lvl="0"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with healing in his wings; and ye shall go forth, and grow up as calves of the stall. </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sz="2000" b="1" dirty="0" smtClean="0">
                <a:solidFill>
                  <a:schemeClr val="bg1"/>
                </a:solidFill>
                <a:latin typeface="Times New Roman" pitchFamily="18" charset="0"/>
                <a:ea typeface="Calibri" pitchFamily="34" charset="0"/>
                <a:cs typeface="Times New Roman" pitchFamily="18" charset="0"/>
              </a:rPr>
              <a:t>Malachi 4:2)</a:t>
            </a:r>
          </a:p>
          <a:p>
            <a:pPr lvl="0"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him was life; and the life was the light of men</a:t>
            </a:r>
          </a:p>
          <a:p>
            <a:pPr lvl="0" algn="ctr"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[That] was the true Light, which lighteth every man that cometh into the world.</a:t>
            </a:r>
          </a:p>
          <a:p>
            <a:pPr lvl="0" algn="ctr" fontAlgn="base">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(John 1:4, 9)</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fontAlgn="base">
              <a:spcBef>
                <a:spcPct val="0"/>
              </a:spcBef>
              <a:spcAft>
                <a:spcPct val="0"/>
              </a:spcAft>
            </a:pPr>
            <a:endParaRPr lang="en-US" sz="8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This vitamin helps the body absorb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calcium from the digestive tract</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Because we wear clothes and may not be in the sun for lengthy periods,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our diets must be supplemented with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vitamin D and with a D fortified diet</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Skin is the largest organ of your body</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an adult human, </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15%</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of the total body weight is skin.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tissues are made up of a variety of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specialized cells</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fact, one typical square centimeter of human skin contains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200 nerve endings</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its rich capillary network and sweat glands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(both controlled by the nervous system)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play an important role in regulating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heat loss from the body surface</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 contain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hairs ,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25:4; 26:15)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with accompanying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microscopic muscles, 100 , </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27:11)</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sweat glands,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15 oils,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25:6)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glands, 3 blood vessels,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(Colossians 2:9; Proverbs 3:8-9) </a:t>
            </a:r>
          </a:p>
          <a:p>
            <a:pPr lvl="0" fontAlgn="base">
              <a:spcBef>
                <a:spcPct val="0"/>
              </a:spcBef>
              <a:spcAft>
                <a:spcPct val="0"/>
              </a:spcAft>
            </a:pP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heat receptors, 2 cold</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receptors</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25:10)</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p>
          <a:p>
            <a:pPr lvl="0" fontAlgn="base">
              <a:spcBef>
                <a:spcPct val="0"/>
              </a:spcBef>
              <a:spcAft>
                <a:spcPct val="0"/>
              </a:spcAft>
            </a:pP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25 pressure-sensing receptors </a:t>
            </a:r>
            <a:endParaRPr kumimoji="0" lang="en-US" sz="2000" b="0" i="0" u="sng"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21</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H</a:t>
            </a:r>
            <a:r>
              <a:rPr lang="en-US" sz="36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uman Skin Contains</a:t>
            </a:r>
            <a:r>
              <a:rPr lang="en-US" sz="3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22</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0" y="685800"/>
            <a:ext cx="9144000" cy="6294775"/>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100</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Sweet Gland  </a:t>
            </a:r>
          </a:p>
          <a:p>
            <a:pPr marL="342900" indent="-342900"/>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(Exodus 27:11)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Margin.. hangings of an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hundred [cubits</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long</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Oil Gland,</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3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Blood Vessels</a:t>
            </a:r>
          </a:p>
          <a:p>
            <a:pPr marL="342900" indent="-342900"/>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(Exodus 27:14-15)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Margin….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fifteen cubits</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their </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pillars three</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(Exodus 25:6)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Margin….</a:t>
            </a:r>
            <a:r>
              <a:rPr lang="en-US" sz="2000" b="1" dirty="0" smtClean="0">
                <a:solidFill>
                  <a:schemeClr val="bg1"/>
                </a:solidFill>
                <a:latin typeface="Times New Roman" pitchFamily="18" charset="0"/>
                <a:cs typeface="Times New Roman" pitchFamily="18" charset="0"/>
              </a:rPr>
              <a:t>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Oil for the light</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spices for anointing oil, </a:t>
            </a:r>
            <a:endParaRPr lang="en-US" sz="2000" b="1" dirty="0" smtClean="0">
              <a:solidFill>
                <a:schemeClr val="bg1"/>
              </a:solidFill>
              <a:latin typeface="Times New Roman" pitchFamily="18" charset="0"/>
              <a:cs typeface="Times New Roman" pitchFamily="18" charset="0"/>
            </a:endParaRPr>
          </a:p>
          <a:p>
            <a:pPr marL="342900" indent="-342900"/>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(Proverbs 3:8 )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Margin…</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marrow to thy bones</a:t>
            </a:r>
            <a:r>
              <a:rPr lang="en-US" sz="2000" b="1" dirty="0" smtClean="0">
                <a:solidFill>
                  <a:srgbClr val="FFFF00"/>
                </a:solidFill>
                <a:latin typeface="Times New Roman" pitchFamily="18" charset="0"/>
                <a:cs typeface="Times New Roman" pitchFamily="18" charset="0"/>
              </a:rPr>
              <a:t>.</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Hair   </a:t>
            </a:r>
          </a:p>
          <a:p>
            <a:pPr marL="342900" indent="-342900"/>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(Exodus 25:4)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Margin… and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goats' [hair], </a:t>
            </a:r>
          </a:p>
          <a:p>
            <a:pPr marL="342900" indent="-342900"/>
            <a:endParaRPr lang="en-US" sz="12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Skin Receptors receives sensory information from  the Nervous System</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(Cerebral cortex)</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2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Cold receptors  </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25  </a:t>
            </a:r>
            <a:r>
              <a:rPr lang="en-US" sz="2000" b="1" dirty="0" smtClean="0">
                <a:latin typeface="Times New Roman" pitchFamily="18" charset="0"/>
                <a:cs typeface="Times New Roman" pitchFamily="18" charset="0"/>
              </a:rPr>
              <a:t> Pressure-sensing receptors </a:t>
            </a:r>
          </a:p>
          <a:p>
            <a:pPr marL="342900" indent="-342900">
              <a:buClr>
                <a:srgbClr val="FFFF00"/>
              </a:buClr>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12</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Heat receptors  </a:t>
            </a:r>
          </a:p>
          <a:p>
            <a:pPr marL="342900" indent="-342900">
              <a:buClr>
                <a:srgbClr val="FFFF00"/>
              </a:buClr>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(Exodus 25:4)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Margin…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which I will give thee in commandment unto the children of Israel. </a:t>
            </a:r>
          </a:p>
          <a:p>
            <a:pPr marL="342900" indent="-342900">
              <a:buClr>
                <a:srgbClr val="FFFF00"/>
              </a:buClr>
            </a:pPr>
            <a:r>
              <a:rPr lang="en-US" sz="2000" b="1" dirty="0" smtClean="0">
                <a:solidFill>
                  <a:schemeClr val="bg1"/>
                </a:solidFill>
                <a:latin typeface="Times New Roman" pitchFamily="18" charset="0"/>
                <a:cs typeface="Times New Roman" pitchFamily="18" charset="0"/>
              </a:rPr>
              <a:t>       (Revelation 22:16)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 Jesus have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sent mine angel to testify unto you these things in the churches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 am the root and the offspring of David, [and] the bright and morning star. </a:t>
            </a: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23</a:t>
            </a:fld>
            <a:endParaRPr lang="en-US" dirty="0"/>
          </a:p>
        </p:txBody>
      </p:sp>
      <p:sp>
        <p:nvSpPr>
          <p:cNvPr id="3" name="Rectangle 2"/>
          <p:cNvSpPr/>
          <p:nvPr/>
        </p:nvSpPr>
        <p:spPr>
          <a:xfrm>
            <a:off x="0" y="1"/>
            <a:ext cx="9144000" cy="6986528"/>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We Are Objects Of Infinite Love</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But God, who is rich in mercy, for his great love wherewith he loved us, even when we were dead in sins, hath quickened us together with Christ. </a:t>
            </a:r>
            <a:r>
              <a:rPr lang="en-US" sz="2000" b="1" dirty="0" smtClean="0">
                <a:solidFill>
                  <a:schemeClr val="bg1"/>
                </a:solidFill>
                <a:latin typeface="Times New Roman" pitchFamily="18" charset="0"/>
                <a:cs typeface="Times New Roman" pitchFamily="18" charset="0"/>
              </a:rPr>
              <a:t>Ephesians 2:4, 5.</a:t>
            </a:r>
            <a:r>
              <a:rPr lang="en-US" b="1" dirty="0" smtClean="0">
                <a:solidFill>
                  <a:schemeClr val="bg1"/>
                </a:solidFill>
                <a:latin typeface="Times New Roman" pitchFamily="18" charset="0"/>
                <a:cs typeface="Times New Roman" pitchFamily="18" charset="0"/>
              </a:rPr>
              <a:t> {Our Fathers Care  283.1- 6} </a:t>
            </a:r>
          </a:p>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heart surrendered to God’s wise discipline will trust every working out of His providence. . . . Temptation will come to discourage, but what is gained by yielding to any such temptations? Is the soul made any better by murmuring and complaining of its only source of strength? Is the anchor cast within the vail. Will it hold in sickness? Will it be the testimony borne in the last closing scenes of life when the lips are becoming palsied with death? The anchor holds! I know that my Redeemer liveth. . .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O Precious, loving, long-suffering, long-forbearing Jesus, how my soul adores Thee! That a poor, unworthy, sin-polluted soul can stand before the Holy God, complete in the righteousness of our Substitute and Surety! Wonder, O Heavens, and be astonished, O earth, that fallen man is the object of His infinite love and delight. He rejoices over them with celestial songs, and man defiled with sin, having become cleansed through the righteousness of Christ, is presented to the Father free from every spot and stain of sin, “not having spot, or wrinkle, or any such thing.” </a:t>
            </a:r>
            <a:r>
              <a:rPr lang="en-US" sz="2000" b="1" dirty="0" smtClean="0">
                <a:solidFill>
                  <a:schemeClr val="bg1"/>
                </a:solidFill>
                <a:latin typeface="Times New Roman" pitchFamily="18" charset="0"/>
                <a:cs typeface="Times New Roman" pitchFamily="18" charset="0"/>
              </a:rPr>
              <a:t>(Ephesians 5:27)</a:t>
            </a:r>
          </a:p>
          <a:p>
            <a:pPr algn="ctr"/>
            <a:r>
              <a:rPr lang="en-US" sz="2000" b="1" dirty="0" smtClean="0">
                <a:solidFill>
                  <a:schemeClr val="bg1"/>
                </a:solidFill>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“Who shall lay any thing to the charge of God’s elect? It is God that justifieth.” </a:t>
            </a:r>
          </a:p>
          <a:p>
            <a:pPr algn="ctr"/>
            <a:r>
              <a:rPr lang="en-US" sz="2000" b="1" dirty="0" smtClean="0">
                <a:solidFill>
                  <a:schemeClr val="bg1"/>
                </a:solidFill>
                <a:latin typeface="Times New Roman" pitchFamily="18" charset="0"/>
                <a:cs typeface="Times New Roman" pitchFamily="18" charset="0"/>
              </a:rPr>
              <a:t>(Romans 8:33) </a:t>
            </a:r>
            <a:endParaRPr lang="en-US" sz="2000" b="1" dirty="0">
              <a:solidFill>
                <a:schemeClr val="bg1"/>
              </a:solidFill>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23</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86528"/>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endParaRPr lang="en-US" sz="800"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Let every weak, tempest-tossed soul find anchorage in Jesus Christ and not become so self-centered that he can think only of his little disappointments and the interruption of his plans and hopes. Is not the subject of the plan of salvation all-absorbing? If the infinite God justifies me, “who is he that condemneth?</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It is Christ that died.” </a:t>
            </a:r>
            <a:r>
              <a:rPr lang="en-US" sz="2000" b="1" dirty="0" smtClean="0">
                <a:solidFill>
                  <a:schemeClr val="bg1"/>
                </a:solidFill>
                <a:latin typeface="Times New Roman" pitchFamily="18" charset="0"/>
                <a:cs typeface="Times New Roman" pitchFamily="18" charset="0"/>
              </a:rPr>
              <a:t>(Romans 8:34)</a:t>
            </a:r>
          </a:p>
          <a:p>
            <a:pPr algn="ctr"/>
            <a:endPar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He has in His dying for man revealed how much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 loves man—enough to die for Him!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law condemns the sinner and drives him to Christ.</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It is God that justifies and pardons. </a:t>
            </a:r>
          </a:p>
          <a:p>
            <a:pPr algn="ct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Satan will accuse and seek permission to destroy</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but it is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that opens the door of refuge</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It is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that justifieth him that entereth that door</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Then if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be for us, who can be against us</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Oh, the bright glorious truth.</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Why do not men discern it? Why not walk in its bright beams?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Why do not all who believe talk of Christ’s matchless love? . . . </a:t>
            </a:r>
          </a:p>
          <a:p>
            <a:pPr algn="ct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lives and reigns. All who are saved must fight manfully as soldiers of Jesus Christ;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then they will be registered in heaven’s books as true and faithful.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They are to work the works of Jesus Christ, fight the good fight of faith. </a:t>
            </a:r>
          </a:p>
          <a:p>
            <a:pPr algn="ctr"/>
            <a:endParaRPr lang="en-US" sz="2000" b="1" dirty="0">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"My anchor holds".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He who builds upon any other foundation than</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that which has been laid, builds upon shifting sand. God calls for a reformation.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But he who seeks to bring about a reformation without the aid of the Holy Spirit's reviving power will find himself adrift. Those who turn from human foolishness and frailty, from man's seductive arts, from Satan's planning, to Christ,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Shepherd and Bishop of our souls, will stand secure upon the platform of eternal truth</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Margin…{Battle Creek Letters 83.3}</a:t>
            </a:r>
          </a:p>
          <a:p>
            <a:pPr algn="ctr"/>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doctrines must be plainly understood. The men accepted to teach the truth must be anchored; then their vessel will hold against storm and tempest, because the anchor holds them firmly. The deceptions will increase, and we are to call rebellion by its right name. We are to stand with the whole armor on.</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My brethren, you are not meeting men only, but principalities and powers. We wrestle not against flesh and blood.</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Let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Ephesians 6:10-18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be read carefully </a:t>
            </a:r>
          </a:p>
          <a:p>
            <a:pPr algn="ctr"/>
            <a:r>
              <a:rPr lang="en-US" sz="2000" b="1" dirty="0" smtClean="0">
                <a:solidFill>
                  <a:schemeClr val="bg1"/>
                </a:solidFill>
                <a:latin typeface="Times New Roman" pitchFamily="18" charset="0"/>
                <a:cs typeface="Times New Roman" pitchFamily="18" charset="0"/>
              </a:rPr>
              <a:t>(Letter 1, 1897).  { Vol.1 Bible Commentary  1114.6} </a:t>
            </a: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29800" y="609600"/>
            <a:ext cx="762000" cy="365125"/>
          </a:xfrm>
        </p:spPr>
        <p:txBody>
          <a:bodyPr/>
          <a:lstStyle/>
          <a:p>
            <a:fld id="{877F9B8C-32C4-43F2-99B4-FFD195B4A4EB}" type="slidenum">
              <a:rPr lang="en-US" smtClean="0"/>
              <a:pPr/>
              <a:t>26</a:t>
            </a:fld>
            <a:endParaRPr lang="en-US" dirty="0"/>
          </a:p>
        </p:txBody>
      </p:sp>
      <p:sp>
        <p:nvSpPr>
          <p:cNvPr id="3" name="Rectangle 2"/>
          <p:cNvSpPr/>
          <p:nvPr/>
        </p:nvSpPr>
        <p:spPr>
          <a:xfrm>
            <a:off x="0" y="0"/>
            <a:ext cx="9144000" cy="6740307"/>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Ephesians 6:10-18</a:t>
            </a:r>
            <a:endPar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Finally, my brethren, be strong in the Lord,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in the power of his might.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Put on the whole armour of God, that ye may be able to stand against the wiles of the devil.  For we wrestle not against flesh and blood, but against principalities, against powers, against the rulers of the darkness of this world, against spiritual wickedness in high [places]. Wherefore take unto you the whole armour of God, that ye may be able to withstand in the evil day, and having done all, to stand. Stand therefore, having your loins girt about with truth, and having on the breastplate of righteousness;  And your feet shod with the preparation of the gospel of peace; Above all, taking the shield of faith, wherewith ye shall be able to quench all the fiery darts of the wicked.  And take the helmet of salvation, and the sword of the Spirit, which is the word of God: Praying always with all prayer and supplication in the Spirit, and watching thereunto with all perseverance and supplication for all saints;</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0"/>
            <a:ext cx="381000" cy="365125"/>
          </a:xfrm>
        </p:spPr>
        <p:txBody>
          <a:bodyPr/>
          <a:lstStyle/>
          <a:p>
            <a:pPr algn="ctr"/>
            <a:fld id="{877F9B8C-32C4-43F2-99B4-FFD195B4A4EB}" type="slidenum">
              <a:rPr lang="en-US" sz="1600" b="1" smtClean="0">
                <a:solidFill>
                  <a:schemeClr val="tx1"/>
                </a:solidFill>
                <a:latin typeface="Times New Roman" pitchFamily="18" charset="0"/>
                <a:cs typeface="Times New Roman" pitchFamily="18" charset="0"/>
              </a:rPr>
              <a:pPr algn="ctr"/>
              <a:t>27</a:t>
            </a:fld>
            <a:endParaRPr lang="en-US" sz="1600"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609600" y="3962400"/>
            <a:ext cx="7848600" cy="2590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pPr algn="ctr"/>
            <a:endParaRPr lang="en-US" sz="1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(The Tribe of Levi)</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Guardian of Sacred Things </a:t>
            </a: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joined” or “attached”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6858000" y="4953000"/>
            <a:ext cx="1333500" cy="1276350"/>
          </a:xfrm>
          <a:prstGeom prst="rect">
            <a:avLst/>
          </a:prstGeom>
          <a:noFill/>
          <a:ln w="9525">
            <a:solidFill>
              <a:srgbClr val="6600FF"/>
            </a:solidFill>
            <a:miter lim="800000"/>
            <a:headEnd/>
            <a:tailEnd/>
          </a:ln>
        </p:spPr>
      </p:pic>
      <p:sp>
        <p:nvSpPr>
          <p:cNvPr id="9" name="Rectangle 8"/>
          <p:cNvSpPr/>
          <p:nvPr/>
        </p:nvSpPr>
        <p:spPr>
          <a:xfrm>
            <a:off x="381000" y="304800"/>
            <a:ext cx="8229600" cy="3293209"/>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40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 will continue with our Study </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pPr algn="ctr"/>
            <a:r>
              <a:rPr lang="en-US"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Series #5</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Muscular System</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0"/>
            <a:ext cx="457200" cy="365125"/>
          </a:xfrm>
        </p:spPr>
        <p:txBody>
          <a:bodyPr/>
          <a:lstStyle/>
          <a:p>
            <a:pPr algn="ctr"/>
            <a:fld id="{877F9B8C-32C4-43F2-99B4-FFD195B4A4EB}" type="slidenum">
              <a:rPr lang="en-US" sz="1800" b="1" smtClean="0">
                <a:solidFill>
                  <a:schemeClr val="tx1"/>
                </a:solidFill>
                <a:latin typeface="Times New Roman" pitchFamily="18" charset="0"/>
                <a:cs typeface="Times New Roman" pitchFamily="18" charset="0"/>
              </a:rPr>
              <a:pPr algn="ctr"/>
              <a:t>3</a:t>
            </a:fld>
            <a:endParaRPr lang="en-US" sz="1800" b="1" dirty="0">
              <a:solidFill>
                <a:schemeClr val="tx1"/>
              </a:solidFill>
              <a:latin typeface="Times New Roman" pitchFamily="18" charset="0"/>
              <a:cs typeface="Times New Roman" pitchFamily="18" charset="0"/>
            </a:endParaRPr>
          </a:p>
        </p:txBody>
      </p:sp>
      <p:sp>
        <p:nvSpPr>
          <p:cNvPr id="3" name="Rectangle 2"/>
          <p:cNvSpPr/>
          <p:nvPr/>
        </p:nvSpPr>
        <p:spPr>
          <a:xfrm>
            <a:off x="838200" y="914400"/>
            <a:ext cx="7620000" cy="5257800"/>
          </a:xfrm>
          <a:prstGeom prst="rect">
            <a:avLst/>
          </a:prstGeom>
          <a:solidFill>
            <a:schemeClr val="tx1"/>
          </a:solidFill>
          <a:ln>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3" name="Rectangle 1"/>
          <p:cNvSpPr>
            <a:spLocks noChangeArrowheads="1"/>
          </p:cNvSpPr>
          <p:nvPr/>
        </p:nvSpPr>
        <p:spPr bwMode="auto">
          <a:xfrm>
            <a:off x="1524000" y="1877199"/>
            <a:ext cx="6248400" cy="3170099"/>
          </a:xfrm>
          <a:prstGeom prst="rect">
            <a:avLst/>
          </a:prstGeom>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Deuteronomy 33</a:t>
            </a:r>
            <a:r>
              <a:rPr lang="en-US" sz="2800" b="1" i="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:23</a:t>
            </a:r>
          </a:p>
          <a:p>
            <a:pPr lvl="0" algn="ctr" fontAlgn="base">
              <a:spcBef>
                <a:spcPct val="0"/>
              </a:spcBef>
              <a:spcAft>
                <a:spcPct val="0"/>
              </a:spcAft>
              <a:tabLst>
                <a:tab pos="4787900" algn="l"/>
              </a:tabLst>
            </a:pPr>
            <a:r>
              <a:rPr lang="en-US" sz="28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nd of Naphtali he said, O Naphtali,</a:t>
            </a:r>
          </a:p>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satisfied with favour, </a:t>
            </a:r>
          </a:p>
          <a:p>
            <a:pPr lvl="0" algn="ctr" fontAlgn="base">
              <a:spcBef>
                <a:spcPct val="0"/>
              </a:spcBef>
              <a:spcAft>
                <a:spcPct val="0"/>
              </a:spcAft>
              <a:tabLst>
                <a:tab pos="4787900" algn="l"/>
              </a:tabLst>
            </a:pP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full with the blessing of the LORD: possess thou the west and the south.</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fontAlgn="base">
              <a:spcBef>
                <a:spcPct val="0"/>
              </a:spcBef>
              <a:spcAft>
                <a:spcPct val="0"/>
              </a:spcAft>
              <a:tabLst>
                <a:tab pos="4787900" algn="l"/>
              </a:tabLst>
            </a:pPr>
            <a:r>
              <a:rPr lang="en-US" sz="2400" b="1" dirty="0" smtClean="0">
                <a:latin typeface="Times New Roman" pitchFamily="18" charset="0"/>
                <a:cs typeface="Times New Roman" pitchFamily="18" charset="0"/>
              </a:rPr>
              <a:t>  </a:t>
            </a:r>
            <a:endParaRPr kumimoji="0" lang="en-US" sz="2400" b="1" i="0" u="none" strike="noStrike" cap="none" normalizeH="0" baseline="0" dirty="0" smtClean="0">
              <a:ln>
                <a:noFill/>
              </a:ln>
              <a:solidFill>
                <a:srgbClr val="8063C9"/>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5029200" y="0"/>
            <a:ext cx="4114800" cy="6709529"/>
          </a:xfrm>
          <a:prstGeom prst="rect">
            <a:avLst/>
          </a:prstGeom>
          <a:ln w="952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INTEGUMENTARY</a:t>
            </a:r>
          </a:p>
          <a:p>
            <a:pPr algn="ct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DEFINITION</a:t>
            </a:r>
          </a:p>
          <a:p>
            <a:pPr algn="ctr"/>
            <a:endParaRPr lang="en-US" sz="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skin is the largest organ of the body, with a total area of </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about</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20 square feet.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skin protects us from microbes and the elements, helps regulate body temperature, and permits the sensations of touch, heat, and cold.</a:t>
            </a:r>
          </a:p>
          <a:p>
            <a:pPr algn="ctr"/>
            <a:endPar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Skin has three layers:</a:t>
            </a:r>
          </a:p>
          <a:p>
            <a:pPr algn="ctr"/>
            <a:endParaRPr lang="en-US" sz="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epidermis, the outermost layer of skin, provides a waterproof barrier and creates our skin tone.</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dermis, beneath the epidermis, contains tough connective tissue, hair follicles, and sweat glands.</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deeper subcutaneous tissue (hypodermis) is made of fat and connective tissue.</a:t>
            </a:r>
            <a:endParaRPr lang="en-US" sz="8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70" name="Picture 6" descr="http://lgimages.s3.amazonaws.com/data/imagemanager/45032/skin2.jpg"/>
          <p:cNvPicPr>
            <a:picLocks noChangeAspect="1" noChangeArrowheads="1"/>
          </p:cNvPicPr>
          <p:nvPr/>
        </p:nvPicPr>
        <p:blipFill>
          <a:blip r:embed="rId2" cstate="print"/>
          <a:srcRect/>
          <a:stretch>
            <a:fillRect/>
          </a:stretch>
        </p:blipFill>
        <p:spPr bwMode="auto">
          <a:xfrm>
            <a:off x="0" y="609600"/>
            <a:ext cx="5029200" cy="5867400"/>
          </a:xfrm>
          <a:prstGeom prst="rect">
            <a:avLst/>
          </a:prstGeom>
          <a:noFill/>
          <a:ln w="28575">
            <a:solidFill>
              <a:srgbClr val="5D0C8A"/>
            </a:solidFill>
          </a:ln>
        </p:spPr>
      </p:pic>
      <p:sp>
        <p:nvSpPr>
          <p:cNvPr id="13" name="Rectangle 12"/>
          <p:cNvSpPr/>
          <p:nvPr/>
        </p:nvSpPr>
        <p:spPr>
          <a:xfrm>
            <a:off x="0" y="6477000"/>
            <a:ext cx="9144000" cy="400110"/>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http://gettysburghs.libguides.com/content.php?pid=279103&amp;sid=2319316</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0" y="0"/>
            <a:ext cx="5029200" cy="584775"/>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Integumentary System</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520" y="-359360"/>
            <a:ext cx="9174520" cy="7355860"/>
          </a:xfrm>
          <a:prstGeom prst="rect">
            <a:avLst/>
          </a:prstGeom>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lvl="0" algn="ctr" fontAlgn="base">
              <a:spcBef>
                <a:spcPct val="0"/>
              </a:spcBef>
              <a:spcAft>
                <a:spcPct val="0"/>
              </a:spcAft>
              <a:tabLst>
                <a:tab pos="4787900" algn="l"/>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Integumentary System</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(Skin)</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 Symbol of the</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Covering </a:t>
            </a:r>
          </a:p>
          <a:p>
            <a:pPr lvl="0" algn="ctr" fontAlgn="base">
              <a:spcBef>
                <a:spcPct val="0"/>
              </a:spcBef>
              <a:spcAft>
                <a:spcPct val="0"/>
              </a:spcAft>
              <a:tabLst>
                <a:tab pos="4787900" algn="l"/>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Righteousness by the Power of our Godhead</a:t>
            </a: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Exodus 25:8; 26:7-9, 16; 40:3)</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1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Genesis 49:21) (Genesis 30:7-8) (Deuteronomy 33:23) (Judges 5:18) (1 Corinthians 10:1)</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endParaRPr lang="en-US" sz="800" b="1" dirty="0" smtClean="0">
              <a:solidFill>
                <a:schemeClr val="bg1"/>
              </a:solidFill>
              <a:latin typeface="Times New Roman" pitchFamily="18" charset="0"/>
              <a:ea typeface="Calibri" pitchFamily="34" charset="0"/>
              <a:cs typeface="Times New Roman" pitchFamily="18" charset="0"/>
            </a:endParaRP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Skin is the Covering of the Body : Christ our only covering which Himself has provided can make us meet to appear in God's presence.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This covering, the robe of His own righteousness, Christ will put upon every repenting, believing soul. . . .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This robe, woven in the loom of heaven, has in it not one thread of human devising.  </a:t>
            </a:r>
            <a:r>
              <a:rPr lang="en-US" b="1" dirty="0" smtClean="0">
                <a:solidFill>
                  <a:schemeClr val="bg1"/>
                </a:solidFill>
                <a:latin typeface="Times New Roman" pitchFamily="18" charset="0"/>
                <a:cs typeface="Times New Roman" pitchFamily="18" charset="0"/>
              </a:rPr>
              <a:t>Margin… {Maranatha 78.3} (Romans 4:7) </a:t>
            </a:r>
          </a:p>
          <a:p>
            <a:pPr algn="ctr"/>
            <a:endParaRPr lang="en-US" sz="1400" b="1" dirty="0" smtClean="0">
              <a:latin typeface="Times New Roman" pitchFamily="18" charset="0"/>
              <a:cs typeface="Times New Roman" pitchFamily="18" charset="0"/>
            </a:endParaRP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God's workmen must have increased protection. To those laboring in the heat of the conflict, God says, "The Lord is thy shade upon thy right hand."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{Vol.3Bible Commentary 1153.7} Margin…(Psalms 121:5) (Romans 3:26) (Zechariah 3:1-5)</a:t>
            </a:r>
          </a:p>
          <a:p>
            <a:pPr algn="ctr"/>
            <a:endParaRPr lang="en-US" sz="1400" dirty="0" smtClean="0">
              <a:latin typeface="Times New Roman" pitchFamily="18" charset="0"/>
              <a:cs typeface="Times New Roman" pitchFamily="18" charset="0"/>
            </a:endParaRP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length of one curtain [shall be]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eight and twenty cubits</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and the breadth of one curtain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four cubits</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and every one of the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curtains shall have one measure</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(Exodus 26:2)</a:t>
            </a:r>
          </a:p>
          <a:p>
            <a:pPr algn="ct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skin is the largest organ of the body, with a total area of about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20 square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feet)</a:t>
            </a:r>
            <a:endParaRPr lang="en-US" b="1" dirty="0" smtClean="0">
              <a:solidFill>
                <a:schemeClr val="bg1"/>
              </a:solidFill>
              <a:latin typeface="Times New Roman" pitchFamily="18" charset="0"/>
              <a:cs typeface="Times New Roman" pitchFamily="18" charset="0"/>
            </a:endParaRPr>
          </a:p>
          <a:p>
            <a:pPr algn="ctr"/>
            <a:endParaRPr lang="en-US" sz="800" b="1" dirty="0" smtClean="0">
              <a:solidFill>
                <a:schemeClr val="bg1"/>
              </a:solidFill>
              <a:latin typeface="Times New Roman" pitchFamily="18" charset="0"/>
              <a:cs typeface="Times New Roman" pitchFamily="18" charset="0"/>
            </a:endParaRP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Its Functions are: Protects deeper tissues from</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(Mechanical damage/bumps, Chemical damage/acids and bases, Bacterial damage, Ultraviolet radiation/damaging effects of sunlight, Thermal damage/heat or cold, Desiccation/ drying out) </a:t>
            </a:r>
          </a:p>
          <a:p>
            <a:pPr algn="ct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"not having spot, or wrinkle, or any such thing.“</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(Ephesians 5:27)</a:t>
            </a:r>
            <a:endParaRPr kumimoji="0" lang="en-US"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length of one curtain [shall be]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eight and twenty cubits. </a:t>
            </a: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1143000"/>
            <a:ext cx="4724400" cy="2308324"/>
          </a:xfrm>
          <a:prstGeom prst="rect">
            <a:avLst/>
          </a:prstGeom>
          <a:solidFill>
            <a:schemeClr val="tx1"/>
          </a:solidFill>
          <a:ln>
            <a:solidFill>
              <a:srgbClr val="7030A0"/>
            </a:solidFill>
          </a:ln>
        </p:spPr>
        <p:txBody>
          <a:bodyPr wrap="square">
            <a:spAutoFit/>
          </a:bodyPr>
          <a:lstStyle/>
          <a:p>
            <a:pPr marL="342900" indent="-342900">
              <a:buClr>
                <a:srgbClr val="7030A0"/>
              </a:buClr>
            </a:pPr>
            <a:endParaRPr lang="en-US" sz="1600" b="1" dirty="0" smtClean="0">
              <a:solidFill>
                <a:srgbClr val="7030A0"/>
              </a:solidFill>
              <a:latin typeface="Times New Roman" pitchFamily="18" charset="0"/>
              <a:cs typeface="Times New Roman" pitchFamily="18" charset="0"/>
            </a:endParaRPr>
          </a:p>
          <a:p>
            <a:pPr marL="342900" indent="-342900">
              <a:buClr>
                <a:srgbClr val="7030A0"/>
              </a:buClr>
            </a:pPr>
            <a:r>
              <a:rPr lang="en-US" sz="1600" b="1" dirty="0" smtClean="0">
                <a:solidFill>
                  <a:srgbClr val="7030A0"/>
                </a:solidFill>
                <a:latin typeface="Times New Roman" pitchFamily="18" charset="0"/>
                <a:cs typeface="Times New Roman" pitchFamily="18" charset="0"/>
              </a:rPr>
              <a:t>1. Sin                                          </a:t>
            </a:r>
            <a:r>
              <a:rPr lang="en-US" sz="1600" dirty="0" smtClean="0">
                <a:solidFill>
                  <a:srgbClr val="7030A0"/>
                </a:solidFill>
                <a:latin typeface="Times New Roman" pitchFamily="18" charset="0"/>
                <a:cs typeface="Times New Roman" pitchFamily="18" charset="0"/>
              </a:rPr>
              <a:t>(Our Peace - Chap.17)</a:t>
            </a:r>
          </a:p>
          <a:p>
            <a:pPr marL="342900" indent="-342900">
              <a:buClr>
                <a:srgbClr val="7030A0"/>
              </a:buClr>
            </a:pPr>
            <a:r>
              <a:rPr lang="en-US" sz="1600" b="1" dirty="0" smtClean="0">
                <a:solidFill>
                  <a:srgbClr val="7030A0"/>
                </a:solidFill>
                <a:latin typeface="Times New Roman" pitchFamily="18" charset="0"/>
                <a:cs typeface="Times New Roman" pitchFamily="18" charset="0"/>
              </a:rPr>
              <a:t>2. Burnt                             </a:t>
            </a:r>
            <a:r>
              <a:rPr lang="en-US" sz="1600" dirty="0" smtClean="0">
                <a:solidFill>
                  <a:srgbClr val="7030A0"/>
                </a:solidFill>
                <a:latin typeface="Times New Roman" pitchFamily="18" charset="0"/>
                <a:cs typeface="Times New Roman" pitchFamily="18" charset="0"/>
              </a:rPr>
              <a:t>(Our Wholeness - Chap.18)</a:t>
            </a:r>
          </a:p>
          <a:p>
            <a:pPr marL="342900" indent="-342900">
              <a:buClr>
                <a:srgbClr val="7030A0"/>
              </a:buClr>
            </a:pPr>
            <a:r>
              <a:rPr lang="en-US" sz="1600" b="1" dirty="0" smtClean="0">
                <a:solidFill>
                  <a:srgbClr val="7030A0"/>
                </a:solidFill>
                <a:latin typeface="Times New Roman" pitchFamily="18" charset="0"/>
                <a:cs typeface="Times New Roman" pitchFamily="18" charset="0"/>
              </a:rPr>
              <a:t>3. Drink                      </a:t>
            </a:r>
            <a:r>
              <a:rPr lang="en-US" sz="1600" dirty="0" smtClean="0">
                <a:solidFill>
                  <a:srgbClr val="7030A0"/>
                </a:solidFill>
                <a:latin typeface="Times New Roman" pitchFamily="18" charset="0"/>
                <a:cs typeface="Times New Roman" pitchFamily="18" charset="0"/>
              </a:rPr>
              <a:t>(Pouring out of Soul - Chap.19)</a:t>
            </a:r>
          </a:p>
          <a:p>
            <a:pPr marL="342900" indent="-342900">
              <a:buClr>
                <a:srgbClr val="7030A0"/>
              </a:buClr>
            </a:pPr>
            <a:r>
              <a:rPr lang="en-US" sz="1600" b="1" dirty="0" smtClean="0">
                <a:solidFill>
                  <a:srgbClr val="7030A0"/>
                </a:solidFill>
                <a:latin typeface="Times New Roman" pitchFamily="18" charset="0"/>
                <a:cs typeface="Times New Roman" pitchFamily="18" charset="0"/>
              </a:rPr>
              <a:t>4. Meat           </a:t>
            </a:r>
            <a:r>
              <a:rPr lang="en-US" sz="1600" dirty="0" smtClean="0">
                <a:solidFill>
                  <a:srgbClr val="7030A0"/>
                </a:solidFill>
                <a:latin typeface="Times New Roman" pitchFamily="18" charset="0"/>
                <a:cs typeface="Times New Roman" pitchFamily="18" charset="0"/>
              </a:rPr>
              <a:t>(Surrendering our Provision - Chap.20)  </a:t>
            </a:r>
          </a:p>
          <a:p>
            <a:pPr marL="342900" indent="-342900">
              <a:buClr>
                <a:srgbClr val="7030A0"/>
              </a:buClr>
            </a:pPr>
            <a:r>
              <a:rPr lang="en-US" sz="1600" b="1" dirty="0" smtClean="0">
                <a:solidFill>
                  <a:srgbClr val="7030A0"/>
                </a:solidFill>
                <a:latin typeface="Times New Roman" pitchFamily="18" charset="0"/>
                <a:cs typeface="Times New Roman" pitchFamily="18" charset="0"/>
              </a:rPr>
              <a:t>5. Trespass </a:t>
            </a:r>
            <a:r>
              <a:rPr lang="en-US" sz="1600" dirty="0" smtClean="0">
                <a:solidFill>
                  <a:srgbClr val="7030A0"/>
                </a:solidFill>
                <a:latin typeface="Times New Roman" pitchFamily="18" charset="0"/>
                <a:cs typeface="Times New Roman" pitchFamily="18" charset="0"/>
              </a:rPr>
              <a:t>(Restoration &amp; our Restitution - Chap.21)</a:t>
            </a:r>
          </a:p>
          <a:p>
            <a:pPr marL="342900" indent="-342900">
              <a:buClr>
                <a:srgbClr val="7030A0"/>
              </a:buClr>
            </a:pPr>
            <a:r>
              <a:rPr lang="en-US" sz="1600" b="1" dirty="0" smtClean="0">
                <a:solidFill>
                  <a:srgbClr val="7030A0"/>
                </a:solidFill>
                <a:latin typeface="Times New Roman" pitchFamily="18" charset="0"/>
                <a:cs typeface="Times New Roman" pitchFamily="18" charset="0"/>
              </a:rPr>
              <a:t>6. The Red Heifer          </a:t>
            </a:r>
            <a:r>
              <a:rPr lang="en-US" sz="1600" dirty="0" smtClean="0">
                <a:solidFill>
                  <a:srgbClr val="7030A0"/>
                </a:solidFill>
                <a:latin typeface="Times New Roman" pitchFamily="18" charset="0"/>
                <a:cs typeface="Times New Roman" pitchFamily="18" charset="0"/>
              </a:rPr>
              <a:t>(Cleansing Blood  - Chap.22)</a:t>
            </a:r>
          </a:p>
          <a:p>
            <a:pPr marL="342900" indent="-342900">
              <a:buClr>
                <a:srgbClr val="7030A0"/>
              </a:buClr>
            </a:pPr>
            <a:r>
              <a:rPr lang="en-US" sz="1600" b="1" dirty="0" smtClean="0">
                <a:solidFill>
                  <a:srgbClr val="7030A0"/>
                </a:solidFill>
                <a:latin typeface="Times New Roman" pitchFamily="18" charset="0"/>
                <a:cs typeface="Times New Roman" pitchFamily="18" charset="0"/>
              </a:rPr>
              <a:t>7. Peace                                 </a:t>
            </a:r>
            <a:r>
              <a:rPr lang="en-US" sz="1600" dirty="0" smtClean="0">
                <a:solidFill>
                  <a:srgbClr val="7030A0"/>
                </a:solidFill>
                <a:latin typeface="Times New Roman" pitchFamily="18" charset="0"/>
                <a:cs typeface="Times New Roman" pitchFamily="18" charset="0"/>
              </a:rPr>
              <a:t>(His Our Stay - Chap.23)</a:t>
            </a:r>
          </a:p>
          <a:p>
            <a:pPr marL="342900" indent="-342900">
              <a:buClr>
                <a:srgbClr val="7030A0"/>
              </a:buClr>
            </a:pPr>
            <a:r>
              <a:rPr lang="en-US" sz="1600" b="1" dirty="0" smtClean="0">
                <a:solidFill>
                  <a:srgbClr val="7030A0"/>
                </a:solidFill>
                <a:latin typeface="Times New Roman" pitchFamily="18" charset="0"/>
                <a:cs typeface="Times New Roman" pitchFamily="18" charset="0"/>
              </a:rPr>
              <a:t>8. Cleansing of the Leper   </a:t>
            </a:r>
            <a:r>
              <a:rPr lang="en-US" sz="1600" dirty="0" smtClean="0">
                <a:solidFill>
                  <a:srgbClr val="7030A0"/>
                </a:solidFill>
                <a:latin typeface="Times New Roman" pitchFamily="18" charset="0"/>
                <a:cs typeface="Times New Roman" pitchFamily="18" charset="0"/>
              </a:rPr>
              <a:t>(Our Cleanser  - Chap.24) </a:t>
            </a:r>
            <a:endParaRPr lang="en-US" sz="1600" dirty="0">
              <a:solidFill>
                <a:srgbClr val="7030A0"/>
              </a:solidFill>
              <a:latin typeface="Times New Roman" pitchFamily="18" charset="0"/>
              <a:cs typeface="Times New Roman" pitchFamily="18" charset="0"/>
            </a:endParaRPr>
          </a:p>
        </p:txBody>
      </p:sp>
      <p:sp>
        <p:nvSpPr>
          <p:cNvPr id="8" name="Rectangle 7"/>
          <p:cNvSpPr/>
          <p:nvPr/>
        </p:nvSpPr>
        <p:spPr>
          <a:xfrm>
            <a:off x="4724400" y="1143000"/>
            <a:ext cx="4419600" cy="2308324"/>
          </a:xfrm>
          <a:prstGeom prst="rect">
            <a:avLst/>
          </a:prstGeom>
          <a:solidFill>
            <a:schemeClr val="tx1"/>
          </a:solidFill>
          <a:ln>
            <a:solidFill>
              <a:srgbClr val="7030A0"/>
            </a:solidFill>
          </a:ln>
        </p:spPr>
        <p:txBody>
          <a:bodyPr wrap="square">
            <a:spAutoFit/>
          </a:bodyPr>
          <a:lstStyle/>
          <a:p>
            <a:pPr marL="342900" indent="-342900">
              <a:buClr>
                <a:srgbClr val="7030A0"/>
              </a:buClr>
            </a:pPr>
            <a:endParaRPr lang="en-US" sz="1600" b="1" dirty="0" smtClean="0">
              <a:solidFill>
                <a:srgbClr val="7030A0"/>
              </a:solidFill>
              <a:latin typeface="Times New Roman" pitchFamily="18" charset="0"/>
              <a:cs typeface="Times New Roman" pitchFamily="18" charset="0"/>
            </a:endParaRPr>
          </a:p>
          <a:p>
            <a:pPr marL="342900" indent="-342900">
              <a:buClr>
                <a:srgbClr val="7030A0"/>
              </a:buClr>
            </a:pPr>
            <a:r>
              <a:rPr lang="en-US" sz="1600" b="1" dirty="0" smtClean="0">
                <a:solidFill>
                  <a:srgbClr val="7030A0"/>
                </a:solidFill>
                <a:latin typeface="Times New Roman" pitchFamily="18" charset="0"/>
                <a:cs typeface="Times New Roman" pitchFamily="18" charset="0"/>
              </a:rPr>
              <a:t>1.  Fat                </a:t>
            </a:r>
            <a:r>
              <a:rPr lang="en-US" sz="1600" dirty="0" smtClean="0">
                <a:solidFill>
                  <a:srgbClr val="7030A0"/>
                </a:solidFill>
                <a:latin typeface="Times New Roman" pitchFamily="18" charset="0"/>
                <a:cs typeface="Times New Roman" pitchFamily="18" charset="0"/>
              </a:rPr>
              <a:t>(God’s Love For Man - Chap.1.9)</a:t>
            </a:r>
          </a:p>
          <a:p>
            <a:pPr marL="342900" indent="-342900">
              <a:buClr>
                <a:srgbClr val="7030A0"/>
              </a:buClr>
            </a:pPr>
            <a:r>
              <a:rPr lang="en-US" sz="1600" b="1" dirty="0" smtClean="0">
                <a:solidFill>
                  <a:srgbClr val="7030A0"/>
                </a:solidFill>
                <a:latin typeface="Times New Roman" pitchFamily="18" charset="0"/>
                <a:cs typeface="Times New Roman" pitchFamily="18" charset="0"/>
              </a:rPr>
              <a:t>2. Vein    </a:t>
            </a:r>
            <a:r>
              <a:rPr lang="en-US" sz="1600" dirty="0" smtClean="0">
                <a:solidFill>
                  <a:srgbClr val="7030A0"/>
                </a:solidFill>
                <a:latin typeface="Times New Roman" pitchFamily="18" charset="0"/>
                <a:cs typeface="Times New Roman" pitchFamily="18" charset="0"/>
              </a:rPr>
              <a:t>(The Sinner’s Need of Christ - Chap.2.19)</a:t>
            </a:r>
          </a:p>
          <a:p>
            <a:pPr marL="342900" indent="-342900">
              <a:buClr>
                <a:srgbClr val="7030A0"/>
              </a:buClr>
            </a:pPr>
            <a:r>
              <a:rPr lang="en-US" sz="1600" b="1" dirty="0" smtClean="0">
                <a:solidFill>
                  <a:srgbClr val="7030A0"/>
                </a:solidFill>
                <a:latin typeface="Times New Roman" pitchFamily="18" charset="0"/>
                <a:cs typeface="Times New Roman" pitchFamily="18" charset="0"/>
              </a:rPr>
              <a:t>3.  Sweet Gland               </a:t>
            </a:r>
            <a:r>
              <a:rPr lang="en-US" sz="1600" dirty="0" smtClean="0">
                <a:solidFill>
                  <a:srgbClr val="7030A0"/>
                </a:solidFill>
                <a:latin typeface="Times New Roman" pitchFamily="18" charset="0"/>
                <a:cs typeface="Times New Roman" pitchFamily="18" charset="0"/>
              </a:rPr>
              <a:t>(Repentance - Chap.3.25)</a:t>
            </a:r>
          </a:p>
          <a:p>
            <a:pPr marL="342900" indent="-342900">
              <a:buClr>
                <a:srgbClr val="7030A0"/>
              </a:buClr>
            </a:pPr>
            <a:r>
              <a:rPr lang="en-US" sz="1600" b="1" dirty="0" smtClean="0">
                <a:solidFill>
                  <a:srgbClr val="7030A0"/>
                </a:solidFill>
                <a:latin typeface="Times New Roman" pitchFamily="18" charset="0"/>
                <a:cs typeface="Times New Roman" pitchFamily="18" charset="0"/>
              </a:rPr>
              <a:t>4.  Arrector                       </a:t>
            </a:r>
            <a:r>
              <a:rPr lang="en-US" sz="1600" dirty="0" smtClean="0">
                <a:solidFill>
                  <a:srgbClr val="7030A0"/>
                </a:solidFill>
                <a:latin typeface="Times New Roman" pitchFamily="18" charset="0"/>
                <a:cs typeface="Times New Roman" pitchFamily="18" charset="0"/>
              </a:rPr>
              <a:t>(Confession - Chap.4.39)</a:t>
            </a:r>
          </a:p>
          <a:p>
            <a:pPr marL="342900" indent="-342900">
              <a:buClr>
                <a:srgbClr val="7030A0"/>
              </a:buClr>
            </a:pPr>
            <a:r>
              <a:rPr lang="en-US" sz="1600" b="1" dirty="0" smtClean="0">
                <a:solidFill>
                  <a:srgbClr val="7030A0"/>
                </a:solidFill>
                <a:latin typeface="Times New Roman" pitchFamily="18" charset="0"/>
                <a:cs typeface="Times New Roman" pitchFamily="18" charset="0"/>
              </a:rPr>
              <a:t>5.  Nerve                        </a:t>
            </a:r>
            <a:r>
              <a:rPr lang="en-US" sz="1600" dirty="0" smtClean="0">
                <a:solidFill>
                  <a:srgbClr val="7030A0"/>
                </a:solidFill>
                <a:latin typeface="Times New Roman" pitchFamily="18" charset="0"/>
                <a:cs typeface="Times New Roman" pitchFamily="18" charset="0"/>
              </a:rPr>
              <a:t>(Consecration - Chap.5.45)</a:t>
            </a:r>
          </a:p>
          <a:p>
            <a:pPr marL="342900" indent="-342900">
              <a:buClr>
                <a:srgbClr val="7030A0"/>
              </a:buClr>
            </a:pPr>
            <a:r>
              <a:rPr lang="en-US" sz="1600" b="1" dirty="0" smtClean="0">
                <a:solidFill>
                  <a:srgbClr val="7030A0"/>
                </a:solidFill>
                <a:latin typeface="Times New Roman" pitchFamily="18" charset="0"/>
                <a:cs typeface="Times New Roman" pitchFamily="18" charset="0"/>
              </a:rPr>
              <a:t>6.  Arteries      </a:t>
            </a:r>
            <a:r>
              <a:rPr lang="en-US" sz="1600" dirty="0" smtClean="0">
                <a:solidFill>
                  <a:srgbClr val="7030A0"/>
                </a:solidFill>
                <a:latin typeface="Times New Roman" pitchFamily="18" charset="0"/>
                <a:cs typeface="Times New Roman" pitchFamily="18" charset="0"/>
              </a:rPr>
              <a:t>(Faith and Acceptance  - Chap.6.51)</a:t>
            </a:r>
          </a:p>
          <a:p>
            <a:pPr marL="342900" indent="-342900">
              <a:buClr>
                <a:srgbClr val="7030A0"/>
              </a:buClr>
            </a:pPr>
            <a:r>
              <a:rPr lang="en-US" sz="1600" b="1" dirty="0" smtClean="0">
                <a:solidFill>
                  <a:srgbClr val="7030A0"/>
                </a:solidFill>
                <a:latin typeface="Times New Roman" pitchFamily="18" charset="0"/>
                <a:cs typeface="Times New Roman" pitchFamily="18" charset="0"/>
              </a:rPr>
              <a:t>7. Sebaceous</a:t>
            </a:r>
            <a:r>
              <a:rPr lang="en-US" sz="1600" dirty="0" smtClean="0">
                <a:solidFill>
                  <a:srgbClr val="7030A0"/>
                </a:solidFill>
                <a:latin typeface="Times New Roman" pitchFamily="18" charset="0"/>
                <a:cs typeface="Times New Roman" pitchFamily="18" charset="0"/>
              </a:rPr>
              <a:t>(The Test of Discipleship - Chap.7.59) </a:t>
            </a:r>
          </a:p>
          <a:p>
            <a:pPr marL="342900" indent="-342900">
              <a:buClr>
                <a:srgbClr val="7030A0"/>
              </a:buClr>
            </a:pPr>
            <a:r>
              <a:rPr lang="en-US" sz="1600" b="1" dirty="0" smtClean="0">
                <a:solidFill>
                  <a:srgbClr val="7030A0"/>
                </a:solidFill>
                <a:latin typeface="Times New Roman" pitchFamily="18" charset="0"/>
                <a:cs typeface="Times New Roman" pitchFamily="18" charset="0"/>
              </a:rPr>
              <a:t>8.  Dermis     </a:t>
            </a:r>
            <a:r>
              <a:rPr lang="en-US" sz="1600" dirty="0" smtClean="0">
                <a:solidFill>
                  <a:srgbClr val="7030A0"/>
                </a:solidFill>
                <a:latin typeface="Times New Roman" pitchFamily="18" charset="0"/>
                <a:cs typeface="Times New Roman" pitchFamily="18" charset="0"/>
              </a:rPr>
              <a:t>(Growing Up into Christ - Chap.8.69)</a:t>
            </a:r>
            <a:endParaRPr lang="en-US" sz="1600" dirty="0">
              <a:solidFill>
                <a:srgbClr val="7030A0"/>
              </a:solidFill>
            </a:endParaRPr>
          </a:p>
        </p:txBody>
      </p:sp>
      <p:sp>
        <p:nvSpPr>
          <p:cNvPr id="9" name="TextBox 8"/>
          <p:cNvSpPr txBox="1"/>
          <p:nvPr/>
        </p:nvSpPr>
        <p:spPr>
          <a:xfrm>
            <a:off x="0" y="3505200"/>
            <a:ext cx="9144000" cy="461665"/>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Covering has Delivered us from all Sin</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Picture 2" descr="http://jcb.rupress.org/content/169/1/179/F10.large.jpg"/>
          <p:cNvPicPr>
            <a:picLocks noChangeAspect="1" noChangeArrowheads="1"/>
          </p:cNvPicPr>
          <p:nvPr/>
        </p:nvPicPr>
        <p:blipFill>
          <a:blip r:embed="rId2" cstate="print"/>
          <a:srcRect/>
          <a:stretch>
            <a:fillRect/>
          </a:stretch>
        </p:blipFill>
        <p:spPr bwMode="auto">
          <a:xfrm>
            <a:off x="0" y="3962400"/>
            <a:ext cx="9144000" cy="2895600"/>
          </a:xfrm>
          <a:prstGeom prst="rect">
            <a:avLst/>
          </a:prstGeom>
          <a:noFill/>
          <a:ln w="28575">
            <a:solidFill>
              <a:srgbClr val="2806BA"/>
            </a:solidFill>
          </a:ln>
        </p:spPr>
      </p:pic>
      <p:sp>
        <p:nvSpPr>
          <p:cNvPr id="10" name="Rectangle 9"/>
          <p:cNvSpPr/>
          <p:nvPr/>
        </p:nvSpPr>
        <p:spPr>
          <a:xfrm>
            <a:off x="304800" y="6019800"/>
            <a:ext cx="14478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Isaiah 53:5</a:t>
            </a:r>
            <a:endParaRPr lang="en-US" dirty="0"/>
          </a:p>
        </p:txBody>
      </p:sp>
      <p:sp>
        <p:nvSpPr>
          <p:cNvPr id="11" name="Rectangle 10"/>
          <p:cNvSpPr/>
          <p:nvPr/>
        </p:nvSpPr>
        <p:spPr>
          <a:xfrm>
            <a:off x="0" y="457200"/>
            <a:ext cx="4724400" cy="707886"/>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 Cross and Its Shadow)</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Types-Various Offering</a:t>
            </a:r>
            <a:endParaRPr lang="en-US" sz="2000" dirty="0"/>
          </a:p>
        </p:txBody>
      </p:sp>
      <p:sp>
        <p:nvSpPr>
          <p:cNvPr id="12" name="Rectangle 11"/>
          <p:cNvSpPr/>
          <p:nvPr/>
        </p:nvSpPr>
        <p:spPr>
          <a:xfrm>
            <a:off x="4724400" y="457200"/>
            <a:ext cx="4419600" cy="707886"/>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(Step to Christ)</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Anti- Type- Our Skin </a:t>
            </a:r>
            <a:endParaRPr lang="en-US" sz="2000"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
            <a:ext cx="9144000" cy="6858000"/>
          </a:xfrm>
          <a:prstGeom prst="rect">
            <a:avLst/>
          </a:prstGeom>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Aids in body heat loss or heat retention</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(Controller by the nervous system)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(Psalms 105:39)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Aids in excretion of urea and uric acid:</a:t>
            </a:r>
            <a:r>
              <a:rPr kumimoji="0" lang="en-US"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"was manifested to take away our sins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John 3:5)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Synthesizes vitamin D</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Divine strength &amp; vitality only given by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(Sun of Righteousness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Malachi 4:2) </a:t>
            </a:r>
            <a:endPar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Human Skin is composed of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two kinds of tissue: </a:t>
            </a: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outer Epidermis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 made up of stratified squamous epithelium that is 				capable of keratinizing, or becoming hard and tough. </a:t>
            </a: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underlying dermis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 made up of dense connected tissue</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(Exodus 25:3; 26:14).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epidermis and dermis are firmly connected.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However, a burn or friction may cause them to separate, which results in a blister</a:t>
            </a:r>
            <a:r>
              <a:rPr lang="en-US" sz="2000" b="1" dirty="0" smtClean="0">
                <a:solidFill>
                  <a:schemeClr val="tx1"/>
                </a:solidFill>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q"/>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Artery represents: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Suffering The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Red</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(2 kings 3:22; Hebrew 5:8-9;Luke22:44) </a:t>
            </a:r>
            <a:endParaRPr lang="en-US" dirty="0" smtClean="0">
              <a:solidFill>
                <a:schemeClr val="bg1"/>
              </a:solidFill>
              <a:latin typeface="Times New Roman" pitchFamily="18" charset="0"/>
              <a:cs typeface="Times New Roman" pitchFamily="18" charset="0"/>
            </a:endParaRPr>
          </a:p>
          <a:p>
            <a:pPr>
              <a:buClr>
                <a:srgbClr val="0000CC"/>
              </a:buClr>
              <a:buFont typeface="Wingdings" pitchFamily="2" charset="2"/>
              <a:buChar char="q"/>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Vein represents: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Obedience The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Blue</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(Numbers15:37-41)</a:t>
            </a:r>
          </a:p>
          <a:p>
            <a:endParaRPr lang="en-US" sz="800" dirty="0" smtClean="0">
              <a:solidFill>
                <a:schemeClr val="bg1"/>
              </a:solidFill>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Organs of the Integumentary system </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include skin, accessory organs such as</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hair, nails, sweat glands, and sebaceous glands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These parts protect underlying tissues;</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regulate body temperature, house a variety of sensory receptors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and have </a:t>
            </a:r>
          </a:p>
          <a:p>
            <a:pPr algn="ct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laminin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proteins the glue that holds us together.</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7</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7032694"/>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1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How the Godhead holds us Together through </a:t>
            </a:r>
          </a:p>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Intergumentary System our Skin?</a:t>
            </a:r>
          </a:p>
          <a:p>
            <a:pPr algn="ctr"/>
            <a:endPar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 the invisible things of him from the creation of the world are clearly seen, being understood by the things that are made,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[even] his eternal power and Godhead;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 that they are without excuse:  </a:t>
            </a:r>
          </a:p>
          <a:p>
            <a:pPr algn="ctr"/>
            <a:r>
              <a:rPr lang="en-US" sz="2000" b="1" dirty="0" smtClean="0">
                <a:solidFill>
                  <a:schemeClr val="bg1"/>
                </a:solidFill>
                <a:latin typeface="Times New Roman" pitchFamily="18" charset="0"/>
                <a:cs typeface="Times New Roman" pitchFamily="18" charset="0"/>
              </a:rPr>
              <a:t>(Romans 1:20)</a:t>
            </a:r>
          </a:p>
          <a:p>
            <a:pPr algn="ctr"/>
            <a:endParaRPr lang="en-US" sz="24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Forasmuch then as we are the offspring of God,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 ought not to think that the Godhead is like unto gold,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 silver, or stone, graven by art and man's device. </a:t>
            </a:r>
          </a:p>
          <a:p>
            <a:pPr algn="ctr"/>
            <a:r>
              <a:rPr lang="en-US" sz="2000" b="1" dirty="0" smtClean="0">
                <a:solidFill>
                  <a:schemeClr val="bg1"/>
                </a:solidFill>
                <a:latin typeface="Times New Roman" pitchFamily="18" charset="0"/>
                <a:cs typeface="Times New Roman" pitchFamily="18" charset="0"/>
              </a:rPr>
              <a:t>(Acts 17:29 2:9)</a:t>
            </a:r>
          </a:p>
          <a:p>
            <a:pPr algn="ctr"/>
            <a:endParaRPr lang="en-US" sz="24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 in him dwelleth all the fulness of the Godhead bodily.</a:t>
            </a:r>
          </a:p>
          <a:p>
            <a:pPr algn="ctr"/>
            <a:r>
              <a:rPr lang="en-US" sz="2000" b="1" dirty="0" smtClean="0">
                <a:solidFill>
                  <a:schemeClr val="bg1"/>
                </a:solidFill>
                <a:latin typeface="Times New Roman" pitchFamily="18" charset="0"/>
                <a:cs typeface="Times New Roman" pitchFamily="18" charset="0"/>
              </a:rPr>
              <a:t>(Colossians 2:9)</a:t>
            </a:r>
          </a:p>
          <a:p>
            <a:pPr algn="ctr"/>
            <a:endParaRPr lang="en-US" sz="1200" dirty="0">
              <a:effectLst>
                <a:outerShdw blurRad="38100" dist="38100" dir="2700000" algn="tl">
                  <a:srgbClr val="000000">
                    <a:alpha val="43137"/>
                  </a:srgbClr>
                </a:outerShdw>
              </a:effectLst>
            </a:endParaRP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8</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gumentary System"/>
          <p:cNvPicPr>
            <a:picLocks noChangeAspect="1" noChangeArrowheads="1"/>
          </p:cNvPicPr>
          <p:nvPr/>
        </p:nvPicPr>
        <p:blipFill>
          <a:blip r:embed="rId2" cstate="print"/>
          <a:srcRect/>
          <a:stretch>
            <a:fillRect/>
          </a:stretch>
        </p:blipFill>
        <p:spPr bwMode="auto">
          <a:xfrm>
            <a:off x="0" y="0"/>
            <a:ext cx="4572000" cy="5791200"/>
          </a:xfrm>
          <a:prstGeom prst="rect">
            <a:avLst/>
          </a:prstGeom>
          <a:noFill/>
          <a:ln w="38100">
            <a:solidFill>
              <a:schemeClr val="tx1"/>
            </a:solidFill>
          </a:ln>
        </p:spPr>
      </p:pic>
      <p:sp>
        <p:nvSpPr>
          <p:cNvPr id="6" name="TextBox 5"/>
          <p:cNvSpPr txBox="1"/>
          <p:nvPr/>
        </p:nvSpPr>
        <p:spPr>
          <a:xfrm>
            <a:off x="4648200" y="0"/>
            <a:ext cx="4495800" cy="5816977"/>
          </a:xfrm>
          <a:prstGeom prst="rect">
            <a:avLst/>
          </a:prstGeom>
          <a:ln w="28575">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Skin Functions</a:t>
            </a:r>
          </a:p>
          <a:p>
            <a:endPar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1. Covering your body</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2. Protecting the inside of the body</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3. Regulating body temperature </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4. Providing sense of touch </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5. Sensing painful and pleasurable Stimuli</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6. Provide a protective barrier</a:t>
            </a:r>
          </a:p>
          <a:p>
            <a:pPr marL="457200" indent="-45720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7. Maintaining a balance of water and electrolytes</a:t>
            </a:r>
          </a:p>
          <a:p>
            <a:pPr marL="457200" indent="-457200"/>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Epidermis: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Prevents Bacteria  and others foreign substances from entering the body</a:t>
            </a:r>
          </a:p>
          <a:p>
            <a:pPr marL="457200" indent="-457200"/>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Dermis: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Supports the epidermis and gives the skin the flexibility and strength </a:t>
            </a:r>
          </a:p>
          <a:p>
            <a:pPr marL="457200" indent="-457200"/>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Hypodermis: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is a layer of fats cell providing insulation protective patters.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9</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5791200"/>
            <a:ext cx="9144000" cy="1015663"/>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skin’s color is created by special cells called melanocytes,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which produce the pigment melanin.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Melanocytes are located in the epidermis.</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23956</TotalTime>
  <Words>3303</Words>
  <Application>Microsoft Office PowerPoint</Application>
  <PresentationFormat>On-screen Show (4:3)</PresentationFormat>
  <Paragraphs>334</Paragraphs>
  <Slides>27</Slides>
  <Notes>0</Notes>
  <HiddenSlides>0</HiddenSlides>
  <MMClips>0</MMClips>
  <ScaleCrop>false</ScaleCrop>
  <HeadingPairs>
    <vt:vector size="6" baseType="variant">
      <vt:variant>
        <vt:lpstr>Theme</vt:lpstr>
      </vt:variant>
      <vt:variant>
        <vt:i4>1</vt:i4>
      </vt:variant>
      <vt:variant>
        <vt:lpstr>Slide Titles</vt:lpstr>
      </vt:variant>
      <vt:variant>
        <vt:i4>27</vt:i4>
      </vt:variant>
      <vt:variant>
        <vt:lpstr>Custom Shows</vt:lpstr>
      </vt:variant>
      <vt:variant>
        <vt:i4>1</vt:i4>
      </vt:variant>
    </vt:vector>
  </HeadingPairs>
  <TitlesOfParts>
    <vt:vector size="2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 Covenant in our Body</dc:title>
  <dc:creator>Rosa E Charles</dc:creator>
  <cp:lastModifiedBy>Joel Shofar</cp:lastModifiedBy>
  <cp:revision>561</cp:revision>
  <dcterms:created xsi:type="dcterms:W3CDTF">2011-11-23T23:53:29Z</dcterms:created>
  <dcterms:modified xsi:type="dcterms:W3CDTF">2014-02-11T19:35:10Z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