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handoutMasterIdLst>
    <p:handoutMasterId r:id="rId20"/>
  </p:handoutMasterIdLst>
  <p:sldIdLst>
    <p:sldId id="345" r:id="rId2"/>
    <p:sldId id="346" r:id="rId3"/>
    <p:sldId id="349" r:id="rId4"/>
    <p:sldId id="350" r:id="rId5"/>
    <p:sldId id="359" r:id="rId6"/>
    <p:sldId id="365" r:id="rId7"/>
    <p:sldId id="364" r:id="rId8"/>
    <p:sldId id="360" r:id="rId9"/>
    <p:sldId id="362" r:id="rId10"/>
    <p:sldId id="343" r:id="rId11"/>
    <p:sldId id="353" r:id="rId12"/>
    <p:sldId id="363" r:id="rId13"/>
    <p:sldId id="340" r:id="rId14"/>
    <p:sldId id="352" r:id="rId15"/>
    <p:sldId id="341" r:id="rId16"/>
    <p:sldId id="366" r:id="rId17"/>
    <p:sldId id="351" r:id="rId18"/>
  </p:sldIdLst>
  <p:sldSz cx="9144000" cy="6858000" type="screen4x3"/>
  <p:notesSz cx="6858000" cy="9144000"/>
  <p:custShowLst>
    <p:custShow name="Custom Show 1" id="0">
      <p:sldLst>
        <p:sld r:id="rId14"/>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sa E Charles" initials="REC"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Rg st="1" end="57"/>
    <p:penClr>
      <a:srgbClr val="FF0000"/>
    </p:penClr>
  </p:showPr>
  <p:clrMru>
    <a:srgbClr val="3333FF"/>
    <a:srgbClr val="6600FF"/>
    <a:srgbClr val="F5750B"/>
    <a:srgbClr val="8238BA"/>
    <a:srgbClr val="2B0AB6"/>
    <a:srgbClr val="6A2D97"/>
    <a:srgbClr val="0F055B"/>
    <a:srgbClr val="520272"/>
    <a:srgbClr val="4A206A"/>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54" autoAdjust="0"/>
    <p:restoredTop sz="94579" autoAdjust="0"/>
  </p:normalViewPr>
  <p:slideViewPr>
    <p:cSldViewPr>
      <p:cViewPr>
        <p:scale>
          <a:sx n="73" d="100"/>
          <a:sy n="73" d="100"/>
        </p:scale>
        <p:origin x="-1092"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294EB4-F7E5-40B4-927F-599F1AFB13F0}" type="datetimeFigureOut">
              <a:rPr lang="en-US" smtClean="0"/>
              <a:pPr/>
              <a:t>4/5/2014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EAF7A5-BFB8-426D-A39B-2D699324F3C4}" type="slidenum">
              <a:rPr lang="en-US" smtClean="0"/>
              <a:pPr/>
              <a:t>‹#›</a:t>
            </a:fld>
            <a:endParaRPr lang="en-US" dirty="0"/>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6D19D5-D586-4FAD-8205-BE950DC74653}" type="datetimeFigureOut">
              <a:rPr lang="en-US" smtClean="0"/>
              <a:pPr/>
              <a:t>4/5/2014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6EBA55-EF58-4A7E-9625-91A883C6D7DF}" type="slidenum">
              <a:rPr lang="en-US" smtClean="0"/>
              <a:pPr/>
              <a:t>‹#›</a:t>
            </a:fld>
            <a:endParaRPr lang="en-US" dirty="0"/>
          </a:p>
        </p:txBody>
      </p:sp>
    </p:spTree>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35D9C35-6612-4BC0-8C12-F5234D1335F6}" type="datetime1">
              <a:rPr lang="en-US" smtClean="0"/>
              <a:pPr/>
              <a:t>4/5/2014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877F9B8C-32C4-43F2-99B4-FFD195B4A4EB}"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D35282-5973-45A4-A1A2-8CFF39792E59}" type="datetime1">
              <a:rPr lang="en-US" smtClean="0"/>
              <a:pPr/>
              <a:t>4/5/2014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4B6C6E-ABCA-4A7E-B054-CADCE2E366E8}" type="datetime1">
              <a:rPr lang="en-US" smtClean="0"/>
              <a:pPr/>
              <a:t>4/5/2014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10D26B-7335-48C9-AF50-930ADE751982}" type="datetime1">
              <a:rPr lang="en-US" smtClean="0"/>
              <a:pPr/>
              <a:t>4/5/2014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41F1F4-9EBF-458A-BA9F-FCE7DD239C70}" type="datetime1">
              <a:rPr lang="en-US" smtClean="0"/>
              <a:pPr/>
              <a:t>4/5/2014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877F9B8C-32C4-43F2-99B4-FFD195B4A4E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5399AA-E709-4026-B0E4-AEBE9DF07403}" type="datetime1">
              <a:rPr lang="en-US" smtClean="0"/>
              <a:pPr/>
              <a:t>4/5/2014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556D026-57E4-4E28-B512-587F4B64F0C7}" type="datetime1">
              <a:rPr lang="en-US" smtClean="0"/>
              <a:pPr/>
              <a:t>4/5/2014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2276BB5-78FB-4C31-B6E3-EE4636296D92}" type="datetime1">
              <a:rPr lang="en-US" smtClean="0"/>
              <a:pPr/>
              <a:t>4/5/2014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BD896-31AD-4C75-868B-C04C4C6A5A4F}" type="datetime1">
              <a:rPr lang="en-US" smtClean="0"/>
              <a:pPr/>
              <a:t>4/5/2014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42E8B2-C644-4904-83B6-D33E54F69C06}" type="datetime1">
              <a:rPr lang="en-US" smtClean="0"/>
              <a:pPr/>
              <a:t>4/5/2014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056858-3D68-46BC-AA25-82324B0F01BF}" type="datetime1">
              <a:rPr lang="en-US" smtClean="0"/>
              <a:pPr/>
              <a:t>4/5/2014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7F9B8C-32C4-43F2-99B4-FFD195B4A4EB}" type="slidenum">
              <a:rPr lang="en-US" smtClean="0"/>
              <a:pPr/>
              <a:t>‹#›</a:t>
            </a:fld>
            <a:endParaRPr lang="en-US" dirty="0"/>
          </a:p>
        </p:txBody>
      </p:sp>
    </p:spTree>
  </p:cSld>
  <p:clrMapOvr>
    <a:masterClrMapping/>
  </p:clrMapOvr>
  <p:transition spd="slow">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9FBAEAF-0EE6-45F8-83C4-A94DD1DF089F}" type="datetime1">
              <a:rPr lang="en-US" smtClean="0"/>
              <a:pPr/>
              <a:t>4/5/2014</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77F9B8C-32C4-43F2-99B4-FFD195B4A4E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split orient="vert"/>
  </p:transition>
  <p:timing>
    <p:tnLst>
      <p:par>
        <p:cTn id="1" dur="indefinite" restart="never" nodeType="tmRoot"/>
      </p:par>
    </p:tnLst>
  </p:timing>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buzzle.com/articles/menstruation/" TargetMode="External"/><Relationship Id="rId7" Type="http://schemas.openxmlformats.org/officeDocument/2006/relationships/hyperlink" Target="http://www.medicinenet.com/female_reproductive_system/article.htm" TargetMode="External"/><Relationship Id="rId2" Type="http://schemas.openxmlformats.org/officeDocument/2006/relationships/hyperlink" Target="http://www.buzzle.com/articles/reproductive-system-functions.html" TargetMode="External"/><Relationship Id="rId1" Type="http://schemas.openxmlformats.org/officeDocument/2006/relationships/slideLayout" Target="../slideLayouts/slideLayout7.xml"/><Relationship Id="rId6" Type="http://schemas.openxmlformats.org/officeDocument/2006/relationships/hyperlink" Target="http://www.medicinenet.com/menopause/article.htm" TargetMode="External"/><Relationship Id="rId5" Type="http://schemas.openxmlformats.org/officeDocument/2006/relationships/hyperlink" Target="http://www.medicinenet.com/vaginal_bleeding/article.htm" TargetMode="External"/><Relationship Id="rId4" Type="http://schemas.openxmlformats.org/officeDocument/2006/relationships/hyperlink" Target="http://www.medicinenet.com/menstruation/article.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jpeg"/><Relationship Id="rId1" Type="http://schemas.openxmlformats.org/officeDocument/2006/relationships/slideLayout" Target="../slideLayouts/slideLayout7.xml"/><Relationship Id="rId5" Type="http://schemas.openxmlformats.org/officeDocument/2006/relationships/hyperlink" Target="http://www.lightministries.com/SDA/id43.htm" TargetMode="Externa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hyperlink" Target="http://r.search.yahoo.com/_ylt=AwrB8p2NET1TiVoAp5mjzbkF;_ylu=X3oDMTBpcGszamw0BHNlYwNmcC1pbWcEc2xrA2ltZw--/RV=2/RE=1396539917/RO=11/RU=http:/captain-nitrogen.tumblr.com/post/5974701788/the-hormonal-balancing-act-of-reproduction/RK=0/RS=TCb5E5shXomZjEuuhqnUMsYdD70-"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r.search.yahoo.com/_ylt=AwrB8pa7ET1TKBIAeo6jzbkF;_ylu=X3oDMTBpcGszamw0BHNlYwNmcC1pbWcEc2xrA2ltZw--/RV=2/RE=1396539963/RO=11/RU=http:/www.studyblue.com/notes/note/n/lab-7-endocrine-system-physiology/deck/6116497/RK=0/RS=Z7L_9TE3qsQj3tF1ngpSOfMUmCs-" TargetMode="Externa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medicinenet.com/female_reproductive_system/article.ht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839200" y="0"/>
            <a:ext cx="304800" cy="365125"/>
          </a:xfrm>
        </p:spPr>
        <p:txBody>
          <a:bodyPr/>
          <a:lstStyle/>
          <a:p>
            <a:pPr algn="ctr"/>
            <a:fld id="{877F9B8C-32C4-43F2-99B4-FFD195B4A4EB}" type="slidenum">
              <a:rPr lang="en-US" sz="18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1</a:t>
            </a:fld>
            <a:endPar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ubtitle 3"/>
          <p:cNvSpPr>
            <a:spLocks noGrp="1"/>
          </p:cNvSpPr>
          <p:nvPr>
            <p:ph type="subTitle" idx="1"/>
          </p:nvPr>
        </p:nvSpPr>
        <p:spPr>
          <a:xfrm>
            <a:off x="228600" y="228600"/>
            <a:ext cx="8686800" cy="2971800"/>
          </a:xfrm>
          <a:ln>
            <a:solidFill>
              <a:srgbClr val="3333FF"/>
            </a:solidFill>
          </a:ln>
        </p:spPr>
        <p:style>
          <a:lnRef idx="0">
            <a:schemeClr val="accent5"/>
          </a:lnRef>
          <a:fillRef idx="3">
            <a:schemeClr val="accent5"/>
          </a:fillRef>
          <a:effectRef idx="3">
            <a:schemeClr val="accent5"/>
          </a:effectRef>
          <a:fontRef idx="minor">
            <a:schemeClr val="lt1"/>
          </a:fontRef>
        </p:style>
        <p:txBody>
          <a:bodyPr>
            <a:normAutofit fontScale="25000" lnSpcReduction="20000"/>
          </a:bodyPr>
          <a:lstStyle/>
          <a:p>
            <a:endParaRPr lang="en-US" sz="1800" b="1" i="1" dirty="0" smtClean="0"/>
          </a:p>
          <a:p>
            <a:r>
              <a:rPr lang="en-US" sz="14400" i="1" dirty="0" smtClean="0">
                <a:effectLst>
                  <a:outerShdw blurRad="38100" dist="38100" dir="2700000" algn="tl">
                    <a:srgbClr val="000000">
                      <a:alpha val="43137"/>
                    </a:srgbClr>
                  </a:outerShdw>
                </a:effectLst>
                <a:latin typeface="Times New Roman" pitchFamily="18" charset="0"/>
                <a:cs typeface="Times New Roman" pitchFamily="18" charset="0"/>
              </a:rPr>
              <a:t>The Sanctuary of our Body</a:t>
            </a:r>
            <a:endParaRPr lang="en-US" sz="144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sz="14400" i="1" spc="-150" dirty="0" smtClean="0">
                <a:effectLst>
                  <a:outerShdw blurRad="38100" dist="38100" dir="2700000" algn="tl">
                    <a:srgbClr val="000000">
                      <a:alpha val="43137"/>
                    </a:srgbClr>
                  </a:outerShdw>
                </a:effectLst>
                <a:latin typeface="Times New Roman" pitchFamily="18" charset="0"/>
                <a:cs typeface="Times New Roman" pitchFamily="18" charset="0"/>
              </a:rPr>
              <a:t>THE THIRD TEMPLE</a:t>
            </a:r>
          </a:p>
          <a:p>
            <a:r>
              <a:rPr lang="en-US" sz="14400" i="1" spc="-150" dirty="0" smtClean="0">
                <a:effectLst>
                  <a:outerShdw blurRad="38100" dist="38100" dir="2700000" algn="tl">
                    <a:srgbClr val="000000">
                      <a:alpha val="43137"/>
                    </a:srgbClr>
                  </a:outerShdw>
                </a:effectLst>
                <a:latin typeface="Times New Roman" pitchFamily="18" charset="0"/>
                <a:cs typeface="Times New Roman" pitchFamily="18" charset="0"/>
              </a:rPr>
              <a:t>Series  11   </a:t>
            </a:r>
          </a:p>
          <a:p>
            <a:r>
              <a:rPr lang="en-US" sz="14400" i="1" spc="-150" dirty="0" smtClean="0">
                <a:effectLst>
                  <a:outerShdw blurRad="38100" dist="38100" dir="2700000" algn="tl">
                    <a:srgbClr val="000000">
                      <a:alpha val="43137"/>
                    </a:srgbClr>
                  </a:outerShdw>
                </a:effectLst>
                <a:latin typeface="Times New Roman" pitchFamily="18" charset="0"/>
                <a:cs typeface="Times New Roman" pitchFamily="18" charset="0"/>
              </a:rPr>
              <a:t>The Female Reproductive System </a:t>
            </a:r>
          </a:p>
          <a:p>
            <a:r>
              <a:rPr lang="en-US" sz="12800" i="1" spc="-150" dirty="0" smtClean="0">
                <a:effectLst>
                  <a:outerShdw blurRad="38100" dist="38100" dir="2700000" algn="tl">
                    <a:srgbClr val="000000">
                      <a:alpha val="43137"/>
                    </a:srgbClr>
                  </a:outerShdw>
                </a:effectLst>
                <a:latin typeface="Times New Roman" pitchFamily="18" charset="0"/>
                <a:cs typeface="Times New Roman" pitchFamily="18" charset="0"/>
              </a:rPr>
              <a:t>By : sister rose</a:t>
            </a:r>
            <a:endParaRPr lang="en-US" sz="12800" b="1" i="1" spc="-15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US" b="1" i="1" dirty="0" smtClean="0">
                <a:effectLst>
                  <a:outerShdw blurRad="38100" dist="38100" dir="2700000" algn="tl">
                    <a:srgbClr val="000000">
                      <a:alpha val="43137"/>
                    </a:srgbClr>
                  </a:outerShdw>
                </a:effectLst>
              </a:rPr>
              <a:t> 	</a:t>
            </a:r>
          </a:p>
          <a:p>
            <a:endParaRPr lang="en-US" sz="2400" b="1" i="1" dirty="0" smtClean="0"/>
          </a:p>
          <a:p>
            <a:endParaRPr lang="en-US" b="1" i="1" dirty="0" smtClean="0"/>
          </a:p>
          <a:p>
            <a:endParaRPr lang="en-US" b="1" i="1" dirty="0" smtClean="0"/>
          </a:p>
          <a:p>
            <a:endParaRPr lang="en-US" b="1" dirty="0"/>
          </a:p>
        </p:txBody>
      </p:sp>
      <p:pic>
        <p:nvPicPr>
          <p:cNvPr id="6" name="yui_3_5_1_5_1370386989488_541" descr="http://torahtothetribes.com/wordpress/wp-content/uploads/2011/02/temple-man.jpg"/>
          <p:cNvPicPr/>
          <p:nvPr/>
        </p:nvPicPr>
        <p:blipFill>
          <a:blip r:embed="rId2" cstate="print"/>
          <a:srcRect/>
          <a:stretch>
            <a:fillRect/>
          </a:stretch>
        </p:blipFill>
        <p:spPr bwMode="auto">
          <a:xfrm>
            <a:off x="228600" y="3276600"/>
            <a:ext cx="8686800" cy="3352800"/>
          </a:xfrm>
          <a:prstGeom prst="rect">
            <a:avLst/>
          </a:prstGeom>
          <a:noFill/>
          <a:ln w="38100">
            <a:solidFill>
              <a:srgbClr val="3333FF"/>
            </a:solid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6832640"/>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buClr>
                <a:srgbClr val="FFFF00"/>
              </a:buClr>
            </a:pP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female reproductive system consists of the ovaries,</a:t>
            </a:r>
          </a:p>
          <a:p>
            <a:pPr algn="ctr">
              <a:buClr>
                <a:srgbClr val="FFFF00"/>
              </a:buClr>
            </a:pP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fallopian tubes, uterus, and the female reproductive organ.  </a:t>
            </a:r>
            <a:endParaRPr lang="en-US" dirty="0" smtClean="0">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Font typeface="Wingdings" pitchFamily="2" charset="2"/>
              <a:buChar char="Ø"/>
            </a:pP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Uterus</a:t>
            </a:r>
          </a:p>
          <a:p>
            <a:pPr algn="ctr">
              <a:buClr>
                <a:srgbClr val="FFFF00"/>
              </a:buClr>
            </a:pP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uterus or womb is the most important part of the female reproductive system. </a:t>
            </a:r>
          </a:p>
          <a:p>
            <a:pPr algn="ctr">
              <a:buClr>
                <a:srgbClr val="FFFF00"/>
              </a:buClr>
            </a:pP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uterus is the organ where the fetus develops during gestational period. The other </a:t>
            </a:r>
            <a:r>
              <a:rPr lang="en-US" b="1" u="sng" dirty="0" smtClean="0">
                <a:latin typeface="Times New Roman" pitchFamily="18" charset="0"/>
                <a:cs typeface="Times New Roman" pitchFamily="18" charset="0"/>
                <a:hlinkClick r:id="rId2"/>
              </a:rPr>
              <a:t>functions of the uterus</a:t>
            </a:r>
            <a:r>
              <a:rPr lang="en-US" b="1" dirty="0" smtClean="0">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is to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provide support and structural integrity to the bladder, bowel and pelvic organs</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It is a very important part of reproductive response in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females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as it directs the blood flow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to the pelvis, ovaries, and female reproductive organs. The uterus is also very important as it accepts the ovum from the fallopian tube and implants it into the endometrium wall. Here, it nourishes the ovum till it is fertilized. And unfertilized ovum along with the blood and endometrial lining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is pushed out of the uterus</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Thus, leading to the beginning </a:t>
            </a:r>
            <a:r>
              <a:rPr lang="en-US" b="1" dirty="0" smtClean="0">
                <a:latin typeface="Times New Roman" pitchFamily="18" charset="0"/>
                <a:cs typeface="Times New Roman" pitchFamily="18" charset="0"/>
              </a:rPr>
              <a:t>of </a:t>
            </a:r>
            <a:r>
              <a:rPr lang="en-US" b="1" dirty="0" smtClean="0">
                <a:latin typeface="Times New Roman" pitchFamily="18" charset="0"/>
                <a:cs typeface="Times New Roman" pitchFamily="18" charset="0"/>
                <a:hlinkClick r:id="rId3"/>
              </a:rPr>
              <a:t>menstrual cycle</a:t>
            </a:r>
            <a:r>
              <a:rPr lang="en-US" b="1" dirty="0" smtClean="0">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every month in women after attaining puberty.</a:t>
            </a:r>
          </a:p>
          <a:p>
            <a:pPr>
              <a:buClr>
                <a:srgbClr val="FFFF00"/>
              </a:buClr>
              <a:buFont typeface="Wingdings" pitchFamily="2" charset="2"/>
              <a:buChar char="Ø"/>
            </a:pP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Menstrual Cycle</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a:t>
            </a:r>
            <a:r>
              <a:rPr lang="en-US" b="1" dirty="0" smtClean="0">
                <a:latin typeface="Times New Roman" pitchFamily="18" charset="0"/>
                <a:cs typeface="Times New Roman" pitchFamily="18" charset="0"/>
                <a:hlinkClick r:id="rId4"/>
              </a:rPr>
              <a:t>menstrual cycle</a:t>
            </a:r>
            <a:r>
              <a:rPr lang="en-US" b="1" dirty="0" smtClean="0">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is the monthly cycle of follicle and egg maturation, release of an egg (ovulation), and preparation of the uterine lining for pregnancy. If a woman does not become pregnant, the uterine lining tissue is shed as </a:t>
            </a:r>
            <a:r>
              <a:rPr lang="en-US" b="1" dirty="0" smtClean="0">
                <a:latin typeface="Times New Roman" pitchFamily="18" charset="0"/>
                <a:cs typeface="Times New Roman" pitchFamily="18" charset="0"/>
                <a:hlinkClick r:id="rId5"/>
              </a:rPr>
              <a:t>menstrual bleeding</a:t>
            </a:r>
            <a:r>
              <a:rPr lang="en-US" b="1" dirty="0" smtClean="0">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Most menstrual cycles are 28 days in length. Menarche is the time in during adolescence when menstrual periods begin. Menstrual periods continue to occur until a woman reaches </a:t>
            </a:r>
            <a:r>
              <a:rPr lang="en-US" b="1" dirty="0" smtClean="0">
                <a:latin typeface="Times New Roman" pitchFamily="18" charset="0"/>
                <a:cs typeface="Times New Roman" pitchFamily="18" charset="0"/>
                <a:hlinkClick r:id="rId6"/>
              </a:rPr>
              <a:t>menopause</a:t>
            </a:r>
            <a:r>
              <a:rPr lang="en-US" b="1" dirty="0" smtClean="0">
                <a:latin typeface="Times New Roman" pitchFamily="18" charset="0"/>
                <a:cs typeface="Times New Roman" pitchFamily="18" charset="0"/>
              </a:rPr>
              <a:t>. </a:t>
            </a:r>
            <a:endParaRPr lang="en-US" b="1" dirty="0" smtClean="0">
              <a:solidFill>
                <a:schemeClr val="bg1"/>
              </a:solidFill>
              <a:latin typeface="Times New Roman" pitchFamily="18" charset="0"/>
              <a:cs typeface="Times New Roman" pitchFamily="18" charset="0"/>
            </a:endParaRPr>
          </a:p>
          <a:p>
            <a:pPr>
              <a:buClr>
                <a:srgbClr val="FFFF00"/>
              </a:buClr>
              <a:buFont typeface="Wingdings" pitchFamily="2" charset="2"/>
              <a:buChar char="Ø"/>
            </a:pP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Ovaries</a:t>
            </a:r>
          </a:p>
          <a:p>
            <a:pPr algn="ctr">
              <a:buClr>
                <a:srgbClr val="FFFF00"/>
              </a:buClr>
            </a:pP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ovaries are internal organs of the female body. They are ovum producing reproductive organs that are present in pairs. The ovaries are located in the lateral wall of the pelvis. This region is called the ovarian fossa that is present below the external iliac artery and in front of the internal iliac artery and </a:t>
            </a:r>
            <a:r>
              <a:rPr lang="en-US" b="1" dirty="0" err="1" smtClean="0">
                <a:effectLst>
                  <a:outerShdw blurRad="38100" dist="38100" dir="2700000" algn="tl">
                    <a:srgbClr val="000000">
                      <a:alpha val="43137"/>
                    </a:srgbClr>
                  </a:outerShdw>
                </a:effectLst>
                <a:latin typeface="Times New Roman" pitchFamily="18" charset="0"/>
                <a:cs typeface="Times New Roman" pitchFamily="18" charset="0"/>
              </a:rPr>
              <a:t>ureter</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1400" b="1" dirty="0" smtClean="0">
                <a:solidFill>
                  <a:schemeClr val="tx1"/>
                </a:solidFill>
                <a:latin typeface="Times New Roman" pitchFamily="18" charset="0"/>
                <a:cs typeface="Times New Roman" pitchFamily="18" charset="0"/>
                <a:hlinkClick r:id="rId7"/>
              </a:rPr>
              <a:t>www.medicinenet.com/female_reproductive_system/article.htm</a:t>
            </a:r>
            <a:r>
              <a:rPr lang="en-US" sz="1400" b="1" dirty="0" smtClean="0">
                <a:solidFill>
                  <a:schemeClr val="tx1"/>
                </a:solidFill>
                <a:latin typeface="Times New Roman" pitchFamily="18" charset="0"/>
                <a:cs typeface="Times New Roman" pitchFamily="18" charset="0"/>
              </a:rPr>
              <a:t> </a:t>
            </a:r>
            <a:endParaRPr lang="en-US" sz="1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lide Number Placeholder 6"/>
          <p:cNvSpPr>
            <a:spLocks noGrp="1"/>
          </p:cNvSpPr>
          <p:nvPr>
            <p:ph type="sldNum" sz="quarter" idx="12"/>
          </p:nvPr>
        </p:nvSpPr>
        <p:spPr>
          <a:xfrm>
            <a:off x="8763000" y="0"/>
            <a:ext cx="381000" cy="365125"/>
          </a:xfrm>
        </p:spPr>
        <p:txBody>
          <a:bodyPr/>
          <a:lstStyle/>
          <a:p>
            <a:pPr algn="ctr"/>
            <a:fld id="{877F9B8C-32C4-43F2-99B4-FFD195B4A4EB}" type="slidenum">
              <a:rPr lang="en-U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10</a:t>
            </a:fld>
            <a:endPar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36195"/>
            <a:ext cx="9144000" cy="6894195"/>
          </a:xfrm>
          <a:prstGeom prst="rect">
            <a:avLst/>
          </a:prstGeom>
          <a:ln>
            <a:solidFill>
              <a:srgbClr val="3333FF"/>
            </a:solidFill>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algn="ctr">
              <a:buClr>
                <a:srgbClr val="FFFF00"/>
              </a:buClr>
            </a:pP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Fruit of the Tree of Life </a:t>
            </a:r>
            <a:endPar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buClr>
                <a:srgbClr val="FFFF00"/>
              </a:buClr>
            </a:pP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like the Candlestick, only the Fire of God can Kindle Life</a:t>
            </a: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eaLnBrk="0" fontAlgn="base" hangingPunct="0">
              <a:spcBef>
                <a:spcPct val="0"/>
              </a:spcBef>
              <a:spcAft>
                <a:spcPct val="0"/>
              </a:spcAft>
            </a:pPr>
            <a:r>
              <a:rPr lang="en-US"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Two almond-shaped</a:t>
            </a:r>
            <a:r>
              <a:rPr lang="en-US"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organs are about </a:t>
            </a:r>
            <a:r>
              <a:rPr lang="en-US"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3 centimeters long </a:t>
            </a: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produce eggs and female hormones; remaining structure serves as sites for fertilization and development of the fetus. </a:t>
            </a:r>
            <a:endPar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eaLnBrk="0" fontAlgn="base" hangingPunct="0">
              <a:spcBef>
                <a:spcPct val="0"/>
              </a:spcBef>
              <a:spcAft>
                <a:spcPct val="0"/>
              </a:spcAft>
            </a:pP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Mammary glands</a:t>
            </a:r>
            <a:r>
              <a:rPr lang="en-US"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of female breast produce </a:t>
            </a:r>
            <a:r>
              <a:rPr lang="en-US"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milk t</a:t>
            </a: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o nourish the newborn. </a:t>
            </a:r>
            <a:r>
              <a:rPr lang="en-US" sz="1600" b="1" dirty="0" smtClean="0">
                <a:solidFill>
                  <a:schemeClr val="bg1"/>
                </a:solidFill>
                <a:latin typeface="Times New Roman" pitchFamily="18" charset="0"/>
                <a:ea typeface="Calibri" pitchFamily="34" charset="0"/>
                <a:cs typeface="Times New Roman" pitchFamily="18" charset="0"/>
              </a:rPr>
              <a:t>(</a:t>
            </a:r>
            <a:r>
              <a:rPr lang="en-US" sz="1600" b="1" dirty="0" smtClean="0">
                <a:solidFill>
                  <a:schemeClr val="bg1"/>
                </a:solidFill>
                <a:latin typeface="Times New Roman" pitchFamily="18" charset="0"/>
                <a:ea typeface="Calibri" pitchFamily="34" charset="0"/>
                <a:cs typeface="Times New Roman" pitchFamily="18" charset="0"/>
              </a:rPr>
              <a:t>Hebrew 5:12-13)</a:t>
            </a:r>
          </a:p>
          <a:p>
            <a:pPr lvl="0" algn="ctr" eaLnBrk="0" fontAlgn="base" hangingPunct="0">
              <a:spcBef>
                <a:spcPct val="0"/>
              </a:spcBef>
              <a:spcAft>
                <a:spcPct val="0"/>
              </a:spcAft>
            </a:pP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In humans, ovum contains a great deal of cytoplasm, but virtually no yolk. </a:t>
            </a:r>
            <a:endPar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lvl="0" algn="ctr" eaLnBrk="0" fontAlgn="base" hangingPunct="0">
              <a:spcBef>
                <a:spcPct val="0"/>
              </a:spcBef>
              <a:spcAft>
                <a:spcPct val="0"/>
              </a:spcAft>
            </a:pP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a:t>
            </a:r>
            <a:r>
              <a:rPr lang="en-US"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developing human derives nourishment from the mother after implantation.</a:t>
            </a:r>
            <a:endParaRPr lang="en-US" b="1"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q"/>
              <a:tabLst/>
            </a:pPr>
            <a:r>
              <a:rPr kumimoji="0" lang="en-US" sz="2000" b="0"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he </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Female eggs </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cells</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or ova): </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is called </a:t>
            </a:r>
            <a:r>
              <a:rPr kumimoji="0" lang="en-US" sz="2400" b="1" i="1" u="sng" strike="noStrike" cap="none" normalizeH="0" baseline="0" dirty="0" err="1"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oogenesis</a:t>
            </a:r>
            <a:r>
              <a:rPr kumimoji="0" lang="en-US" sz="2400" b="1" i="1"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literally “the making of eggs”</a:t>
            </a:r>
            <a:endPar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Represents:</a:t>
            </a:r>
            <a:r>
              <a:rPr kumimoji="0" lang="en-US" sz="2000" b="1" i="0" u="none" strike="noStrike" cap="none" normalizeH="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T</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he church without the seed of Christ, having no life in her. </a:t>
            </a:r>
          </a:p>
          <a:p>
            <a:pPr lvl="0" algn="ctr" fontAlgn="base">
              <a:spcBef>
                <a:spcPct val="0"/>
              </a:spcBef>
              <a:spcAft>
                <a:spcPct val="0"/>
              </a:spcAft>
            </a:pP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(the female egg cells contains </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6 parts</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lang="en-US" sz="20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6 being the number of men)</a:t>
            </a:r>
            <a:endPar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marL="457200" marR="0" lvl="0" indent="-457200" algn="ctr" defTabSz="914400" rtl="0" eaLnBrk="1" fontAlgn="base" latinLnBrk="0" hangingPunct="1">
              <a:lnSpc>
                <a:spcPct val="100000"/>
              </a:lnSpc>
              <a:spcBef>
                <a:spcPct val="0"/>
              </a:spcBef>
              <a:spcAft>
                <a:spcPct val="0"/>
              </a:spcAft>
              <a:buClrTx/>
              <a:buSzTx/>
              <a:tabLst/>
            </a:pPr>
            <a:r>
              <a:rPr kumimoji="0" lang="en-US" b="1" i="0"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1. </a:t>
            </a:r>
            <a:r>
              <a:rPr kumimoji="0" lang="en-US" b="1" i="0"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Corona radiate </a:t>
            </a:r>
            <a:r>
              <a:rPr kumimoji="0" lang="en-US" b="1" i="0"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2.  </a:t>
            </a:r>
            <a:r>
              <a:rPr kumimoji="0" lang="en-US" b="1" i="0"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Zona pellucida  </a:t>
            </a:r>
            <a:r>
              <a:rPr kumimoji="0" lang="en-US" b="1" i="0"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3.</a:t>
            </a:r>
            <a:r>
              <a:rPr kumimoji="0" lang="en-US" b="1" i="0"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b="1" i="0"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Cytoplasm</a:t>
            </a:r>
          </a:p>
          <a:p>
            <a:pPr marL="457200" marR="0" lvl="0" indent="-457200" algn="ctr" defTabSz="914400" rtl="0" eaLnBrk="1" fontAlgn="base" latinLnBrk="0" hangingPunct="1">
              <a:lnSpc>
                <a:spcPct val="100000"/>
              </a:lnSpc>
              <a:spcBef>
                <a:spcPct val="0"/>
              </a:spcBef>
              <a:spcAft>
                <a:spcPct val="0"/>
              </a:spcAft>
              <a:buClrTx/>
              <a:buSzTx/>
              <a:tabLst/>
            </a:pPr>
            <a:r>
              <a:rPr kumimoji="0" lang="en-US" b="1" i="0"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4.</a:t>
            </a:r>
            <a:r>
              <a:rPr kumimoji="0" lang="en-US" b="1" i="0"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b="1" i="0"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Cell membrane  </a:t>
            </a:r>
            <a:r>
              <a:rPr kumimoji="0" lang="en-US" b="1" i="0"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5. </a:t>
            </a:r>
            <a:r>
              <a:rPr kumimoji="0" lang="en-US" b="1" i="0"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Haploid nucleus of egg</a:t>
            </a:r>
            <a:r>
              <a:rPr kumimoji="0" lang="en-US" b="1" i="0"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b="1" i="0"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6. </a:t>
            </a:r>
            <a:r>
              <a:rPr kumimoji="0" lang="en-US" b="1" i="0"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Polar bodies. </a:t>
            </a: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Seed of Life is needed</a:t>
            </a:r>
            <a:r>
              <a:rPr kumimoji="0" lang="en-US" sz="2000" b="1" i="0" u="none" strike="noStrike" cap="none" normalizeH="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for</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 new </a:t>
            </a: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life </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to be formed.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Also, He (Christ) supports development of embryos (New creation in Christ Jesus) and functions in the birth process. </a:t>
            </a:r>
            <a:r>
              <a:rPr kumimoji="0" lang="en-US" sz="2000"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(Esther 2:12-13) (John 2:6)</a:t>
            </a:r>
            <a:endParaRPr kumimoji="0" lang="en-US" sz="8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Male cells (sperm cells):</a:t>
            </a:r>
          </a:p>
          <a:p>
            <a:pPr marL="0" marR="0" lvl="0" indent="0" algn="l" defTabSz="914400" rtl="0" eaLnBrk="0" fontAlgn="base" latinLnBrk="0" hangingPunct="0">
              <a:lnSpc>
                <a:spcPct val="100000"/>
              </a:lnSpc>
              <a:spcBef>
                <a:spcPct val="0"/>
              </a:spcBef>
              <a:spcAft>
                <a:spcPct val="0"/>
              </a:spcAft>
              <a:buClrTx/>
              <a:buSzTx/>
              <a:tabLst/>
            </a:pP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Represents Jesus Christ the seed of Life with living power for Creation. </a:t>
            </a:r>
            <a:endParaRPr kumimoji="0" lang="en-US"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Only through the imputed Righteousness of our Redeemer</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t</a:t>
            </a:r>
            <a:r>
              <a:rPr kumimoji="0" lang="en-US"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ransported in 	men’s heart. </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Without the seed there is no fruit (a fetus</a:t>
            </a:r>
            <a:r>
              <a:rPr kumimoji="0" lang="en-US"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Christ in us</a:t>
            </a:r>
            <a:r>
              <a:rPr kumimoji="0" lang="en-US" sz="2000" b="1" i="0" u="none" strike="noStrike" cap="none" normalizeH="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is the new Birth/ The inner Man for us and in us.</a:t>
            </a:r>
          </a:p>
          <a:p>
            <a:pPr lvl="0" eaLnBrk="0" fontAlgn="base" hangingPunct="0">
              <a:spcBef>
                <a:spcPct val="0"/>
              </a:spcBef>
              <a:spcAft>
                <a:spcPct val="0"/>
              </a:spcAft>
            </a:pP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Birth takes place at the end of the </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Third </a:t>
            </a: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trimester,</a:t>
            </a:r>
            <a:r>
              <a:rPr lang="en-US" sz="2000" b="1" dirty="0" smtClean="0">
                <a:solidFill>
                  <a:schemeClr val="bg1"/>
                </a:solidFill>
                <a:latin typeface="Times New Roman" pitchFamily="18" charset="0"/>
                <a:cs typeface="Times New Roman" pitchFamily="18" charset="0"/>
              </a:rPr>
              <a:t> </a:t>
            </a:r>
            <a:r>
              <a:rPr lang="en-US" b="1" dirty="0" smtClean="0">
                <a:solidFill>
                  <a:schemeClr val="bg1"/>
                </a:solidFill>
                <a:latin typeface="Times New Roman" pitchFamily="18" charset="0"/>
                <a:cs typeface="Times New Roman" pitchFamily="18" charset="0"/>
              </a:rPr>
              <a:t>(John 16:21-22) (Isaiah 26:17-21)</a:t>
            </a:r>
          </a:p>
          <a:p>
            <a:pPr lvl="0" algn="ctr" eaLnBrk="0" fontAlgn="base" hangingPunct="0">
              <a:spcBef>
                <a:spcPct val="0"/>
              </a:spcBef>
              <a:spcAft>
                <a:spcPct val="0"/>
              </a:spcAft>
            </a:pP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 symbol </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 days) The believers</a:t>
            </a:r>
            <a:r>
              <a:rPr kumimoji="0" lang="en-US" sz="2000" b="1" i="0" u="none" strike="noStrike" cap="none" normalizeH="0" dirty="0" smtClean="0">
                <a:ln>
                  <a:noFill/>
                </a:ln>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experience of</a:t>
            </a:r>
            <a:r>
              <a:rPr kumimoji="0" lang="en-US" sz="20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His Death and Resurrection.</a:t>
            </a:r>
            <a:endParaRPr kumimoji="0" lang="en-US" sz="2000" b="1" i="0" u="none" strike="noStrike" cap="none" normalizeH="0" baseline="0" dirty="0" smtClean="0">
              <a:ln>
                <a:noFill/>
              </a:ln>
              <a:solidFill>
                <a:schemeClr val="bg1"/>
              </a:solidFill>
              <a:latin typeface="Times New Roman" pitchFamily="18" charset="0"/>
              <a:cs typeface="Times New Roman" pitchFamily="18" charset="0"/>
            </a:endParaRPr>
          </a:p>
        </p:txBody>
      </p:sp>
      <p:sp>
        <p:nvSpPr>
          <p:cNvPr id="14" name="Rectangle 13"/>
          <p:cNvSpPr/>
          <p:nvPr/>
        </p:nvSpPr>
        <p:spPr>
          <a:xfrm>
            <a:off x="8728502" y="0"/>
            <a:ext cx="415498" cy="369332"/>
          </a:xfrm>
          <a:prstGeom prst="rect">
            <a:avLst/>
          </a:prstGeom>
        </p:spPr>
        <p:txBody>
          <a:bodyPr wrap="squar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11</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p2.yimg.com/ib/th?id=HN.608036703380376630&amp;pid=15.1"/>
          <p:cNvPicPr>
            <a:picLocks noChangeAspect="1" noChangeArrowheads="1"/>
          </p:cNvPicPr>
          <p:nvPr/>
        </p:nvPicPr>
        <p:blipFill>
          <a:blip r:embed="rId2" cstate="print">
            <a:lum bright="10000"/>
          </a:blip>
          <a:srcRect t="7143" b="25045"/>
          <a:stretch>
            <a:fillRect/>
          </a:stretch>
        </p:blipFill>
        <p:spPr bwMode="auto">
          <a:xfrm>
            <a:off x="0" y="3124200"/>
            <a:ext cx="9144000" cy="3733800"/>
          </a:xfrm>
          <a:prstGeom prst="rect">
            <a:avLst/>
          </a:prstGeom>
          <a:noFill/>
          <a:ln w="28575">
            <a:solidFill>
              <a:srgbClr val="3333FF"/>
            </a:solidFill>
          </a:ln>
        </p:spPr>
      </p:pic>
      <p:pic>
        <p:nvPicPr>
          <p:cNvPr id="5" name="Picture 2" descr="The pelvic girdle"/>
          <p:cNvPicPr>
            <a:picLocks noChangeAspect="1" noChangeArrowheads="1"/>
          </p:cNvPicPr>
          <p:nvPr/>
        </p:nvPicPr>
        <p:blipFill>
          <a:blip r:embed="rId3" cstate="print"/>
          <a:srcRect/>
          <a:stretch>
            <a:fillRect/>
          </a:stretch>
        </p:blipFill>
        <p:spPr bwMode="auto">
          <a:xfrm>
            <a:off x="457200" y="4648200"/>
            <a:ext cx="3200400" cy="2209800"/>
          </a:xfrm>
          <a:prstGeom prst="rect">
            <a:avLst/>
          </a:prstGeom>
          <a:noFill/>
        </p:spPr>
      </p:pic>
      <p:pic>
        <p:nvPicPr>
          <p:cNvPr id="6" name="Picture 4" descr="... .ngabo.org/prophetic/israel/symbols/tabernacle/the_brazen_altar.html"/>
          <p:cNvPicPr>
            <a:picLocks noChangeAspect="1" noChangeArrowheads="1"/>
          </p:cNvPicPr>
          <p:nvPr/>
        </p:nvPicPr>
        <p:blipFill>
          <a:blip r:embed="rId4" cstate="print"/>
          <a:srcRect l="31744" r="29573"/>
          <a:stretch>
            <a:fillRect/>
          </a:stretch>
        </p:blipFill>
        <p:spPr bwMode="auto">
          <a:xfrm>
            <a:off x="7772400" y="4038600"/>
            <a:ext cx="1066800" cy="2819400"/>
          </a:xfrm>
          <a:prstGeom prst="rect">
            <a:avLst/>
          </a:prstGeom>
          <a:noFill/>
          <a:ln>
            <a:solidFill>
              <a:srgbClr val="3333FF"/>
            </a:solidFill>
          </a:ln>
        </p:spPr>
      </p:pic>
      <p:sp>
        <p:nvSpPr>
          <p:cNvPr id="7" name="Rectangle 6"/>
          <p:cNvSpPr/>
          <p:nvPr/>
        </p:nvSpPr>
        <p:spPr>
          <a:xfrm>
            <a:off x="304800" y="3276600"/>
            <a:ext cx="8534400" cy="646331"/>
          </a:xfrm>
          <a:prstGeom prst="rect">
            <a:avLst/>
          </a:prstGeom>
          <a:solidFill>
            <a:schemeClr val="tx1"/>
          </a:solidFill>
        </p:spPr>
        <p:txBody>
          <a:bodyPr wrap="square">
            <a:spAutoFit/>
          </a:bodyPr>
          <a:lstStyle/>
          <a:p>
            <a:pPr algn="ctr"/>
            <a:r>
              <a:rPr lang="en-US" b="1" dirty="0" smtClean="0">
                <a:solidFill>
                  <a:srgbClr val="F5750B"/>
                </a:solidFill>
                <a:latin typeface="Times New Roman" pitchFamily="18" charset="0"/>
                <a:cs typeface="Times New Roman" pitchFamily="18" charset="0"/>
              </a:rPr>
              <a:t>Hebrew 9:26-28. </a:t>
            </a:r>
          </a:p>
          <a:p>
            <a:pPr algn="ctr"/>
            <a:r>
              <a:rPr lang="en-US" b="1" dirty="0" smtClean="0">
                <a:solidFill>
                  <a:srgbClr val="F5750B"/>
                </a:solidFill>
                <a:latin typeface="Times New Roman" pitchFamily="18" charset="0"/>
                <a:cs typeface="Times New Roman" pitchFamily="18" charset="0"/>
              </a:rPr>
              <a:t>Christ put away sin by offering Himself. Desire of Ages pg 25.</a:t>
            </a:r>
            <a:endParaRPr lang="en-US" b="1" dirty="0">
              <a:solidFill>
                <a:srgbClr val="F5750B"/>
              </a:solidFill>
              <a:latin typeface="Times New Roman" pitchFamily="18" charset="0"/>
              <a:cs typeface="Times New Roman" pitchFamily="18" charset="0"/>
            </a:endParaRPr>
          </a:p>
        </p:txBody>
      </p:sp>
      <p:sp>
        <p:nvSpPr>
          <p:cNvPr id="9" name="Rectangle 8"/>
          <p:cNvSpPr/>
          <p:nvPr/>
        </p:nvSpPr>
        <p:spPr>
          <a:xfrm>
            <a:off x="0" y="0"/>
            <a:ext cx="9144000" cy="2985433"/>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endParaRPr lang="en-US" sz="800" b="1" dirty="0" smtClean="0">
              <a:solidFill>
                <a:schemeClr val="bg1"/>
              </a:solidFill>
              <a:latin typeface="Times New Roman" pitchFamily="18" charset="0"/>
              <a:cs typeface="Times New Roman" pitchFamily="18" charset="0"/>
            </a:endParaRPr>
          </a:p>
          <a:p>
            <a:pPr algn="ctr"/>
            <a:r>
              <a:rPr lang="en-US" b="1" dirty="0" smtClean="0">
                <a:solidFill>
                  <a:srgbClr val="FFFF00"/>
                </a:solidFill>
                <a:latin typeface="Times New Roman" pitchFamily="18" charset="0"/>
                <a:cs typeface="Times New Roman" pitchFamily="18" charset="0"/>
              </a:rPr>
              <a:t>See below for explanation of the Spiritual Birth of the seed of Jesus in us, taking from:</a:t>
            </a:r>
          </a:p>
          <a:p>
            <a:pPr lvl="0" algn="ctr" fontAlgn="base">
              <a:spcBef>
                <a:spcPct val="0"/>
              </a:spcBef>
              <a:spcAft>
                <a:spcPct val="0"/>
              </a:spcAft>
            </a:pPr>
            <a:r>
              <a:rPr lang="en-US" dirty="0" smtClean="0">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Hebrew word for “filthy” means “menstrual flux” </a:t>
            </a:r>
            <a:r>
              <a:rPr lang="en-US" b="1" dirty="0" smtClean="0">
                <a:solidFill>
                  <a:schemeClr val="bg1"/>
                </a:solidFill>
                <a:latin typeface="Times New Roman" pitchFamily="18" charset="0"/>
                <a:cs typeface="Times New Roman" pitchFamily="18" charset="0"/>
              </a:rPr>
              <a:t>(Strong’s #5708),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and the Hebrew word for “rags” means “clothing or garment” </a:t>
            </a:r>
            <a:r>
              <a:rPr lang="en-US" b="1" dirty="0" smtClean="0">
                <a:solidFill>
                  <a:schemeClr val="bg1"/>
                </a:solidFill>
                <a:latin typeface="Times New Roman" pitchFamily="18" charset="0"/>
                <a:cs typeface="Times New Roman" pitchFamily="18" charset="0"/>
              </a:rPr>
              <a:t>(Strong’s #899). </a:t>
            </a:r>
            <a:r>
              <a:rPr lang="en-US" b="1" dirty="0" smtClean="0">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So “filthy rags” literally means clothing or garments that have been soiled by the menstrual flux of a woman’s monthly cycle, and in Leviticus it mentions that this menstrual issue of blood defiles and makes unclean everything that it comes in contact</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with </a:t>
            </a:r>
            <a:r>
              <a:rPr lang="en-US" b="1" dirty="0" smtClean="0">
                <a:solidFill>
                  <a:schemeClr val="bg1"/>
                </a:solidFill>
                <a:latin typeface="Times New Roman" pitchFamily="18" charset="0"/>
                <a:cs typeface="Times New Roman" pitchFamily="18" charset="0"/>
              </a:rPr>
              <a:t>(see Leviticus 15:19-27). </a:t>
            </a:r>
            <a:r>
              <a:rPr lang="en-US" b="1" dirty="0" smtClean="0">
                <a:solidFill>
                  <a:schemeClr val="bg1"/>
                </a:solidFill>
                <a:latin typeface="Times New Roman" pitchFamily="18" charset="0"/>
                <a:cs typeface="Times New Roman" pitchFamily="18" charset="0"/>
                <a:hlinkClick r:id="rId5"/>
              </a:rPr>
              <a:t>http://www.lightministries.com/SDA/id43.htm</a:t>
            </a:r>
            <a:r>
              <a:rPr lang="en-US" b="1" dirty="0" smtClean="0">
                <a:solidFill>
                  <a:schemeClr val="bg1"/>
                </a:solidFill>
                <a:latin typeface="Times New Roman" pitchFamily="18" charset="0"/>
                <a:cs typeface="Times New Roman" pitchFamily="18" charset="0"/>
              </a:rPr>
              <a:t> </a:t>
            </a:r>
          </a:p>
          <a:p>
            <a:pPr lvl="0" algn="ctr" fontAlgn="base">
              <a:spcBef>
                <a:spcPct val="0"/>
              </a:spcBef>
              <a:spcAft>
                <a:spcPct val="0"/>
              </a:spcAft>
            </a:pP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This is a very descriptive picture of someone contaminated with sin, and thus any good deeds of righteousness which they might do could not be accepted by God because it was done while their garments were contaminated by filth.</a:t>
            </a:r>
            <a:endParaRPr lang="en-US" b="1" dirty="0" smtClean="0">
              <a:solidFill>
                <a:schemeClr val="bg1"/>
              </a:solidFill>
              <a:latin typeface="Times New Roman" pitchFamily="18" charset="0"/>
              <a:cs typeface="Times New Roman" pitchFamily="18" charset="0"/>
            </a:endParaRPr>
          </a:p>
        </p:txBody>
      </p:sp>
      <p:sp>
        <p:nvSpPr>
          <p:cNvPr id="10" name="TextBox 9"/>
          <p:cNvSpPr txBox="1"/>
          <p:nvPr/>
        </p:nvSpPr>
        <p:spPr>
          <a:xfrm>
            <a:off x="0" y="2971800"/>
            <a:ext cx="9144000" cy="369332"/>
          </a:xfrm>
          <a:prstGeom prst="rect">
            <a:avLst/>
          </a:prstGeom>
          <a:solidFill>
            <a:schemeClr val="tx1"/>
          </a:solidFill>
        </p:spPr>
        <p:txBody>
          <a:bodyPr wrap="square" rtlCol="0">
            <a:spAutoFit/>
          </a:bodyPr>
          <a:lstStyle/>
          <a:p>
            <a:pPr algn="ctr"/>
            <a:r>
              <a:rPr lang="en-US" b="1" dirty="0" smtClean="0">
                <a:solidFill>
                  <a:schemeClr val="bg1"/>
                </a:solidFill>
                <a:latin typeface="Times New Roman" pitchFamily="18" charset="0"/>
                <a:cs typeface="Times New Roman" pitchFamily="18" charset="0"/>
              </a:rPr>
              <a:t>Normal Anatomy at full Term (40 Weeks)  40 a symbol of Sanctification</a:t>
            </a:r>
            <a:endParaRPr lang="en-US" b="1" dirty="0">
              <a:solidFill>
                <a:schemeClr val="bg1"/>
              </a:solidFill>
              <a:latin typeface="Times New Roman" pitchFamily="18" charset="0"/>
              <a:cs typeface="Times New Roman" pitchFamily="18" charset="0"/>
            </a:endParaRPr>
          </a:p>
        </p:txBody>
      </p:sp>
      <p:sp>
        <p:nvSpPr>
          <p:cNvPr id="8" name="Rectangle 7"/>
          <p:cNvSpPr/>
          <p:nvPr/>
        </p:nvSpPr>
        <p:spPr>
          <a:xfrm>
            <a:off x="8843918" y="0"/>
            <a:ext cx="300082"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12</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609600"/>
            <a:ext cx="9144000" cy="6248400"/>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Once we are born again, these filthy garments are removed from us, we are then cleansed and clothed in Christ’s robe of righteousness, and the seed or Jesus Christ is now planted within us.  Now when a women becomes impregnated with seed, what happens to her menstruation cycle?  It ceases, and so there is no more blood to defile her garments.  So in this born again condition, we become, as it were, impregnated with the seed or we have Christ living within us.  Or in other words, we are united with Divinity.</a:t>
            </a:r>
          </a:p>
          <a:p>
            <a:pPr algn="ctr"/>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Now what happens when humanity and Divinity is combined?  “Whosoever is born of God doth not commit sin”!  So once our weak efforts to obey God combines with the Divine strength and grace of Christ, what happens?  We will not sin, but we will do the will of God!  So you can see that we could then do works of righteousness that would be accepted by God since we are no longer clothed in the filthy rags experience we had while living in sin and in fulfilling the lusts of the flesh.</a:t>
            </a:r>
          </a:p>
          <a:p>
            <a:pPr algn="ctr"/>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“Simon Peter, a servant and an apostle of Jesus Christ, to them that have obtained like precious faith with us through the righteousness of God and our Saviour Jesus Christ: Grace and peace be multiplied unto you through the knowledge of God, and of Jesus our Lord, According as his divine power hath given unto us all things that pertain unto life and godliness, through the knowledge of him that hath called us to glory and virtue:</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Whereby are given unto us exceeding great and precious promises: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that by these ye might be partakers of the divine nature, having escaped the corruption that is in the world through lust.” </a:t>
            </a:r>
          </a:p>
          <a:p>
            <a:pPr algn="ctr"/>
            <a:r>
              <a:rPr lang="en-US" b="1" dirty="0" smtClean="0">
                <a:solidFill>
                  <a:schemeClr val="bg1"/>
                </a:solidFill>
                <a:latin typeface="Times New Roman" pitchFamily="18" charset="0"/>
                <a:cs typeface="Times New Roman" pitchFamily="18" charset="0"/>
              </a:rPr>
              <a:t>(2 Peter 1:1-4) http://www.lightministries.com/SDA/id43.htm</a:t>
            </a:r>
            <a:endParaRPr lang="en-US" b="1" dirty="0">
              <a:solidFill>
                <a:schemeClr val="bg1"/>
              </a:solidFill>
              <a:latin typeface="Times New Roman" pitchFamily="18" charset="0"/>
              <a:cs typeface="Times New Roman" pitchFamily="18" charset="0"/>
            </a:endParaRPr>
          </a:p>
        </p:txBody>
      </p:sp>
      <p:sp>
        <p:nvSpPr>
          <p:cNvPr id="5" name="Rectangle 4"/>
          <p:cNvSpPr/>
          <p:nvPr/>
        </p:nvSpPr>
        <p:spPr>
          <a:xfrm>
            <a:off x="0" y="0"/>
            <a:ext cx="9144000" cy="646331"/>
          </a:xfrm>
          <a:prstGeom prst="rect">
            <a:avLst/>
          </a:prstGeom>
          <a:solidFill>
            <a:schemeClr val="tx1"/>
          </a:solidFill>
          <a:ln w="28575">
            <a:solidFill>
              <a:srgbClr val="8238BA"/>
            </a:solidFill>
          </a:ln>
        </p:spPr>
        <p:txBody>
          <a:bodyPr wrap="square">
            <a:spAutoFit/>
          </a:bodyPr>
          <a:lstStyle/>
          <a:p>
            <a:pPr algn="ctr"/>
            <a:r>
              <a:rPr lang="en-US" sz="3600" b="1" dirty="0" smtClean="0">
                <a:solidFill>
                  <a:srgbClr val="8238BA"/>
                </a:solidFill>
                <a:latin typeface="Times New Roman" pitchFamily="18" charset="0"/>
                <a:cs typeface="Times New Roman" pitchFamily="18" charset="0"/>
              </a:rPr>
              <a:t>The Divine Power Working in Us</a:t>
            </a:r>
            <a:endParaRPr lang="en-US" sz="3600" dirty="0">
              <a:solidFill>
                <a:srgbClr val="8238BA"/>
              </a:solidFill>
            </a:endParaRPr>
          </a:p>
        </p:txBody>
      </p:sp>
      <p:sp>
        <p:nvSpPr>
          <p:cNvPr id="9" name="Slide Number Placeholder 6"/>
          <p:cNvSpPr txBox="1">
            <a:spLocks/>
          </p:cNvSpPr>
          <p:nvPr/>
        </p:nvSpPr>
        <p:spPr>
          <a:xfrm>
            <a:off x="8763000" y="0"/>
            <a:ext cx="381000" cy="365125"/>
          </a:xfrm>
          <a:prstGeom prst="rect">
            <a:avLst/>
          </a:prstGeom>
        </p:spPr>
        <p:txBody>
          <a:bodyPr vert="horz" lIns="0" rIns="0" anchor="b"/>
          <a:lstStyle/>
          <a:p>
            <a:pPr marL="0" marR="0" lvl="0" indent="0" algn="ctr" defTabSz="914400" rtl="0" eaLnBrk="1" fontAlgn="auto" latinLnBrk="0" hangingPunct="1">
              <a:lnSpc>
                <a:spcPct val="100000"/>
              </a:lnSpc>
              <a:spcBef>
                <a:spcPts val="0"/>
              </a:spcBef>
              <a:spcAft>
                <a:spcPts val="0"/>
              </a:spcAft>
              <a:buClrTx/>
              <a:buSzTx/>
              <a:buFontTx/>
              <a:buNone/>
              <a:tabLst/>
              <a:defRPr/>
            </a:pPr>
            <a:fld id="{877F9B8C-32C4-43F2-99B4-FFD195B4A4EB}" type="slidenum">
              <a:rPr kumimoji="0" lang="en-US" sz="2000" b="1" i="0" u="none" strike="noStrike" kern="1200" cap="none" spc="0" normalizeH="0" baseline="0" noProof="0" smtClean="0">
                <a:ln>
                  <a:noFill/>
                </a:ln>
                <a:solidFill>
                  <a:srgbClr val="7030A0"/>
                </a:solidFill>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2000" b="1" i="0" u="none" strike="noStrike" kern="1200" cap="none" spc="0" normalizeH="0" baseline="0" noProof="0" dirty="0">
              <a:ln>
                <a:noFill/>
              </a:ln>
              <a:solidFill>
                <a:srgbClr val="7030A0"/>
              </a:solidFill>
              <a:uLnTx/>
              <a:uFillTx/>
              <a:latin typeface="Times New Roman" pitchFamily="18" charset="0"/>
              <a:ea typeface="+mn-ea"/>
              <a:cs typeface="Times New Roman" pitchFamily="18" charset="0"/>
            </a:endParaRPr>
          </a:p>
        </p:txBody>
      </p:sp>
    </p:spTree>
  </p:cSld>
  <p:clrMapOvr>
    <a:masterClrMapping/>
  </p:clrMapOvr>
  <p:transition spd="slow" advClick="0" advTm="11000">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http://media.tumblr.com/tumblr_llyzp6eh9g1qc9f5v.gif">
            <a:hlinkClick r:id="rId2"/>
          </p:cNvPr>
          <p:cNvPicPr>
            <a:picLocks noChangeAspect="1" noChangeArrowheads="1"/>
          </p:cNvPicPr>
          <p:nvPr/>
        </p:nvPicPr>
        <p:blipFill>
          <a:blip r:embed="rId3" cstate="print"/>
          <a:srcRect/>
          <a:stretch>
            <a:fillRect/>
          </a:stretch>
        </p:blipFill>
        <p:spPr bwMode="auto">
          <a:xfrm>
            <a:off x="4343400" y="0"/>
            <a:ext cx="4800600" cy="6858000"/>
          </a:xfrm>
          <a:prstGeom prst="rect">
            <a:avLst/>
          </a:prstGeom>
          <a:noFill/>
          <a:ln>
            <a:solidFill>
              <a:srgbClr val="6600FF"/>
            </a:solidFill>
          </a:ln>
        </p:spPr>
      </p:pic>
      <p:sp>
        <p:nvSpPr>
          <p:cNvPr id="8" name="Slide Number Placeholder 6"/>
          <p:cNvSpPr>
            <a:spLocks noGrp="1"/>
          </p:cNvSpPr>
          <p:nvPr>
            <p:ph type="sldNum" sz="quarter" idx="12"/>
          </p:nvPr>
        </p:nvSpPr>
        <p:spPr>
          <a:xfrm>
            <a:off x="8686800" y="0"/>
            <a:ext cx="457200" cy="381000"/>
          </a:xfrm>
        </p:spPr>
        <p:txBody>
          <a:bodyPr/>
          <a:lstStyle/>
          <a:p>
            <a:pPr algn="ctr"/>
            <a:fld id="{877F9B8C-32C4-43F2-99B4-FFD195B4A4EB}" type="slidenum">
              <a:rPr lang="en-US" sz="2000" b="1" smtClean="0">
                <a:solidFill>
                  <a:srgbClr val="6600FF"/>
                </a:solidFill>
                <a:latin typeface="Times New Roman" pitchFamily="18" charset="0"/>
                <a:cs typeface="Times New Roman" pitchFamily="18" charset="0"/>
              </a:rPr>
              <a:pPr algn="ctr"/>
              <a:t>14</a:t>
            </a:fld>
            <a:endParaRPr lang="en-US" sz="2000" b="1" dirty="0">
              <a:solidFill>
                <a:srgbClr val="6600FF"/>
              </a:solidFill>
              <a:latin typeface="Times New Roman" pitchFamily="18" charset="0"/>
              <a:cs typeface="Times New Roman" pitchFamily="18" charset="0"/>
            </a:endParaRPr>
          </a:p>
        </p:txBody>
      </p:sp>
      <p:sp>
        <p:nvSpPr>
          <p:cNvPr id="11" name="Rectangle 10"/>
          <p:cNvSpPr/>
          <p:nvPr/>
        </p:nvSpPr>
        <p:spPr>
          <a:xfrm>
            <a:off x="7696200" y="228600"/>
            <a:ext cx="1447800" cy="1384995"/>
          </a:xfrm>
          <a:prstGeom prst="rect">
            <a:avLst/>
          </a:prstGeom>
        </p:spPr>
        <p:txBody>
          <a:bodyPr wrap="square">
            <a:spAutoFit/>
          </a:bodyPr>
          <a:lstStyle/>
          <a:p>
            <a:pPr algn="ctr"/>
            <a:r>
              <a:rPr lang="en-US" sz="1400" b="1" dirty="0" smtClean="0">
                <a:solidFill>
                  <a:schemeClr val="bg1"/>
                </a:solidFill>
                <a:latin typeface="Times New Roman" pitchFamily="18" charset="0"/>
                <a:cs typeface="Times New Roman" pitchFamily="18" charset="0"/>
              </a:rPr>
              <a:t>(1 Chronicles 12:19-22)</a:t>
            </a:r>
          </a:p>
          <a:p>
            <a:pPr algn="ctr"/>
            <a:r>
              <a:rPr lang="en-US" sz="1400" b="1" dirty="0" smtClean="0">
                <a:solidFill>
                  <a:schemeClr val="bg1"/>
                </a:solidFill>
                <a:latin typeface="Times New Roman" pitchFamily="18" charset="0"/>
                <a:cs typeface="Times New Roman" pitchFamily="18" charset="0"/>
              </a:rPr>
              <a:t>7 Mighty Warriors </a:t>
            </a:r>
          </a:p>
          <a:p>
            <a:pPr algn="r"/>
            <a:r>
              <a:rPr lang="en-US" sz="1400" b="1" dirty="0" smtClean="0">
                <a:solidFill>
                  <a:schemeClr val="bg1"/>
                </a:solidFill>
                <a:latin typeface="Times New Roman" pitchFamily="18" charset="0"/>
                <a:cs typeface="Times New Roman" pitchFamily="18" charset="0"/>
              </a:rPr>
              <a:t>From the tribe   of Manasseh</a:t>
            </a:r>
            <a:endParaRPr lang="en-US" sz="1400" dirty="0"/>
          </a:p>
        </p:txBody>
      </p:sp>
      <p:cxnSp>
        <p:nvCxnSpPr>
          <p:cNvPr id="13" name="Straight Arrow Connector 12"/>
          <p:cNvCxnSpPr/>
          <p:nvPr/>
        </p:nvCxnSpPr>
        <p:spPr>
          <a:xfrm rot="5400000">
            <a:off x="7315200" y="1676400"/>
            <a:ext cx="1219200" cy="1066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Rectangle 13"/>
          <p:cNvSpPr/>
          <p:nvPr/>
        </p:nvSpPr>
        <p:spPr>
          <a:xfrm>
            <a:off x="0" y="1"/>
            <a:ext cx="4343400" cy="6857999"/>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buClr>
                <a:srgbClr val="FFFF00"/>
              </a:buClr>
              <a:buFont typeface="Wingdings" pitchFamily="2" charset="2"/>
              <a:buChar char="Ø"/>
            </a:pP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Follicular phase</a:t>
            </a:r>
          </a:p>
          <a:p>
            <a:pPr>
              <a:buClr>
                <a:srgbClr val="FFFF00"/>
              </a:buClr>
            </a:pPr>
            <a:endParaRPr lang="en-US" sz="1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1900" b="1" dirty="0" smtClean="0">
                <a:effectLst>
                  <a:outerShdw blurRad="38100" dist="38100" dir="2700000" algn="tl">
                    <a:srgbClr val="000000">
                      <a:alpha val="43137"/>
                    </a:srgbClr>
                  </a:outerShdw>
                </a:effectLst>
                <a:latin typeface="Times New Roman" pitchFamily="18" charset="0"/>
                <a:cs typeface="Times New Roman" pitchFamily="18" charset="0"/>
              </a:rPr>
              <a:t>The follicular phase is the beginning of the menstrual cycle. It starts on the first day of the menstrual cycle and usually </a:t>
            </a:r>
            <a:r>
              <a:rPr lang="en-US" sz="19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lasts about </a:t>
            </a:r>
            <a:r>
              <a:rPr lang="en-US" sz="19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14 day</a:t>
            </a:r>
            <a:r>
              <a:rPr lang="en-US" sz="19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 (Christ Death)</a:t>
            </a:r>
          </a:p>
          <a:p>
            <a:pPr algn="ctr"/>
            <a:r>
              <a:rPr lang="en-US" sz="19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900" b="1" dirty="0" smtClean="0">
                <a:effectLst>
                  <a:outerShdw blurRad="38100" dist="38100" dir="2700000" algn="tl">
                    <a:srgbClr val="000000">
                      <a:alpha val="43137"/>
                    </a:srgbClr>
                  </a:outerShdw>
                </a:effectLst>
                <a:latin typeface="Times New Roman" pitchFamily="18" charset="0"/>
                <a:cs typeface="Times New Roman" pitchFamily="18" charset="0"/>
              </a:rPr>
              <a:t>The hormones follicle-stimulating hormone </a:t>
            </a:r>
            <a:r>
              <a:rPr lang="en-US" sz="19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(FSH) </a:t>
            </a:r>
            <a:r>
              <a:rPr lang="en-US" sz="1900" b="1" dirty="0" smtClean="0">
                <a:effectLst>
                  <a:outerShdw blurRad="38100" dist="38100" dir="2700000" algn="tl">
                    <a:srgbClr val="000000">
                      <a:alpha val="43137"/>
                    </a:srgbClr>
                  </a:outerShdw>
                </a:effectLst>
                <a:latin typeface="Times New Roman" pitchFamily="18" charset="0"/>
                <a:cs typeface="Times New Roman" pitchFamily="18" charset="0"/>
              </a:rPr>
              <a:t>and luteinizing hormone </a:t>
            </a:r>
            <a:r>
              <a:rPr lang="en-US" sz="19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(LH) </a:t>
            </a:r>
            <a:r>
              <a:rPr lang="en-US" sz="1900" b="1" dirty="0" smtClean="0">
                <a:effectLst>
                  <a:outerShdw blurRad="38100" dist="38100" dir="2700000" algn="tl">
                    <a:srgbClr val="000000">
                      <a:alpha val="43137"/>
                    </a:srgbClr>
                  </a:outerShdw>
                </a:effectLst>
                <a:latin typeface="Times New Roman" pitchFamily="18" charset="0"/>
                <a:cs typeface="Times New Roman" pitchFamily="18" charset="0"/>
              </a:rPr>
              <a:t>are released from the pituitary gland to stimulate the ovaries. In turn, the ovaries produce estrogen and stimulate the </a:t>
            </a:r>
            <a:r>
              <a:rPr lang="en-US" sz="19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maturation of about 15 to 20 eggs </a:t>
            </a:r>
            <a:r>
              <a:rPr lang="en-US" sz="1900" b="1" dirty="0" smtClean="0">
                <a:effectLst>
                  <a:outerShdw blurRad="38100" dist="38100" dir="2700000" algn="tl">
                    <a:srgbClr val="000000">
                      <a:alpha val="43137"/>
                    </a:srgbClr>
                  </a:outerShdw>
                </a:effectLst>
                <a:latin typeface="Times New Roman" pitchFamily="18" charset="0"/>
                <a:cs typeface="Times New Roman" pitchFamily="18" charset="0"/>
              </a:rPr>
              <a:t>in the ovaries inside small areas known as follicles. Once estrogen levels begin to rise, the secretion of  </a:t>
            </a:r>
            <a:r>
              <a:rPr lang="en-US" sz="19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(FSH)</a:t>
            </a:r>
            <a:r>
              <a:rPr lang="en-US" sz="1900" b="1" dirty="0" smtClean="0">
                <a:effectLst>
                  <a:outerShdw blurRad="38100" dist="38100" dir="2700000" algn="tl">
                    <a:srgbClr val="000000">
                      <a:alpha val="43137"/>
                    </a:srgbClr>
                  </a:outerShdw>
                </a:effectLst>
                <a:latin typeface="Times New Roman" pitchFamily="18" charset="0"/>
                <a:cs typeface="Times New Roman" pitchFamily="18" charset="0"/>
              </a:rPr>
              <a:t> is reduced by a feedback system so that follicle stimulation ceases at the appropriate time. With time, one of the egg follicles (or rarely, two or more) becomes dominant, and maturation of the other follicles is interrupted. </a:t>
            </a:r>
          </a:p>
          <a:p>
            <a:pPr algn="ctr"/>
            <a:r>
              <a:rPr lang="en-US" sz="1900" b="1" dirty="0" smtClean="0">
                <a:effectLst>
                  <a:outerShdw blurRad="38100" dist="38100" dir="2700000" algn="tl">
                    <a:srgbClr val="000000">
                      <a:alpha val="43137"/>
                    </a:srgbClr>
                  </a:outerShdw>
                </a:effectLst>
                <a:latin typeface="Times New Roman" pitchFamily="18" charset="0"/>
                <a:cs typeface="Times New Roman" pitchFamily="18" charset="0"/>
              </a:rPr>
              <a:t>The dominant follicle continues to make estrogen</a:t>
            </a:r>
            <a:r>
              <a:rPr lang="en-US" sz="1900" b="1" dirty="0" smtClean="0">
                <a:latin typeface="Times New Roman" pitchFamily="18" charset="0"/>
                <a:cs typeface="Times New Roman" pitchFamily="18" charset="0"/>
              </a:rPr>
              <a:t>. </a:t>
            </a:r>
            <a:r>
              <a:rPr lang="en-US" b="1" dirty="0" smtClean="0">
                <a:solidFill>
                  <a:schemeClr val="bg1"/>
                </a:solidFill>
                <a:latin typeface="Times New Roman" pitchFamily="18" charset="0"/>
                <a:cs typeface="Times New Roman" pitchFamily="18" charset="0"/>
              </a:rPr>
              <a:t>(1 Corinthians 5:7)</a:t>
            </a:r>
            <a:endParaRPr lang="en-US"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7" name="TextBox 16"/>
          <p:cNvSpPr txBox="1"/>
          <p:nvPr/>
        </p:nvSpPr>
        <p:spPr>
          <a:xfrm>
            <a:off x="7543800" y="2514600"/>
            <a:ext cx="1375124" cy="830997"/>
          </a:xfrm>
          <a:prstGeom prst="rect">
            <a:avLst/>
          </a:prstGeom>
          <a:noFill/>
        </p:spPr>
        <p:txBody>
          <a:bodyPr wrap="square" rtlCol="0">
            <a:spAutoFit/>
          </a:bodyPr>
          <a:lstStyle/>
          <a:p>
            <a:pPr algn="ctr"/>
            <a:r>
              <a:rPr lang="en-US" sz="1200" b="1" dirty="0" smtClean="0">
                <a:solidFill>
                  <a:schemeClr val="bg1"/>
                </a:solidFill>
                <a:latin typeface="Times New Roman" pitchFamily="18" charset="0"/>
                <a:cs typeface="Times New Roman" pitchFamily="18" charset="0"/>
              </a:rPr>
              <a:t>Christ Before  </a:t>
            </a:r>
          </a:p>
          <a:p>
            <a:pPr algn="ctr"/>
            <a:r>
              <a:rPr lang="en-US" sz="1200" b="1" dirty="0" smtClean="0">
                <a:solidFill>
                  <a:schemeClr val="bg1"/>
                </a:solidFill>
                <a:latin typeface="Times New Roman" pitchFamily="18" charset="0"/>
                <a:cs typeface="Times New Roman" pitchFamily="18" charset="0"/>
              </a:rPr>
              <a:t> the  mercy seat</a:t>
            </a:r>
          </a:p>
          <a:p>
            <a:pPr algn="ctr"/>
            <a:r>
              <a:rPr lang="en-US" sz="1200" b="1" dirty="0" smtClean="0">
                <a:solidFill>
                  <a:schemeClr val="bg1"/>
                </a:solidFill>
                <a:latin typeface="Times New Roman" pitchFamily="18" charset="0"/>
                <a:cs typeface="Times New Roman" pitchFamily="18" charset="0"/>
              </a:rPr>
              <a:t> Mediating by Blood </a:t>
            </a:r>
            <a:endParaRPr lang="en-US" sz="1200" b="1" dirty="0">
              <a:solidFill>
                <a:schemeClr val="bg1"/>
              </a:solidFill>
              <a:latin typeface="Times New Roman" pitchFamily="18" charset="0"/>
              <a:cs typeface="Times New Roman" pitchFamily="18" charset="0"/>
            </a:endParaRPr>
          </a:p>
        </p:txBody>
      </p:sp>
      <p:sp>
        <p:nvSpPr>
          <p:cNvPr id="18" name="TextBox 17"/>
          <p:cNvSpPr txBox="1"/>
          <p:nvPr/>
        </p:nvSpPr>
        <p:spPr>
          <a:xfrm>
            <a:off x="5562600" y="3124200"/>
            <a:ext cx="955711" cy="461665"/>
          </a:xfrm>
          <a:prstGeom prst="rect">
            <a:avLst/>
          </a:prstGeom>
          <a:noFill/>
        </p:spPr>
        <p:txBody>
          <a:bodyPr wrap="none" rtlCol="0">
            <a:spAutoFit/>
          </a:bodyPr>
          <a:lstStyle/>
          <a:p>
            <a:pPr algn="ctr"/>
            <a:r>
              <a:rPr lang="en-US" sz="1200" b="1" dirty="0" smtClean="0">
                <a:solidFill>
                  <a:srgbClr val="FF0000"/>
                </a:solidFill>
                <a:latin typeface="Times New Roman" pitchFamily="18" charset="0"/>
                <a:cs typeface="Times New Roman" pitchFamily="18" charset="0"/>
              </a:rPr>
              <a:t>L</a:t>
            </a:r>
            <a:r>
              <a:rPr lang="en-US" sz="1200" b="1" dirty="0" smtClean="0">
                <a:solidFill>
                  <a:schemeClr val="bg1"/>
                </a:solidFill>
                <a:latin typeface="Times New Roman" pitchFamily="18" charset="0"/>
                <a:cs typeface="Times New Roman" pitchFamily="18" charset="0"/>
              </a:rPr>
              <a:t>ed by the</a:t>
            </a:r>
          </a:p>
          <a:p>
            <a:pPr algn="ctr"/>
            <a:r>
              <a:rPr lang="en-US" sz="1200" b="1" dirty="0" smtClean="0">
                <a:solidFill>
                  <a:schemeClr val="bg1"/>
                </a:solidFill>
                <a:latin typeface="Times New Roman" pitchFamily="18" charset="0"/>
                <a:cs typeface="Times New Roman" pitchFamily="18" charset="0"/>
              </a:rPr>
              <a:t> </a:t>
            </a:r>
            <a:r>
              <a:rPr lang="en-US" sz="1200" b="1" dirty="0" smtClean="0">
                <a:solidFill>
                  <a:srgbClr val="FF0000"/>
                </a:solidFill>
                <a:latin typeface="Times New Roman" pitchFamily="18" charset="0"/>
                <a:cs typeface="Times New Roman" pitchFamily="18" charset="0"/>
              </a:rPr>
              <a:t>H</a:t>
            </a:r>
            <a:r>
              <a:rPr lang="en-US" sz="1200" b="1" dirty="0" smtClean="0">
                <a:solidFill>
                  <a:schemeClr val="bg1"/>
                </a:solidFill>
                <a:latin typeface="Times New Roman" pitchFamily="18" charset="0"/>
                <a:cs typeface="Times New Roman" pitchFamily="18" charset="0"/>
              </a:rPr>
              <a:t>oly Spirit</a:t>
            </a:r>
            <a:endParaRPr lang="en-US" sz="1200" b="1" dirty="0">
              <a:solidFill>
                <a:schemeClr val="bg1"/>
              </a:solidFill>
              <a:latin typeface="Times New Roman" pitchFamily="18" charset="0"/>
              <a:cs typeface="Times New Roman" pitchFamily="18" charset="0"/>
            </a:endParaRPr>
          </a:p>
        </p:txBody>
      </p:sp>
      <p:sp>
        <p:nvSpPr>
          <p:cNvPr id="20" name="TextBox 19"/>
          <p:cNvSpPr txBox="1"/>
          <p:nvPr/>
        </p:nvSpPr>
        <p:spPr>
          <a:xfrm>
            <a:off x="5791200" y="3581400"/>
            <a:ext cx="1905000" cy="523220"/>
          </a:xfrm>
          <a:prstGeom prst="rect">
            <a:avLst/>
          </a:prstGeom>
          <a:noFill/>
          <a:ln w="28575">
            <a:solidFill>
              <a:srgbClr val="C00000"/>
            </a:solidFill>
          </a:ln>
        </p:spPr>
        <p:txBody>
          <a:bodyPr wrap="square" rtlCol="0">
            <a:spAutoFit/>
          </a:bodyPr>
          <a:lstStyle/>
          <a:p>
            <a:endParaRPr lang="en-US" sz="2800" dirty="0">
              <a:latin typeface="Times New Roman" pitchFamily="18" charset="0"/>
              <a:cs typeface="Times New Roman" pitchFamily="18" charset="0"/>
            </a:endParaRPr>
          </a:p>
        </p:txBody>
      </p:sp>
      <p:sp>
        <p:nvSpPr>
          <p:cNvPr id="12" name="TextBox 11"/>
          <p:cNvSpPr txBox="1"/>
          <p:nvPr/>
        </p:nvSpPr>
        <p:spPr>
          <a:xfrm>
            <a:off x="4419600" y="1066800"/>
            <a:ext cx="1127232" cy="307777"/>
          </a:xfrm>
          <a:prstGeom prst="rect">
            <a:avLst/>
          </a:prstGeom>
          <a:noFill/>
        </p:spPr>
        <p:txBody>
          <a:bodyPr wrap="none" rtlCol="0">
            <a:spAutoFit/>
          </a:bodyPr>
          <a:lstStyle/>
          <a:p>
            <a:r>
              <a:rPr lang="en-US" sz="1400" b="1" dirty="0" smtClean="0">
                <a:solidFill>
                  <a:schemeClr val="bg1"/>
                </a:solidFill>
                <a:latin typeface="Times New Roman" pitchFamily="18" charset="0"/>
                <a:cs typeface="Times New Roman" pitchFamily="18" charset="0"/>
              </a:rPr>
              <a:t>Exodus 12:6</a:t>
            </a:r>
            <a:endParaRPr lang="en-US" sz="1400" b="1" dirty="0">
              <a:solidFill>
                <a:schemeClr val="bg1"/>
              </a:solidFill>
              <a:latin typeface="Times New Roman" pitchFamily="18" charset="0"/>
              <a:cs typeface="Times New Roman" pitchFamily="18" charset="0"/>
            </a:endParaRPr>
          </a:p>
        </p:txBody>
      </p:sp>
      <p:sp>
        <p:nvSpPr>
          <p:cNvPr id="22" name="Rectangle 21"/>
          <p:cNvSpPr/>
          <p:nvPr/>
        </p:nvSpPr>
        <p:spPr>
          <a:xfrm>
            <a:off x="4495800" y="152400"/>
            <a:ext cx="1371600" cy="1015663"/>
          </a:xfrm>
          <a:prstGeom prst="rect">
            <a:avLst/>
          </a:prstGeom>
        </p:spPr>
        <p:txBody>
          <a:bodyPr wrap="square">
            <a:spAutoFit/>
          </a:bodyPr>
          <a:lstStyle/>
          <a:p>
            <a:pPr algn="ctr"/>
            <a:r>
              <a:rPr lang="en-US" sz="1200" b="1" dirty="0" smtClean="0">
                <a:solidFill>
                  <a:schemeClr val="bg1"/>
                </a:solidFill>
                <a:latin typeface="Times New Roman" pitchFamily="18" charset="0"/>
                <a:cs typeface="Times New Roman" pitchFamily="18" charset="0"/>
              </a:rPr>
              <a:t>The Passover lamb was slain on the fourteenth day of </a:t>
            </a:r>
            <a:r>
              <a:rPr lang="en-US" sz="1200" b="1" dirty="0" err="1" smtClean="0">
                <a:solidFill>
                  <a:schemeClr val="bg1"/>
                </a:solidFill>
                <a:latin typeface="Times New Roman" pitchFamily="18" charset="0"/>
                <a:cs typeface="Times New Roman" pitchFamily="18" charset="0"/>
              </a:rPr>
              <a:t>Abib</a:t>
            </a:r>
            <a:r>
              <a:rPr lang="en-US" sz="1200" b="1" dirty="0" smtClean="0">
                <a:solidFill>
                  <a:schemeClr val="bg1"/>
                </a:solidFill>
                <a:latin typeface="Times New Roman" pitchFamily="18" charset="0"/>
                <a:cs typeface="Times New Roman" pitchFamily="18" charset="0"/>
              </a:rPr>
              <a:t>, or Nisan.</a:t>
            </a:r>
            <a:endParaRPr lang="en-US" sz="1200" b="1" dirty="0">
              <a:solidFill>
                <a:schemeClr val="bg1"/>
              </a:solidFill>
              <a:latin typeface="Times New Roman" pitchFamily="18" charset="0"/>
              <a:cs typeface="Times New Roman" pitchFamily="18" charset="0"/>
            </a:endParaRPr>
          </a:p>
        </p:txBody>
      </p:sp>
      <p:sp>
        <p:nvSpPr>
          <p:cNvPr id="23" name="TextBox 22"/>
          <p:cNvSpPr txBox="1"/>
          <p:nvPr/>
        </p:nvSpPr>
        <p:spPr>
          <a:xfrm>
            <a:off x="1447800" y="1524000"/>
            <a:ext cx="2667000" cy="369332"/>
          </a:xfrm>
          <a:prstGeom prst="rect">
            <a:avLst/>
          </a:prstGeom>
          <a:noFill/>
          <a:ln w="12700">
            <a:solidFill>
              <a:srgbClr val="FFFF00"/>
            </a:solidFill>
          </a:ln>
        </p:spPr>
        <p:txBody>
          <a:bodyPr wrap="square" rtlCol="0">
            <a:spAutoFit/>
          </a:bodyPr>
          <a:lstStyle/>
          <a:p>
            <a:endParaRPr lang="en-US" dirty="0"/>
          </a:p>
        </p:txBody>
      </p:sp>
      <p:cxnSp>
        <p:nvCxnSpPr>
          <p:cNvPr id="26" name="Straight Arrow Connector 25"/>
          <p:cNvCxnSpPr>
            <a:endCxn id="23" idx="3"/>
          </p:cNvCxnSpPr>
          <p:nvPr/>
        </p:nvCxnSpPr>
        <p:spPr>
          <a:xfrm rot="10800000" flipV="1">
            <a:off x="4114800" y="1371600"/>
            <a:ext cx="533400" cy="33706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8" name="TextBox 27"/>
          <p:cNvSpPr txBox="1"/>
          <p:nvPr/>
        </p:nvSpPr>
        <p:spPr>
          <a:xfrm>
            <a:off x="4655639" y="2667000"/>
            <a:ext cx="1212190" cy="646331"/>
          </a:xfrm>
          <a:prstGeom prst="rect">
            <a:avLst/>
          </a:prstGeom>
          <a:noFill/>
        </p:spPr>
        <p:txBody>
          <a:bodyPr wrap="none" rtlCol="0">
            <a:spAutoFit/>
          </a:bodyPr>
          <a:lstStyle/>
          <a:p>
            <a:pPr algn="ctr"/>
            <a:r>
              <a:rPr lang="en-US" sz="1200" b="1" dirty="0" smtClean="0">
                <a:solidFill>
                  <a:schemeClr val="bg1"/>
                </a:solidFill>
                <a:latin typeface="Times New Roman" pitchFamily="18" charset="0"/>
                <a:cs typeface="Times New Roman" pitchFamily="18" charset="0"/>
              </a:rPr>
              <a:t>The Holy Spirit</a:t>
            </a:r>
          </a:p>
          <a:p>
            <a:pPr algn="ctr"/>
            <a:r>
              <a:rPr lang="en-US" sz="1200" b="1" dirty="0" smtClean="0">
                <a:solidFill>
                  <a:schemeClr val="bg1"/>
                </a:solidFill>
                <a:latin typeface="Times New Roman" pitchFamily="18" charset="0"/>
                <a:cs typeface="Times New Roman" pitchFamily="18" charset="0"/>
              </a:rPr>
              <a:t>Mediating by</a:t>
            </a:r>
          </a:p>
          <a:p>
            <a:pPr algn="ctr"/>
            <a:r>
              <a:rPr lang="en-US" sz="1200" b="1" dirty="0" smtClean="0">
                <a:solidFill>
                  <a:schemeClr val="bg1"/>
                </a:solidFill>
                <a:latin typeface="Times New Roman" pitchFamily="18" charset="0"/>
                <a:cs typeface="Times New Roman" pitchFamily="18" charset="0"/>
              </a:rPr>
              <a:t>Prayer </a:t>
            </a:r>
            <a:endParaRPr lang="en-US" sz="1200" b="1" dirty="0">
              <a:solidFill>
                <a:schemeClr val="bg1"/>
              </a:solidFill>
              <a:latin typeface="Times New Roman" pitchFamily="18" charset="0"/>
              <a:cs typeface="Times New Roman" pitchFamily="18" charset="0"/>
            </a:endParaRPr>
          </a:p>
        </p:txBody>
      </p:sp>
      <p:sp>
        <p:nvSpPr>
          <p:cNvPr id="15" name="Rectangle 14"/>
          <p:cNvSpPr/>
          <p:nvPr/>
        </p:nvSpPr>
        <p:spPr>
          <a:xfrm>
            <a:off x="7162801" y="4876800"/>
            <a:ext cx="1143000" cy="738664"/>
          </a:xfrm>
          <a:prstGeom prst="rect">
            <a:avLst/>
          </a:prstGeom>
        </p:spPr>
        <p:txBody>
          <a:bodyPr wrap="square">
            <a:spAutoFit/>
          </a:bodyPr>
          <a:lstStyle/>
          <a:p>
            <a:pPr algn="ctr"/>
            <a:r>
              <a:rPr lang="en-GB" sz="1400" b="1" dirty="0" smtClean="0">
                <a:solidFill>
                  <a:schemeClr val="bg1"/>
                </a:solidFill>
                <a:latin typeface="Times New Roman" pitchFamily="18" charset="0"/>
                <a:cs typeface="Times New Roman" pitchFamily="18" charset="0"/>
              </a:rPr>
              <a:t>Follicle Stimulating </a:t>
            </a:r>
          </a:p>
          <a:p>
            <a:pPr algn="ctr"/>
            <a:r>
              <a:rPr lang="en-GB" sz="1400" b="1" dirty="0" smtClean="0">
                <a:solidFill>
                  <a:schemeClr val="bg1"/>
                </a:solidFill>
                <a:latin typeface="Times New Roman" pitchFamily="18" charset="0"/>
                <a:cs typeface="Times New Roman" pitchFamily="18" charset="0"/>
              </a:rPr>
              <a:t>Hormone</a:t>
            </a:r>
            <a:endParaRPr lang="en-US" sz="1400" dirty="0">
              <a:solidFill>
                <a:schemeClr val="bg1"/>
              </a:solidFill>
            </a:endParaRPr>
          </a:p>
        </p:txBody>
      </p:sp>
      <p:cxnSp>
        <p:nvCxnSpPr>
          <p:cNvPr id="19" name="Straight Arrow Connector 18"/>
          <p:cNvCxnSpPr/>
          <p:nvPr/>
        </p:nvCxnSpPr>
        <p:spPr>
          <a:xfrm rot="16200000" flipH="1">
            <a:off x="7200900" y="4152900"/>
            <a:ext cx="838200" cy="457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ransition spd="slow">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6858000"/>
          </a:xfrm>
          <a:prstGeom prst="rect">
            <a:avLst/>
          </a:prstGeom>
          <a:ln>
            <a:solidFill>
              <a:srgbClr val="6600FF"/>
            </a:solidFill>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Temperance and Self-Control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8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eaLnBrk="0" fontAlgn="base" hangingPunct="0">
              <a:spcBef>
                <a:spcPct val="0"/>
              </a:spcBef>
              <a:spcAft>
                <a:spcPct val="0"/>
              </a:spcAft>
            </a:pPr>
            <a:r>
              <a:rPr lang="en-US" sz="17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Especially does responsibility rest upon the mother. She, by whose lifeblood the child is nourished and its physical frame built up, imparts to it also mental and spiritual influences that tend to the shaping of mind and character.  It was Jochebed, the Hebrew mother, who, strong in faith, was "not afraid of the king's commandment</a:t>
            </a:r>
            <a:r>
              <a:rPr lang="en-US" sz="1700" b="1" dirty="0" smtClean="0">
                <a:solidFill>
                  <a:schemeClr val="tx1"/>
                </a:solidFill>
                <a:latin typeface="Times New Roman" pitchFamily="18" charset="0"/>
                <a:ea typeface="Calibri" pitchFamily="34" charset="0"/>
                <a:cs typeface="Times New Roman" pitchFamily="18" charset="0"/>
              </a:rPr>
              <a:t>" </a:t>
            </a:r>
            <a:r>
              <a:rPr lang="en-US" sz="1700" b="1" dirty="0" smtClean="0">
                <a:solidFill>
                  <a:schemeClr val="bg1"/>
                </a:solidFill>
                <a:latin typeface="Times New Roman" pitchFamily="18" charset="0"/>
                <a:ea typeface="Calibri" pitchFamily="34" charset="0"/>
                <a:cs typeface="Times New Roman" pitchFamily="18" charset="0"/>
              </a:rPr>
              <a:t>(Hebrews 11:23)</a:t>
            </a:r>
            <a:r>
              <a:rPr lang="en-US" sz="1700" b="1" dirty="0" smtClean="0">
                <a:solidFill>
                  <a:schemeClr val="tx1"/>
                </a:solidFill>
                <a:latin typeface="Times New Roman" pitchFamily="18" charset="0"/>
                <a:ea typeface="Calibri" pitchFamily="34" charset="0"/>
                <a:cs typeface="Times New Roman" pitchFamily="18" charset="0"/>
              </a:rPr>
              <a:t>,</a:t>
            </a:r>
            <a:r>
              <a:rPr lang="en-US" sz="1700" b="1" dirty="0" smtClean="0">
                <a:solidFill>
                  <a:schemeClr val="bg1"/>
                </a:solidFill>
                <a:latin typeface="Times New Roman" pitchFamily="18" charset="0"/>
                <a:ea typeface="Calibri" pitchFamily="34" charset="0"/>
                <a:cs typeface="Times New Roman" pitchFamily="18" charset="0"/>
              </a:rPr>
              <a:t> </a:t>
            </a:r>
            <a:r>
              <a:rPr lang="en-US" sz="17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of whom was born Moses,  the deliverer of Israel. It was Hannah, the woman of prayer and self-sacrifice and heavenly inspiration, who gave birth to Samuel, the heaven-instructed child,  the incorruptible judge, the founder of Israel's sacred schools.  It was Elizabeth the kinswoman and kindred spirit of Mary of Nazareth,  who was the mother of the Saviour's herald.   The carefulness with which the mother should guard her habits of life is taught in the Scriptures. When the Lord would raise up Samson as a deliverer for Israel,  "the angel of Jehovah" appeared to the mother, with special instruction concerning her habits, and also for the treatment of her child. "Beware," he said, "and now drink no wine nor strong drink, neither eat any unclean thing.“ </a:t>
            </a:r>
            <a:r>
              <a:rPr lang="en-US" b="1" dirty="0" smtClean="0">
                <a:solidFill>
                  <a:schemeClr val="bg1"/>
                </a:solidFill>
                <a:latin typeface="Times New Roman" pitchFamily="18" charset="0"/>
                <a:ea typeface="Calibri" pitchFamily="34" charset="0"/>
                <a:cs typeface="Times New Roman" pitchFamily="18" charset="0"/>
              </a:rPr>
              <a:t>Judges 13:13, 7. </a:t>
            </a:r>
          </a:p>
          <a:p>
            <a:pPr algn="ctr"/>
            <a:r>
              <a:rPr lang="en-US" sz="1600" b="1" dirty="0" smtClean="0">
                <a:solidFill>
                  <a:schemeClr val="bg1"/>
                </a:solidFill>
                <a:latin typeface="Times New Roman" pitchFamily="18" charset="0"/>
                <a:ea typeface="Calibri" pitchFamily="34"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effect of prenatal influences is by many parents looked upon as a matter of little moment; but heaven does not so regard it.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The message sent by an angel of God, and twice given in the most solemn manner, shows it to be deserving of our most careful thought</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b="1" dirty="0" smtClean="0">
              <a:solidFill>
                <a:schemeClr val="bg1"/>
              </a:solidFill>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In the words spoken to the Hebrew mother, God speaks to all mothers in every age. “</a:t>
            </a: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Let her beware," the angel said; "all that I commanded her let her observe." </a:t>
            </a:r>
            <a:r>
              <a:rPr lang="en-US"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well-being of the child will be affected by the habits of the mother.  </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Her appetites and passions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are to be controlled by principle. There is something for her to shun, something for her to work against, if she fulfills God's purpose for her in giving her a child. If before the birth of her child she is self-indulgent, if she is selfish, impatient, and exacting, these traits will be reflected in the disposition of the child. Thus many children have received as a birthright almost unconquerable tendencies to evil</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600" b="1" dirty="0" smtClean="0">
                <a:solidFill>
                  <a:schemeClr val="bg1"/>
                </a:solidFill>
                <a:latin typeface="Times New Roman" pitchFamily="18" charset="0"/>
                <a:cs typeface="Times New Roman" pitchFamily="18" charset="0"/>
              </a:rPr>
              <a:t>{MH- The Ministry of Healing 372. 1- 4}  </a:t>
            </a:r>
            <a:endParaRPr kumimoji="0" lang="en-US" sz="1600" i="0" u="none" strike="noStrike" cap="none" normalizeH="0" baseline="0" dirty="0" smtClean="0">
              <a:ln>
                <a:noFill/>
              </a:ln>
              <a:solidFill>
                <a:schemeClr val="bg1"/>
              </a:solidFill>
              <a:latin typeface="Times New Roman" pitchFamily="18" charset="0"/>
              <a:cs typeface="Times New Roman" pitchFamily="18" charset="0"/>
            </a:endParaRPr>
          </a:p>
        </p:txBody>
      </p:sp>
      <p:sp>
        <p:nvSpPr>
          <p:cNvPr id="4" name="Slide Number Placeholder 6"/>
          <p:cNvSpPr>
            <a:spLocks noGrp="1"/>
          </p:cNvSpPr>
          <p:nvPr>
            <p:ph type="sldNum" sz="quarter" idx="12"/>
          </p:nvPr>
        </p:nvSpPr>
        <p:spPr>
          <a:xfrm>
            <a:off x="8534400" y="0"/>
            <a:ext cx="381000" cy="365125"/>
          </a:xfrm>
        </p:spPr>
        <p:txBody>
          <a:bodyPr/>
          <a:lstStyle/>
          <a:p>
            <a:pPr algn="ctr"/>
            <a:fld id="{877F9B8C-32C4-43F2-99B4-FFD195B4A4EB}" type="slidenum">
              <a:rPr lang="en-U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15</a:t>
            </a:fld>
            <a:endPar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7048083"/>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Common problems related with Reproductive System</a:t>
            </a:r>
          </a:p>
          <a:p>
            <a:pPr algn="ctr"/>
            <a:endParaRPr lang="en-US" sz="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reproductive system must be well protected as any threat to its health jeopardizes the ability to have a child. Diseases of the reproductive system include sexually transmitted diseases as well as ovarian cysts and uterine cancer in women.</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defenses of the reproductive system are among the toughest in the body. Infectious organisms entering a woman’s body though the reproductive system are met by a well-organized network of defenses. Acid and </a:t>
            </a:r>
            <a:r>
              <a:rPr lang="en-US"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white</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blood cells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in the mucus secreted by the vaginal lining and the adverse current created by the cilia are able to kill most invading microorganisms. However, as it is critical for male sperm entering the reproductive tract to pass through, the protective mucus of the female reproductive organ and the cervix thin considerably during ovulation. </a:t>
            </a:r>
            <a:r>
              <a:rPr lang="en-US" b="1" dirty="0" smtClean="0">
                <a:solidFill>
                  <a:schemeClr val="bg1"/>
                </a:solidFill>
                <a:latin typeface="Times New Roman" pitchFamily="18" charset="0"/>
                <a:cs typeface="Times New Roman" pitchFamily="18" charset="0"/>
              </a:rPr>
              <a:t>http://preventivescience.org/reproductive.html</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r>
            <a:br>
              <a:rPr lang="en-US" b="1" dirty="0" smtClean="0">
                <a:effectLst>
                  <a:outerShdw blurRad="38100" dist="38100" dir="2700000" algn="tl">
                    <a:srgbClr val="000000">
                      <a:alpha val="43137"/>
                    </a:srgbClr>
                  </a:outerShdw>
                </a:effectLst>
                <a:latin typeface="Times New Roman" pitchFamily="18" charset="0"/>
                <a:cs typeface="Times New Roman" pitchFamily="18" charset="0"/>
              </a:rPr>
            </a:b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Even a fetus in a mother’s womb is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peril from the mother’s immune system</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As the embryo contains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genetic material from both father and mother</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the mother’s immune system identifies </a:t>
            </a:r>
            <a:r>
              <a:rPr lang="en-US"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embryo as something that does not belong to her body and produces antibodies to attack it.</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Thankfully,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the womb can prevent </a:t>
            </a:r>
            <a:r>
              <a:rPr lang="en-US"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entry of most antibodies to protect the fetus from the mother’s natural defense mechanism</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 symbol of the two laws warring within us; Spiritual  and  the Carnal  </a:t>
            </a:r>
            <a:r>
              <a:rPr lang="en-US" b="1" dirty="0" smtClean="0">
                <a:solidFill>
                  <a:schemeClr val="bg1"/>
                </a:solidFill>
                <a:latin typeface="Times New Roman" pitchFamily="18" charset="0"/>
                <a:cs typeface="Times New Roman" pitchFamily="18" charset="0"/>
              </a:rPr>
              <a:t>Romans 7:23</a:t>
            </a:r>
            <a:endParaRPr lang="en-US" sz="800" dirty="0" smtClean="0">
              <a:solidFill>
                <a:schemeClr val="bg1"/>
              </a:solidFill>
              <a:latin typeface="Times New Roman" pitchFamily="18" charset="0"/>
              <a:cs typeface="Times New Roman" pitchFamily="18" charset="0"/>
            </a:endParaRP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But if the mother unswervingly adheres to right principles, if she is temperate and self-denying, if she is kind, gentle, and unselfish, she may give her child these same precious traits of character. Very explicit was the command prohibiting the use of wine by the mother. Every drop of strong drink taken by her to gratify appetite endangers the physical, mental, and moral health of her child, and is a direct sin against her Creator.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chemeClr val="bg1"/>
                </a:solidFill>
                <a:latin typeface="Times New Roman" pitchFamily="18" charset="0"/>
                <a:cs typeface="Times New Roman" pitchFamily="18" charset="0"/>
              </a:rPr>
              <a:t>{MH- MH-The Ministry of Healing 373.1} </a:t>
            </a:r>
            <a:endParaRPr lang="en-US" b="1" dirty="0">
              <a:solidFill>
                <a:schemeClr val="bg1"/>
              </a:solidFill>
              <a:latin typeface="Times New Roman" pitchFamily="18" charset="0"/>
              <a:cs typeface="Times New Roman" pitchFamily="18" charset="0"/>
            </a:endParaRPr>
          </a:p>
        </p:txBody>
      </p:sp>
      <p:sp>
        <p:nvSpPr>
          <p:cNvPr id="4" name="Rectangle 3"/>
          <p:cNvSpPr/>
          <p:nvPr/>
        </p:nvSpPr>
        <p:spPr>
          <a:xfrm>
            <a:off x="8728502" y="0"/>
            <a:ext cx="415498"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16</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686800" y="0"/>
            <a:ext cx="457200" cy="365125"/>
          </a:xfrm>
        </p:spPr>
        <p:txBody>
          <a:bodyPr/>
          <a:lstStyle/>
          <a:p>
            <a:pPr algn="ctr"/>
            <a:fld id="{877F9B8C-32C4-43F2-99B4-FFD195B4A4EB}" type="slidenum">
              <a:rPr lang="en-US" sz="16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17</a:t>
            </a:fld>
            <a:endPar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Rectangle 8"/>
          <p:cNvSpPr/>
          <p:nvPr/>
        </p:nvSpPr>
        <p:spPr>
          <a:xfrm>
            <a:off x="381000" y="304800"/>
            <a:ext cx="8229600" cy="2985433"/>
          </a:xfrm>
          <a:prstGeom prst="rect">
            <a:avLst/>
          </a:prstGeom>
          <a:ln>
            <a:solidFill>
              <a:schemeClr val="tx1"/>
            </a:solidFill>
          </a:ln>
        </p:spPr>
        <p:style>
          <a:lnRef idx="0">
            <a:schemeClr val="dk1"/>
          </a:lnRef>
          <a:fillRef idx="3">
            <a:schemeClr val="dk1"/>
          </a:fillRef>
          <a:effectRef idx="3">
            <a:schemeClr val="dk1"/>
          </a:effectRef>
          <a:fontRef idx="minor">
            <a:schemeClr val="lt1"/>
          </a:fontRef>
        </p:style>
        <p:txBody>
          <a:bodyPr wrap="square">
            <a:spAutoFit/>
          </a:bodyPr>
          <a:lstStyle/>
          <a:p>
            <a:r>
              <a:rPr lang="en-US" sz="3600"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Next Week:</a:t>
            </a:r>
          </a:p>
          <a:p>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The Sanctuary of our Body</a:t>
            </a:r>
          </a:p>
          <a:p>
            <a:pPr algn="ctr"/>
            <a:r>
              <a:rPr lang="en-US" sz="3600" i="1" dirty="0" smtClean="0">
                <a:effectLst>
                  <a:outerShdw blurRad="38100" dist="38100" dir="2700000" algn="tl">
                    <a:srgbClr val="000000">
                      <a:alpha val="43137"/>
                    </a:srgbClr>
                  </a:outerShdw>
                </a:effectLst>
                <a:latin typeface="Times New Roman" pitchFamily="18" charset="0"/>
                <a:cs typeface="Times New Roman" pitchFamily="18" charset="0"/>
              </a:rPr>
              <a:t> The Third Temple</a:t>
            </a:r>
          </a:p>
          <a:p>
            <a:pPr algn="ctr"/>
            <a:r>
              <a:rPr lang="en-US" sz="3600" i="1" spc="-150" dirty="0" smtClean="0">
                <a:effectLst>
                  <a:outerShdw blurRad="38100" dist="38100" dir="2700000" algn="tl">
                    <a:srgbClr val="000000">
                      <a:alpha val="43137"/>
                    </a:srgbClr>
                  </a:outerShdw>
                </a:effectLst>
                <a:latin typeface="Times New Roman" pitchFamily="18" charset="0"/>
                <a:cs typeface="Times New Roman" pitchFamily="18" charset="0"/>
              </a:rPr>
              <a:t>Series  12   </a:t>
            </a:r>
          </a:p>
          <a:p>
            <a:pPr algn="ctr"/>
            <a:r>
              <a:rPr lang="en-US" sz="3600" i="1" spc="-150" dirty="0" smtClean="0">
                <a:effectLst>
                  <a:outerShdw blurRad="38100" dist="38100" dir="2700000" algn="tl">
                    <a:srgbClr val="000000">
                      <a:alpha val="43137"/>
                    </a:srgbClr>
                  </a:outerShdw>
                </a:effectLst>
                <a:latin typeface="Times New Roman" pitchFamily="18" charset="0"/>
                <a:cs typeface="Times New Roman" pitchFamily="18" charset="0"/>
              </a:rPr>
              <a:t>The  Male Reproductive System </a:t>
            </a:r>
            <a:endParaRPr lang="en-US" sz="3600" i="1"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9"/>
          <p:cNvSpPr/>
          <p:nvPr/>
        </p:nvSpPr>
        <p:spPr>
          <a:xfrm>
            <a:off x="457200" y="3733800"/>
            <a:ext cx="8001000" cy="2554545"/>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endParaRPr lang="en-US" sz="32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Operates and Functions like</a:t>
            </a:r>
            <a:r>
              <a:rPr lang="en-US" sz="3200" b="1" i="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sz="2400" i="1" dirty="0" smtClean="0">
                <a:effectLst>
                  <a:outerShdw blurRad="38100" dist="38100" dir="2700000" algn="tl">
                    <a:srgbClr val="000000">
                      <a:alpha val="43137"/>
                    </a:srgbClr>
                  </a:outerShdw>
                </a:effectLst>
                <a:latin typeface="Times New Roman" pitchFamily="18" charset="0"/>
                <a:cs typeface="Times New Roman" pitchFamily="18" charset="0"/>
              </a:rPr>
              <a:t>(The Tribe of Joseph)</a:t>
            </a:r>
          </a:p>
          <a:p>
            <a:pPr algn="ct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“Fruitfulness</a:t>
            </a:r>
            <a:r>
              <a:rPr lang="en-US" sz="2400" i="1" dirty="0" smtClean="0">
                <a:effectLst>
                  <a:outerShdw blurRad="38100" dist="38100" dir="2700000" algn="tl">
                    <a:srgbClr val="000000">
                      <a:alpha val="43137"/>
                    </a:srgbClr>
                  </a:outerShdw>
                </a:effectLst>
                <a:latin typeface="Times New Roman" pitchFamily="18" charset="0"/>
                <a:cs typeface="Times New Roman" pitchFamily="18" charset="0"/>
              </a:rPr>
              <a:t>”</a:t>
            </a:r>
          </a:p>
          <a:p>
            <a:pPr algn="ctr"/>
            <a:endParaRPr lang="en-US" sz="2400" i="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endParaRPr lang="en-US" sz="2400" i="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1" name="yui_3_5_1_5_1377552582384_716" descr="http://i192.photobucket.com/albums/z195/sparkletags4/Christian/godBless56.jpg"/>
          <p:cNvPicPr/>
          <p:nvPr/>
        </p:nvPicPr>
        <p:blipFill>
          <a:blip r:embed="rId2" cstate="print"/>
          <a:srcRect/>
          <a:stretch>
            <a:fillRect/>
          </a:stretch>
        </p:blipFill>
        <p:spPr bwMode="auto">
          <a:xfrm>
            <a:off x="6934200" y="4953000"/>
            <a:ext cx="1181100" cy="1123950"/>
          </a:xfrm>
          <a:prstGeom prst="rect">
            <a:avLst/>
          </a:prstGeom>
          <a:noFill/>
          <a:ln w="9525">
            <a:solidFill>
              <a:srgbClr val="3333FF"/>
            </a:solid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763000" y="0"/>
            <a:ext cx="381000" cy="365125"/>
          </a:xfrm>
        </p:spPr>
        <p:txBody>
          <a:bodyPr/>
          <a:lstStyle/>
          <a:p>
            <a:pPr algn="ctr"/>
            <a:fld id="{877F9B8C-32C4-43F2-99B4-FFD195B4A4EB}" type="slidenum">
              <a:rPr lang="en-US" sz="18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2</a:t>
            </a:fld>
            <a:endPar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Rectangle 8"/>
          <p:cNvSpPr/>
          <p:nvPr/>
        </p:nvSpPr>
        <p:spPr>
          <a:xfrm>
            <a:off x="381000" y="304800"/>
            <a:ext cx="8382000" cy="2677656"/>
          </a:xfrm>
          <a:prstGeom prst="rect">
            <a:avLst/>
          </a:prstGeom>
          <a:ln>
            <a:solidFill>
              <a:schemeClr val="tx1"/>
            </a:solidFill>
          </a:ln>
        </p:spPr>
        <p:style>
          <a:lnRef idx="0">
            <a:schemeClr val="dk1"/>
          </a:lnRef>
          <a:fillRef idx="3">
            <a:schemeClr val="dk1"/>
          </a:fillRef>
          <a:effectRef idx="3">
            <a:schemeClr val="dk1"/>
          </a:effectRef>
          <a:fontRef idx="minor">
            <a:schemeClr val="lt1"/>
          </a:fontRef>
        </p:style>
        <p:txBody>
          <a:bodyPr wrap="square">
            <a:spAutoFit/>
          </a:bodyPr>
          <a:lstStyle/>
          <a:p>
            <a:pPr algn="ctr"/>
            <a:endParaRPr lang="en-US" sz="1600" dirty="0" smtClean="0"/>
          </a:p>
          <a:p>
            <a:pPr algn="ctr"/>
            <a:r>
              <a:rPr lang="en-US" sz="3600" dirty="0" smtClean="0">
                <a:effectLst>
                  <a:outerShdw blurRad="38100" dist="38100" dir="2700000" algn="tl">
                    <a:srgbClr val="000000">
                      <a:alpha val="43137"/>
                    </a:srgbClr>
                  </a:outerShdw>
                </a:effectLst>
                <a:latin typeface="Times New Roman" pitchFamily="18" charset="0"/>
                <a:cs typeface="Times New Roman" pitchFamily="18" charset="0"/>
              </a:rPr>
              <a:t>The Female Reproductive System</a:t>
            </a:r>
          </a:p>
          <a:p>
            <a:pPr algn="ctr"/>
            <a:r>
              <a:rPr lang="en-US" sz="3600" dirty="0" smtClean="0">
                <a:effectLst>
                  <a:outerShdw blurRad="38100" dist="38100" dir="2700000" algn="tl">
                    <a:srgbClr val="000000">
                      <a:alpha val="43137"/>
                    </a:srgbClr>
                  </a:outerShdw>
                </a:effectLst>
                <a:latin typeface="Times New Roman" pitchFamily="18" charset="0"/>
                <a:cs typeface="Times New Roman" pitchFamily="18" charset="0"/>
              </a:rPr>
              <a:t>Operates and Functions like</a:t>
            </a:r>
          </a:p>
          <a:p>
            <a:pPr algn="ctr"/>
            <a:r>
              <a:rPr lang="en-US" sz="3200" dirty="0" smtClean="0">
                <a:effectLst>
                  <a:outerShdw blurRad="38100" dist="38100" dir="2700000" algn="tl">
                    <a:srgbClr val="000000">
                      <a:alpha val="43137"/>
                    </a:srgbClr>
                  </a:outerShdw>
                </a:effectLst>
                <a:latin typeface="Times New Roman" pitchFamily="18" charset="0"/>
                <a:cs typeface="Times New Roman" pitchFamily="18" charset="0"/>
              </a:rPr>
              <a:t>(The Tribe of Manasseh)</a:t>
            </a:r>
          </a:p>
          <a:p>
            <a:pPr algn="ct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“Causing to forget ,”</a:t>
            </a:r>
          </a:p>
          <a:p>
            <a:pPr algn="ctr"/>
            <a:r>
              <a:rPr lang="en-US" sz="2400" b="1" i="1" dirty="0" smtClean="0"/>
              <a:t> </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her labor after the birth of her child.</a:t>
            </a:r>
            <a:endParaRPr lang="en-US" sz="1050" i="1" dirty="0"/>
          </a:p>
        </p:txBody>
      </p:sp>
      <p:sp>
        <p:nvSpPr>
          <p:cNvPr id="6" name="Rectangle 5"/>
          <p:cNvSpPr/>
          <p:nvPr/>
        </p:nvSpPr>
        <p:spPr>
          <a:xfrm>
            <a:off x="533400" y="3429000"/>
            <a:ext cx="8153400" cy="2708434"/>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endParaRPr lang="en-US" sz="2800" b="1" i="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Genesis 49:25</a:t>
            </a:r>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[Even] by the God of thy father, who shall help thee; and by the Almighty, who shall bless thee with blessings of heaven above, blessings of the deep that lieth under,</a:t>
            </a:r>
          </a:p>
          <a:p>
            <a:pPr algn="ct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u="sng" dirty="0" smtClean="0">
                <a:effectLst>
                  <a:outerShdw blurRad="38100" dist="38100" dir="2700000" algn="tl">
                    <a:srgbClr val="000000">
                      <a:alpha val="43137"/>
                    </a:srgbClr>
                  </a:outerShdw>
                </a:effectLst>
                <a:latin typeface="Times New Roman" pitchFamily="18" charset="0"/>
                <a:cs typeface="Times New Roman" pitchFamily="18" charset="0"/>
              </a:rPr>
              <a:t>blessings of the breasts, and of the womb: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endParaRPr lang="en-US" b="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0"/>
            <a:ext cx="457200" cy="365125"/>
          </a:xfrm>
        </p:spPr>
        <p:txBody>
          <a:bodyPr/>
          <a:lstStyle/>
          <a:p>
            <a:pPr algn="ctr"/>
            <a:fld id="{877F9B8C-32C4-43F2-99B4-FFD195B4A4EB}" type="slidenum">
              <a:rPr lang="en-US" sz="1800" b="1" smtClean="0">
                <a:solidFill>
                  <a:schemeClr val="tx1"/>
                </a:solidFill>
                <a:latin typeface="Times New Roman" pitchFamily="18" charset="0"/>
                <a:cs typeface="Times New Roman" pitchFamily="18" charset="0"/>
              </a:rPr>
              <a:pPr algn="ctr"/>
              <a:t>3</a:t>
            </a:fld>
            <a:endParaRPr lang="en-US" sz="1800" b="1" dirty="0">
              <a:solidFill>
                <a:schemeClr val="tx1"/>
              </a:solidFill>
              <a:latin typeface="Times New Roman" pitchFamily="18" charset="0"/>
              <a:cs typeface="Times New Roman" pitchFamily="18" charset="0"/>
            </a:endParaRPr>
          </a:p>
        </p:txBody>
      </p:sp>
      <p:sp>
        <p:nvSpPr>
          <p:cNvPr id="3" name="Rectangle 2"/>
          <p:cNvSpPr/>
          <p:nvPr/>
        </p:nvSpPr>
        <p:spPr>
          <a:xfrm>
            <a:off x="1066800" y="1066800"/>
            <a:ext cx="7239000" cy="4876800"/>
          </a:xfrm>
          <a:prstGeom prst="rect">
            <a:avLst/>
          </a:prstGeom>
          <a:solidFill>
            <a:schemeClr val="tx1"/>
          </a:solidFill>
          <a:ln>
            <a:solidFill>
              <a:srgbClr val="170C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673" name="Rectangle 1"/>
          <p:cNvSpPr>
            <a:spLocks noChangeArrowheads="1"/>
          </p:cNvSpPr>
          <p:nvPr/>
        </p:nvSpPr>
        <p:spPr bwMode="auto">
          <a:xfrm>
            <a:off x="1600200" y="1663244"/>
            <a:ext cx="6019800" cy="3539430"/>
          </a:xfrm>
          <a:prstGeom prst="rect">
            <a:avLst/>
          </a:prstGeom>
          <a:ln>
            <a:solidFill>
              <a:srgbClr val="0000FF"/>
            </a:solidFill>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tabLst>
                <a:tab pos="4787900" algn="l"/>
              </a:tabLst>
            </a:pPr>
            <a:endParaRPr lang="en-US" sz="2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lvl="0" algn="ctr" fontAlgn="base">
              <a:spcBef>
                <a:spcPct val="0"/>
              </a:spcBef>
              <a:spcAft>
                <a:spcPct val="0"/>
              </a:spcAft>
              <a:tabLst>
                <a:tab pos="4787900" algn="l"/>
              </a:tabLst>
            </a:pP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Deuteronomy 33:17</a:t>
            </a:r>
          </a:p>
          <a:p>
            <a:pPr lvl="0" algn="ctr" fontAlgn="base">
              <a:spcBef>
                <a:spcPct val="0"/>
              </a:spcBef>
              <a:spcAft>
                <a:spcPct val="0"/>
              </a:spcAft>
              <a:tabLst>
                <a:tab pos="4787900" algn="l"/>
              </a:tabLst>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His glory [is like] the firstling of his bullock, and his horns [are like] the horns of unicorns: with them he shall push the people together to the ends of the earth: and they [are] the ten thousands of Ephraim, and they [are] the thousands of </a:t>
            </a:r>
            <a:r>
              <a:rPr lang="en-US" sz="2400" b="1" u="sng" dirty="0" smtClean="0">
                <a:effectLst>
                  <a:outerShdw blurRad="38100" dist="38100" dir="2700000" algn="tl">
                    <a:srgbClr val="000000">
                      <a:alpha val="43137"/>
                    </a:srgbClr>
                  </a:outerShdw>
                </a:effectLst>
                <a:latin typeface="Times New Roman" pitchFamily="18" charset="0"/>
                <a:cs typeface="Times New Roman" pitchFamily="18" charset="0"/>
              </a:rPr>
              <a:t>Manasseh. </a:t>
            </a:r>
          </a:p>
          <a:p>
            <a:pPr lvl="0" algn="ctr" fontAlgn="base">
              <a:spcBef>
                <a:spcPct val="0"/>
              </a:spcBef>
              <a:spcAft>
                <a:spcPct val="0"/>
              </a:spcAft>
              <a:tabLst>
                <a:tab pos="4787900" algn="l"/>
              </a:tabLst>
            </a:pPr>
            <a:endParaRPr kumimoji="0" lang="en-US" sz="2400" b="1" i="0" u="sng" strike="noStrike" cap="none" normalizeH="0" baseline="0" dirty="0" smtClean="0">
              <a:ln>
                <a:noFill/>
              </a:ln>
              <a:solidFill>
                <a:srgbClr val="8063C9"/>
              </a:solidFill>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
            <a:ext cx="4495800" cy="954107"/>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US" sz="2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Female Reproductive System  </a:t>
            </a:r>
            <a:endParaRPr lang="en-US" sz="2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4" name="Rectangle 13"/>
          <p:cNvSpPr/>
          <p:nvPr/>
        </p:nvSpPr>
        <p:spPr>
          <a:xfrm>
            <a:off x="0" y="6172200"/>
            <a:ext cx="5562600" cy="523220"/>
          </a:xfrm>
          <a:prstGeom prst="rect">
            <a:avLst/>
          </a:prstGeom>
        </p:spPr>
        <p:txBody>
          <a:bodyPr wrap="square">
            <a:spAutoFit/>
          </a:bodyPr>
          <a:lstStyle/>
          <a:p>
            <a:pPr algn="ctr"/>
            <a:endParaRPr lang="en-US" sz="1400" b="1" dirty="0" smtClean="0">
              <a:solidFill>
                <a:schemeClr val="accent3">
                  <a:lumMod val="75000"/>
                </a:schemeClr>
              </a:solidFill>
              <a:latin typeface="Times New Roman" pitchFamily="18" charset="0"/>
              <a:cs typeface="Times New Roman" pitchFamily="18" charset="0"/>
            </a:endParaRPr>
          </a:p>
          <a:p>
            <a:pPr algn="ctr"/>
            <a:endParaRPr lang="en-US" sz="1400" dirty="0"/>
          </a:p>
        </p:txBody>
      </p:sp>
      <p:sp>
        <p:nvSpPr>
          <p:cNvPr id="6" name="Rectangle 5"/>
          <p:cNvSpPr/>
          <p:nvPr/>
        </p:nvSpPr>
        <p:spPr>
          <a:xfrm>
            <a:off x="4495800" y="0"/>
            <a:ext cx="4648200" cy="3970318"/>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US" sz="2400" b="1"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DEFINITION</a:t>
            </a:r>
          </a:p>
          <a:p>
            <a:pPr algn="ctr"/>
            <a:endParaRPr lang="en-US" sz="800" b="1"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The female reproductive system contains both organs inside the body and external structures on the body.</a:t>
            </a: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Its function is to </a:t>
            </a:r>
            <a:r>
              <a:rPr lang="en-US" sz="2000" b="1" u="sng" dirty="0" smtClean="0">
                <a:effectLst>
                  <a:outerShdw blurRad="38100" dist="38100" dir="2700000" algn="tl">
                    <a:srgbClr val="000000">
                      <a:alpha val="43137"/>
                    </a:srgbClr>
                  </a:outerShdw>
                </a:effectLst>
                <a:latin typeface="Times New Roman" pitchFamily="18" charset="0"/>
                <a:cs typeface="Times New Roman" pitchFamily="18" charset="0"/>
              </a:rPr>
              <a:t>enable reproduction of the species</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so it is involved maturation as well as the actual process of  birth</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It’s designed to carry out several functions, including producing the female egg cells, conception are directly involved in producing eggs and in conceiving and carrying babies.</a:t>
            </a:r>
            <a:endParaRPr lang="en-US" b="1"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Rectangle 8"/>
          <p:cNvSpPr/>
          <p:nvPr/>
        </p:nvSpPr>
        <p:spPr>
          <a:xfrm>
            <a:off x="0" y="6488668"/>
            <a:ext cx="9144000" cy="369332"/>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http://www.medterms.com/script/main/art.asp?articlekey=5317</a:t>
            </a:r>
            <a:endParaRPr lang="en-US"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Slide Number Placeholder 6"/>
          <p:cNvSpPr>
            <a:spLocks noGrp="1"/>
          </p:cNvSpPr>
          <p:nvPr>
            <p:ph type="sldNum" sz="quarter" idx="12"/>
          </p:nvPr>
        </p:nvSpPr>
        <p:spPr>
          <a:xfrm>
            <a:off x="8915400" y="0"/>
            <a:ext cx="228600" cy="365125"/>
          </a:xfrm>
        </p:spPr>
        <p:txBody>
          <a:bodyPr/>
          <a:lstStyle/>
          <a:p>
            <a:pPr algn="ctr"/>
            <a:fld id="{877F9B8C-32C4-43F2-99B4-FFD195B4A4EB}" type="slidenum">
              <a:rPr lang="en-U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4</a:t>
            </a:fld>
            <a:endPar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6" name="yui_3_5_1_1_1394579982265_26509" descr="https://sp1.yimg.com/ib/th?id=HN.608051731482017869&amp;pid=15.1"/>
          <p:cNvPicPr/>
          <p:nvPr/>
        </p:nvPicPr>
        <p:blipFill>
          <a:blip r:embed="rId2" cstate="print"/>
          <a:srcRect/>
          <a:stretch>
            <a:fillRect/>
          </a:stretch>
        </p:blipFill>
        <p:spPr bwMode="auto">
          <a:xfrm>
            <a:off x="4495800" y="3962400"/>
            <a:ext cx="4648200" cy="2514600"/>
          </a:xfrm>
          <a:prstGeom prst="rect">
            <a:avLst/>
          </a:prstGeom>
          <a:noFill/>
          <a:ln w="9525">
            <a:noFill/>
            <a:miter lim="800000"/>
            <a:headEnd/>
            <a:tailEnd/>
          </a:ln>
        </p:spPr>
      </p:pic>
      <p:pic>
        <p:nvPicPr>
          <p:cNvPr id="19" name="Picture 2" descr="Reproductive system"/>
          <p:cNvPicPr>
            <a:picLocks noChangeAspect="1" noChangeArrowheads="1"/>
          </p:cNvPicPr>
          <p:nvPr/>
        </p:nvPicPr>
        <p:blipFill>
          <a:blip r:embed="rId3" cstate="print"/>
          <a:srcRect l="46681" r="87" b="4167"/>
          <a:stretch>
            <a:fillRect/>
          </a:stretch>
        </p:blipFill>
        <p:spPr bwMode="auto">
          <a:xfrm>
            <a:off x="0" y="914400"/>
            <a:ext cx="4495800" cy="5562600"/>
          </a:xfrm>
          <a:prstGeom prst="rect">
            <a:avLst/>
          </a:prstGeom>
          <a:noFill/>
          <a:ln>
            <a:solidFill>
              <a:srgbClr val="6600FF"/>
            </a:solidFill>
          </a:ln>
        </p:spPr>
      </p:pic>
      <p:sp>
        <p:nvSpPr>
          <p:cNvPr id="21" name="Rectangle 20"/>
          <p:cNvSpPr/>
          <p:nvPr/>
        </p:nvSpPr>
        <p:spPr>
          <a:xfrm>
            <a:off x="0" y="4191000"/>
            <a:ext cx="228600" cy="228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52400" y="5181600"/>
            <a:ext cx="990600" cy="600164"/>
          </a:xfrm>
          <a:prstGeom prst="rect">
            <a:avLst/>
          </a:prstGeom>
          <a:solidFill>
            <a:schemeClr val="tx1"/>
          </a:solidFill>
        </p:spPr>
        <p:txBody>
          <a:bodyPr wrap="square" rtlCol="0">
            <a:spAutoFit/>
          </a:bodyPr>
          <a:lstStyle/>
          <a:p>
            <a:pPr algn="ctr"/>
            <a:r>
              <a:rPr lang="en-US" sz="1100" b="1" dirty="0" smtClean="0">
                <a:solidFill>
                  <a:schemeClr val="bg1"/>
                </a:solidFill>
                <a:latin typeface="Times New Roman" pitchFamily="18" charset="0"/>
                <a:cs typeface="Times New Roman" pitchFamily="18" charset="0"/>
              </a:rPr>
              <a:t>Female reproductive</a:t>
            </a:r>
          </a:p>
          <a:p>
            <a:pPr algn="ctr"/>
            <a:r>
              <a:rPr lang="en-US" sz="1100" b="1" dirty="0" smtClean="0">
                <a:solidFill>
                  <a:schemeClr val="bg1"/>
                </a:solidFill>
                <a:latin typeface="Times New Roman" pitchFamily="18" charset="0"/>
                <a:cs typeface="Times New Roman" pitchFamily="18" charset="0"/>
              </a:rPr>
              <a:t>opening </a:t>
            </a:r>
            <a:endParaRPr lang="en-US" sz="1100" b="1" dirty="0">
              <a:solidFill>
                <a:schemeClr val="bg1"/>
              </a:solidFill>
              <a:latin typeface="Times New Roman" pitchFamily="18" charset="0"/>
              <a:cs typeface="Times New Roman" pitchFamily="18" charset="0"/>
            </a:endParaRPr>
          </a:p>
        </p:txBody>
      </p:sp>
      <p:sp>
        <p:nvSpPr>
          <p:cNvPr id="23" name="Rectangle 22"/>
          <p:cNvSpPr/>
          <p:nvPr/>
        </p:nvSpPr>
        <p:spPr>
          <a:xfrm>
            <a:off x="3429000" y="5715000"/>
            <a:ext cx="925253" cy="276999"/>
          </a:xfrm>
          <a:prstGeom prst="rect">
            <a:avLst/>
          </a:prstGeom>
          <a:solidFill>
            <a:schemeClr val="tx1"/>
          </a:solidFill>
        </p:spPr>
        <p:txBody>
          <a:bodyPr wrap="none">
            <a:spAutoFit/>
          </a:bodyPr>
          <a:lstStyle/>
          <a:p>
            <a:r>
              <a:rPr lang="en-US" sz="1200" b="1" dirty="0" smtClean="0">
                <a:solidFill>
                  <a:schemeClr val="bg1"/>
                </a:solidFill>
                <a:latin typeface="Times New Roman" pitchFamily="18" charset="0"/>
                <a:cs typeface="Times New Roman" pitchFamily="18" charset="0"/>
              </a:rPr>
              <a:t>Birth canal</a:t>
            </a:r>
            <a:endParaRPr lang="en-US" sz="1200" b="1" dirty="0">
              <a:solidFill>
                <a:schemeClr val="bg1"/>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19586"/>
            <a:ext cx="9144000" cy="6877586"/>
          </a:xfrm>
          <a:prstGeom prst="rect">
            <a:avLst/>
          </a:prstGeom>
          <a:ln>
            <a:solidFill>
              <a:schemeClr val="tx1"/>
            </a:solidFill>
            <a:headEnd/>
            <a:tailEn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en-US" sz="24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Female Reproductive System</a:t>
            </a:r>
          </a:p>
          <a:p>
            <a:pPr lvl="0" algn="ctr" fontAlgn="base">
              <a:spcBef>
                <a:spcPct val="0"/>
              </a:spcBef>
              <a:spcAft>
                <a:spcPct val="0"/>
              </a:spcAft>
            </a:pPr>
            <a:r>
              <a:rPr lang="en-US" sz="24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Represents a </a:t>
            </a:r>
            <a:r>
              <a:rPr lang="en-US" sz="2400" b="1" dirty="0" smtClean="0">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symbol of the Brazen Altar </a:t>
            </a:r>
            <a:r>
              <a:rPr lang="en-US" sz="24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(Sacral Canal and Pelvic)</a:t>
            </a:r>
          </a:p>
          <a:p>
            <a:pPr lvl="0" algn="ctr" fontAlgn="base">
              <a:spcBef>
                <a:spcPct val="0"/>
              </a:spcBef>
              <a:spcAft>
                <a:spcPct val="0"/>
              </a:spcAft>
            </a:pPr>
            <a:r>
              <a:rPr lang="en-US" b="1" dirty="0" smtClean="0">
                <a:solidFill>
                  <a:schemeClr val="bg1"/>
                </a:solidFill>
                <a:latin typeface="Times New Roman" pitchFamily="18" charset="0"/>
                <a:cs typeface="Times New Roman" pitchFamily="18" charset="0"/>
              </a:rPr>
              <a:t>(Deuteronomy 33:17, 27) (Joshua 13:12) (Psalms 92:10) (Job 33:17)(Genesis 41:51)</a:t>
            </a:r>
            <a:endParaRPr lang="en-US" b="1" dirty="0" smtClean="0">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lvl="0" algn="ctr" fontAlgn="base">
              <a:spcBef>
                <a:spcPct val="0"/>
              </a:spcBef>
              <a:spcAft>
                <a:spcPct val="0"/>
              </a:spcAft>
            </a:pPr>
            <a:r>
              <a:rPr lang="en-US" sz="2000"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 blood was all poured out at the base of the altar of burnt-offering.” </a:t>
            </a:r>
          </a:p>
          <a:p>
            <a:pPr lvl="0" algn="ctr" fontAlgn="base">
              <a:spcBef>
                <a:spcPct val="0"/>
              </a:spcBef>
              <a:spcAft>
                <a:spcPct val="0"/>
              </a:spcAft>
            </a:pPr>
            <a:r>
              <a:rPr lang="en-US"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By </a:t>
            </a:r>
            <a:r>
              <a:rPr lang="en-US"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His life </a:t>
            </a:r>
            <a:r>
              <a:rPr lang="en-US"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a:t>
            </a:r>
            <a:r>
              <a:rPr lang="en-US"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His death</a:t>
            </a:r>
            <a:r>
              <a:rPr lang="en-US"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Christ has achieved even more than recovery from the ruin wrought through sin.  </a:t>
            </a:r>
            <a:r>
              <a:rPr lang="en-US" b="1" dirty="0" smtClean="0">
                <a:solidFill>
                  <a:schemeClr val="bg1"/>
                </a:solidFill>
                <a:latin typeface="Times New Roman" pitchFamily="18" charset="0"/>
                <a:ea typeface="Calibri" pitchFamily="34" charset="0"/>
                <a:cs typeface="Times New Roman" pitchFamily="18" charset="0"/>
              </a:rPr>
              <a:t>Desire of Ages page 25.3  the first sentence…</a:t>
            </a:r>
          </a:p>
          <a:p>
            <a:pPr lvl="0" algn="ctr" fontAlgn="base">
              <a:spcBef>
                <a:spcPct val="0"/>
              </a:spcBef>
              <a:spcAft>
                <a:spcPct val="0"/>
              </a:spcAft>
            </a:pP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For we are His by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creation</a:t>
            </a: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and we are His by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redemption</a:t>
            </a: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2000"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algn="ctr" fontAlgn="base">
              <a:spcBef>
                <a:spcPct val="0"/>
              </a:spcBef>
              <a:spcAft>
                <a:spcPct val="0"/>
              </a:spcAft>
            </a:pPr>
            <a:r>
              <a:rPr lang="en-US"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These are the, “Two  Greatest Miracles” given to man by the Godhead through Jesus. </a:t>
            </a:r>
          </a:p>
          <a:p>
            <a:pPr algn="ct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For God, [said he], hath made me forget all my toil, and all my father's house. </a:t>
            </a:r>
          </a:p>
          <a:p>
            <a:pPr algn="ctr"/>
            <a:r>
              <a:rPr lang="en-US" sz="2000" b="1"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(“Causing to forget” her labor after the birth of her child.) </a:t>
            </a:r>
          </a:p>
          <a:p>
            <a:pPr algn="ctr"/>
            <a:r>
              <a:rPr lang="en-US" sz="2000" b="1"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A woman when she is in travail hath sorrow, because her hour is come: but as soon as she is delivered of the child, she remembereth no more the anguish, for joy that a man is born into the world.  And ye now therefore have sorrow: but I will see you again, and your heart shall rejoice, and your joy no man taketh from you. </a:t>
            </a:r>
          </a:p>
          <a:p>
            <a:pPr algn="ctr"/>
            <a:r>
              <a:rPr lang="en-US" sz="1600" b="1" dirty="0" smtClean="0">
                <a:solidFill>
                  <a:schemeClr val="bg1"/>
                </a:solidFill>
                <a:latin typeface="Times New Roman" pitchFamily="18" charset="0"/>
                <a:cs typeface="Times New Roman" pitchFamily="18" charset="0"/>
              </a:rPr>
              <a:t>(John 16:21-22)</a:t>
            </a:r>
          </a:p>
          <a:p>
            <a:pPr algn="ctr"/>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Because thou hast made the LORD, [which is] my refuge, [even] the most High, thy habitation;   Because he hath set his love upon me, </a:t>
            </a:r>
            <a:r>
              <a:rPr lang="en-US" b="1" i="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therefore will I deliver him</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I will set him on high, because he hath known my name.  He shall call upon me, and I will answer him: I [will be] with him in trouble</a:t>
            </a:r>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i="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I will deliver him, and honour him.</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With long life will I satisfy him, and show him my salvation. </a:t>
            </a:r>
            <a:r>
              <a:rPr lang="en-US" b="1" dirty="0" smtClean="0">
                <a:solidFill>
                  <a:schemeClr val="bg1"/>
                </a:solidFill>
                <a:latin typeface="Times New Roman" pitchFamily="18" charset="0"/>
                <a:cs typeface="Times New Roman" pitchFamily="18" charset="0"/>
              </a:rPr>
              <a:t>(Psalms 91:9, 14-15)</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800" b="1" dirty="0" smtClean="0"/>
              <a:t> </a:t>
            </a:r>
            <a:r>
              <a:rPr kumimoji="0" lang="en-US"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Can a woman forget her sucking child, that she should not have compassion on the son of her womb? yea, they may forget, yet will I not forget thee.  Behold, I have graven thee upon the palms of [my] hands; thy walls [are] continually before me. </a:t>
            </a:r>
            <a:r>
              <a:rPr kumimoji="0" lang="en-US"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rPr>
              <a:t>(Isaiah 49:15-16)</a:t>
            </a:r>
            <a:endParaRPr kumimoji="0" lang="en-US" sz="800" b="1" i="0" u="none" strike="noStrike" cap="none" normalizeH="0" baseline="0" dirty="0" smtClean="0">
              <a:ln>
                <a:noFill/>
              </a:ln>
              <a:solidFill>
                <a:schemeClr val="bg1"/>
              </a:solidFill>
              <a:latin typeface="Times New Roman" pitchFamily="18" charset="0"/>
              <a:ea typeface="Calibri" pitchFamily="34" charset="0"/>
              <a:cs typeface="Times New Roman" pitchFamily="18" charset="0"/>
            </a:endParaRPr>
          </a:p>
        </p:txBody>
      </p:sp>
      <p:sp>
        <p:nvSpPr>
          <p:cNvPr id="3" name="Slide Number Placeholder 6"/>
          <p:cNvSpPr>
            <a:spLocks noGrp="1"/>
          </p:cNvSpPr>
          <p:nvPr>
            <p:ph type="sldNum" sz="quarter" idx="12"/>
          </p:nvPr>
        </p:nvSpPr>
        <p:spPr>
          <a:xfrm>
            <a:off x="8915400" y="-1676400"/>
            <a:ext cx="228600" cy="365125"/>
          </a:xfrm>
        </p:spPr>
        <p:txBody>
          <a:bodyPr/>
          <a:lstStyle/>
          <a:p>
            <a:pPr algn="ctr"/>
            <a:fld id="{877F9B8C-32C4-43F2-99B4-FFD195B4A4EB}" type="slidenum">
              <a:rPr lang="en-U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5</a:t>
            </a:fld>
            <a:endPar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Rectangle 3"/>
          <p:cNvSpPr/>
          <p:nvPr/>
        </p:nvSpPr>
        <p:spPr>
          <a:xfrm>
            <a:off x="8843918" y="0"/>
            <a:ext cx="300082"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5</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7999"/>
          </a:xfrm>
          <a:prstGeom prst="rect">
            <a:avLst/>
          </a:prstGeom>
          <a:ln>
            <a:solidFill>
              <a:srgbClr val="6600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lvl="0" algn="ctr" eaLnBrk="0" fontAlgn="base" hangingPunct="0">
              <a:spcBef>
                <a:spcPct val="0"/>
              </a:spcBef>
              <a:spcAft>
                <a:spcPct val="0"/>
              </a:spcAft>
            </a:pPr>
            <a:r>
              <a:rPr lang="en-US"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Christ took humanity upon Himself. He laid aside His royal robe and kingly crown, </a:t>
            </a:r>
          </a:p>
          <a:p>
            <a:pPr lvl="0" algn="ctr" eaLnBrk="0" fontAlgn="base" hangingPunct="0">
              <a:spcBef>
                <a:spcPct val="0"/>
              </a:spcBef>
              <a:spcAft>
                <a:spcPct val="0"/>
              </a:spcAft>
            </a:pPr>
            <a:r>
              <a:rPr lang="en-US"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stepped down from His high command in the heavenly courts. Clothing His divinity with humanity, Christ encircled the race with His long human arm. He stands at the head of humanity, not as a sinner but as a Saviour. It is because there is no spot or stain of sin upon His divine soul that He can stand there as the sinner's surety. Because He is sinless He can take away our sins and place us on vantage ground with God, if we will believe in Him and trust Him as the One that will be your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sanctification </a:t>
            </a:r>
            <a:r>
              <a:rPr lang="en-US"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and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righteousness.</a:t>
            </a:r>
            <a:r>
              <a:rPr lang="en-US" b="1" dirty="0" smtClean="0">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p>
          <a:p>
            <a:pPr lvl="0" algn="ctr" eaLnBrk="0" fontAlgn="base" hangingPunct="0">
              <a:spcBef>
                <a:spcPct val="0"/>
              </a:spcBef>
              <a:spcAft>
                <a:spcPct val="0"/>
              </a:spcAft>
            </a:pPr>
            <a:r>
              <a:rPr lang="en-US" dirty="0" smtClean="0">
                <a:latin typeface="Times New Roman" pitchFamily="18" charset="0"/>
                <a:ea typeface="Calibri" pitchFamily="34" charset="0"/>
                <a:cs typeface="Times New Roman" pitchFamily="18" charset="0"/>
              </a:rPr>
              <a:t> </a:t>
            </a:r>
            <a:r>
              <a:rPr lang="en-US" b="1" dirty="0" smtClean="0">
                <a:solidFill>
                  <a:schemeClr val="bg1"/>
                </a:solidFill>
                <a:latin typeface="Times New Roman" pitchFamily="18" charset="0"/>
                <a:ea typeface="Calibri" pitchFamily="34" charset="0"/>
                <a:cs typeface="Times New Roman" pitchFamily="18" charset="0"/>
              </a:rPr>
              <a:t>{2SAT- Sermons Talks Volume Two 165.1}</a:t>
            </a:r>
          </a:p>
          <a:p>
            <a:pPr lvl="0" algn="ctr" eaLnBrk="0" fontAlgn="base" hangingPunct="0">
              <a:spcBef>
                <a:spcPct val="0"/>
              </a:spcBef>
              <a:spcAft>
                <a:spcPct val="0"/>
              </a:spcAft>
            </a:pPr>
            <a:r>
              <a:rPr lang="en-US" sz="2000" b="1" dirty="0" smtClean="0">
                <a:solidFill>
                  <a:srgbClr val="FFFF00"/>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Who is the Real Life Giver? Let’s take a look in the Beginning!</a:t>
            </a:r>
            <a:r>
              <a:rPr lang="en-US" sz="2000" b="1" dirty="0" smtClean="0">
                <a:solidFill>
                  <a:schemeClr val="bg1"/>
                </a:solidFill>
                <a:latin typeface="Times New Roman" pitchFamily="18" charset="0"/>
                <a:cs typeface="Times New Roman" pitchFamily="18" charset="0"/>
              </a:rPr>
              <a:t>(Genesis 1:26) </a:t>
            </a:r>
          </a:p>
          <a:p>
            <a:pPr algn="ct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Margin… And </a:t>
            </a:r>
            <a:r>
              <a:rPr lang="en-US" sz="20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God </a:t>
            </a: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said, Let us make man in our image, after our likeness:</a:t>
            </a:r>
          </a:p>
          <a:p>
            <a:pPr algn="ct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Hebrew word for God is </a:t>
            </a:r>
            <a:r>
              <a:rPr lang="en-US" sz="2000" b="1" i="1" u="sng" dirty="0" smtClean="0">
                <a:latin typeface="Times New Roman" pitchFamily="18" charset="0"/>
                <a:cs typeface="Times New Roman" pitchFamily="18" charset="0"/>
              </a:rPr>
              <a:t>'</a:t>
            </a:r>
            <a:r>
              <a:rPr lang="en-US" sz="2000" b="1" i="1" u="sng" dirty="0" err="1" smtClean="0">
                <a:effectLst>
                  <a:outerShdw blurRad="38100" dist="38100" dir="2700000" algn="tl">
                    <a:srgbClr val="000000">
                      <a:alpha val="43137"/>
                    </a:srgbClr>
                  </a:outerShdw>
                </a:effectLst>
                <a:latin typeface="Times New Roman" pitchFamily="18" charset="0"/>
                <a:cs typeface="Times New Roman" pitchFamily="18" charset="0"/>
              </a:rPr>
              <a:t>Elohiym</a:t>
            </a:r>
            <a:r>
              <a:rPr lang="en-US" sz="2000" b="1" i="1" u="sng"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000" b="1" i="1" dirty="0" smtClean="0">
                <a:effectLst>
                  <a:outerShdw blurRad="38100" dist="38100" dir="2700000" algn="tl">
                    <a:srgbClr val="000000">
                      <a:alpha val="43137"/>
                    </a:srgbClr>
                  </a:outerShdw>
                </a:effectLst>
                <a:latin typeface="Times New Roman" pitchFamily="18" charset="0"/>
                <a:cs typeface="Times New Roman" pitchFamily="18" charset="0"/>
              </a:rPr>
              <a:t>is </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plural or more than one God</a:t>
            </a:r>
            <a:r>
              <a:rPr lang="en-US" sz="2000" b="1" dirty="0" smtClean="0">
                <a:latin typeface="Times New Roman" pitchFamily="18" charset="0"/>
                <a:cs typeface="Times New Roman" pitchFamily="18" charset="0"/>
              </a:rPr>
              <a:t> </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(Godhead)</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r>
          </a:p>
          <a:p>
            <a:pPr algn="ctr"/>
            <a:r>
              <a:rPr lang="en-US" sz="1600" b="1" dirty="0" smtClean="0">
                <a:effectLst>
                  <a:outerShdw blurRad="38100" dist="38100" dir="2700000" algn="tl">
                    <a:srgbClr val="000000">
                      <a:alpha val="43137"/>
                    </a:srgbClr>
                  </a:outerShdw>
                </a:effectLst>
                <a:latin typeface="Times New Roman" pitchFamily="18" charset="0"/>
                <a:cs typeface="Times New Roman" pitchFamily="18" charset="0"/>
              </a:rPr>
              <a:t>The Creation of Life through the Female Reproductive System</a:t>
            </a:r>
            <a:r>
              <a:rPr lang="en-US" sz="16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FSH</a:t>
            </a:r>
            <a:r>
              <a:rPr lang="en-US" sz="1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GB" sz="1600" b="1" dirty="0" smtClean="0">
                <a:effectLst>
                  <a:outerShdw blurRad="38100" dist="38100" dir="2700000" algn="tl">
                    <a:srgbClr val="000000">
                      <a:alpha val="43137"/>
                    </a:srgbClr>
                  </a:outerShdw>
                </a:effectLst>
                <a:latin typeface="Times New Roman" pitchFamily="18" charset="0"/>
                <a:cs typeface="Times New Roman" pitchFamily="18" charset="0"/>
              </a:rPr>
              <a:t>Follicle Stimulating Hormone</a:t>
            </a:r>
            <a:endParaRPr lang="en-US" sz="16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Represents:  A symbol of  her God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the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ather,  the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on,  the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H</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oly Spirit).</a:t>
            </a:r>
            <a:r>
              <a:rPr lang="en-GB" b="1" dirty="0" smtClean="0"/>
              <a:t> </a:t>
            </a:r>
            <a:endParaRPr lang="en-US"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FSH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targets the ovaries and triggers the maturation of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egg each month.</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It stimulates cells in it to secrete female hormones called Estrogens</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Luteinizing hormone (LH)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in female a surge of LH near the middle of the menstrual cycle stimulates the release of eggs. In addition it triggers the development of cells within the ovaries that produces another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female hormone called progesterone</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sz="1600" b="1" dirty="0" smtClean="0">
                <a:solidFill>
                  <a:schemeClr val="bg1"/>
                </a:solidFill>
                <a:latin typeface="Times New Roman" pitchFamily="18" charset="0"/>
                <a:cs typeface="Times New Roman" pitchFamily="18" charset="0"/>
              </a:rPr>
              <a:t>(Hebrew 6:1-2) (Luke 6:12-17) (Matthew 10:1) (Revelation 7:6)</a:t>
            </a:r>
          </a:p>
          <a:p>
            <a:pPr algn="ct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As parents, can we save our children with our righteousness? </a:t>
            </a:r>
            <a:endPar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No</a:t>
            </a:r>
            <a:r>
              <a:rPr lang="en-US"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give them the words of life so they can seek Christ for their Salvation.</a:t>
            </a:r>
          </a:p>
          <a:p>
            <a:pPr algn="ctr"/>
            <a:r>
              <a:rPr lang="en-US" sz="1600" b="1" dirty="0" smtClean="0">
                <a:solidFill>
                  <a:schemeClr val="bg1"/>
                </a:solidFill>
                <a:latin typeface="Times New Roman" pitchFamily="18" charset="0"/>
                <a:cs typeface="Times New Roman" pitchFamily="18" charset="0"/>
              </a:rPr>
              <a:t> Ezekie14:20</a:t>
            </a:r>
          </a:p>
          <a:p>
            <a:pPr algn="ctr"/>
            <a:r>
              <a:rPr lang="en-US" sz="17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Though Noah, Daniel, and Job, [were] in it, [as] I live, </a:t>
            </a:r>
            <a:r>
              <a:rPr lang="en-US" sz="1700" b="1"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saith</a:t>
            </a:r>
            <a:r>
              <a:rPr lang="en-US" sz="17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the Lord GOD, they shall deliver neither son nor daughter; they shall [but] deliver their own souls by their righteousness. </a:t>
            </a:r>
          </a:p>
        </p:txBody>
      </p:sp>
      <p:sp>
        <p:nvSpPr>
          <p:cNvPr id="4" name="Rectangle 3"/>
          <p:cNvSpPr/>
          <p:nvPr/>
        </p:nvSpPr>
        <p:spPr>
          <a:xfrm>
            <a:off x="8843918" y="0"/>
            <a:ext cx="300082"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6</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classconnection.s3.amazonaws.com/374/flashcards/2215374/jpg/mariebha6_ch17-02_artquest1364708214232.jpg">
            <a:hlinkClick r:id="rId2"/>
          </p:cNvPr>
          <p:cNvPicPr>
            <a:picLocks noChangeAspect="1" noChangeArrowheads="1"/>
          </p:cNvPicPr>
          <p:nvPr/>
        </p:nvPicPr>
        <p:blipFill>
          <a:blip r:embed="rId3" cstate="print"/>
          <a:srcRect r="41728" b="68593"/>
          <a:stretch>
            <a:fillRect/>
          </a:stretch>
        </p:blipFill>
        <p:spPr bwMode="auto">
          <a:xfrm>
            <a:off x="4419600" y="3352800"/>
            <a:ext cx="4724400" cy="3505200"/>
          </a:xfrm>
          <a:prstGeom prst="rect">
            <a:avLst/>
          </a:prstGeom>
          <a:noFill/>
          <a:ln>
            <a:solidFill>
              <a:srgbClr val="6600FF"/>
            </a:solidFill>
          </a:ln>
        </p:spPr>
      </p:pic>
      <p:pic>
        <p:nvPicPr>
          <p:cNvPr id="12" name="Picture 2" descr="http://classconnection.s3.amazonaws.com/374/flashcards/2215374/jpg/mariebha6_ch17-02_artquest1364708214232.jpg">
            <a:hlinkClick r:id="rId2"/>
          </p:cNvPr>
          <p:cNvPicPr>
            <a:picLocks noChangeAspect="1" noChangeArrowheads="1"/>
          </p:cNvPicPr>
          <p:nvPr/>
        </p:nvPicPr>
        <p:blipFill>
          <a:blip r:embed="rId3" cstate="print"/>
          <a:srcRect l="47458"/>
          <a:stretch>
            <a:fillRect/>
          </a:stretch>
        </p:blipFill>
        <p:spPr bwMode="auto">
          <a:xfrm>
            <a:off x="4419600" y="0"/>
            <a:ext cx="4724400" cy="3352800"/>
          </a:xfrm>
          <a:prstGeom prst="rect">
            <a:avLst/>
          </a:prstGeom>
          <a:noFill/>
          <a:ln>
            <a:solidFill>
              <a:srgbClr val="6600FF"/>
            </a:solidFill>
          </a:ln>
        </p:spPr>
      </p:pic>
      <p:sp>
        <p:nvSpPr>
          <p:cNvPr id="15" name="TextBox 14"/>
          <p:cNvSpPr txBox="1"/>
          <p:nvPr/>
        </p:nvSpPr>
        <p:spPr>
          <a:xfrm>
            <a:off x="6172200" y="5486400"/>
            <a:ext cx="2971800" cy="1200329"/>
          </a:xfrm>
          <a:prstGeom prst="rect">
            <a:avLst/>
          </a:prstGeom>
          <a:noFill/>
        </p:spPr>
        <p:txBody>
          <a:bodyPr wrap="square" rtlCol="0">
            <a:spAutoFit/>
          </a:bodyPr>
          <a:lstStyle/>
          <a:p>
            <a:pPr algn="ctr"/>
            <a:r>
              <a:rPr lang="en-US" b="1" dirty="0" smtClean="0">
                <a:solidFill>
                  <a:srgbClr val="3333FF"/>
                </a:solidFill>
                <a:latin typeface="Times New Roman" pitchFamily="18" charset="0"/>
                <a:cs typeface="Times New Roman" pitchFamily="18" charset="0"/>
              </a:rPr>
              <a:t>The Birth of the </a:t>
            </a:r>
          </a:p>
          <a:p>
            <a:pPr algn="ctr"/>
            <a:r>
              <a:rPr lang="en-US" b="1" dirty="0" smtClean="0">
                <a:solidFill>
                  <a:srgbClr val="3333FF"/>
                </a:solidFill>
                <a:latin typeface="Times New Roman" pitchFamily="18" charset="0"/>
                <a:cs typeface="Times New Roman" pitchFamily="18" charset="0"/>
              </a:rPr>
              <a:t>Spiritual Woman</a:t>
            </a:r>
          </a:p>
          <a:p>
            <a:pPr algn="ctr"/>
            <a:r>
              <a:rPr lang="en-US" b="1" dirty="0" smtClean="0">
                <a:solidFill>
                  <a:srgbClr val="3333FF"/>
                </a:solidFill>
                <a:latin typeface="Times New Roman" pitchFamily="18" charset="0"/>
                <a:cs typeface="Times New Roman" pitchFamily="18" charset="0"/>
              </a:rPr>
              <a:t>(Remnant People) Anti-type</a:t>
            </a:r>
          </a:p>
          <a:p>
            <a:pPr algn="ctr"/>
            <a:r>
              <a:rPr lang="en-US" b="1" dirty="0" smtClean="0">
                <a:solidFill>
                  <a:srgbClr val="3333FF"/>
                </a:solidFill>
                <a:latin typeface="Times New Roman" pitchFamily="18" charset="0"/>
                <a:cs typeface="Times New Roman" pitchFamily="18" charset="0"/>
              </a:rPr>
              <a:t>Romans 4:11, 24</a:t>
            </a:r>
            <a:endParaRPr lang="en-US" b="1" dirty="0">
              <a:solidFill>
                <a:srgbClr val="3333FF"/>
              </a:solidFill>
              <a:latin typeface="Times New Roman" pitchFamily="18" charset="0"/>
              <a:cs typeface="Times New Roman" pitchFamily="18" charset="0"/>
            </a:endParaRPr>
          </a:p>
        </p:txBody>
      </p:sp>
      <p:sp>
        <p:nvSpPr>
          <p:cNvPr id="16" name="Rectangle 15"/>
          <p:cNvSpPr/>
          <p:nvPr/>
        </p:nvSpPr>
        <p:spPr>
          <a:xfrm>
            <a:off x="8843918" y="0"/>
            <a:ext cx="300082" cy="369332"/>
          </a:xfrm>
          <a:prstGeom prst="rect">
            <a:avLst/>
          </a:prstGeom>
        </p:spPr>
        <p:txBody>
          <a:bodyPr wrap="none">
            <a:spAutoFit/>
          </a:bodyPr>
          <a:lstStyle/>
          <a:p>
            <a:pPr algn="ctr"/>
            <a:fld id="{877F9B8C-32C4-43F2-99B4-FFD195B4A4EB}" type="slidenum">
              <a:rPr lang="en-US" b="1" smtClean="0">
                <a:solidFill>
                  <a:schemeClr val="bg1"/>
                </a:solidFill>
                <a:latin typeface="Times New Roman" pitchFamily="18" charset="0"/>
                <a:cs typeface="Times New Roman" pitchFamily="18" charset="0"/>
              </a:rPr>
              <a:pPr algn="ctr"/>
              <a:t>7</a:t>
            </a:fld>
            <a:endParaRPr lang="en-US" b="1" dirty="0">
              <a:solidFill>
                <a:schemeClr val="bg1"/>
              </a:solidFill>
              <a:latin typeface="Times New Roman" pitchFamily="18" charset="0"/>
              <a:cs typeface="Times New Roman" pitchFamily="18" charset="0"/>
            </a:endParaRPr>
          </a:p>
        </p:txBody>
      </p:sp>
      <p:sp>
        <p:nvSpPr>
          <p:cNvPr id="18" name="TextBox 17"/>
          <p:cNvSpPr txBox="1"/>
          <p:nvPr/>
        </p:nvSpPr>
        <p:spPr>
          <a:xfrm>
            <a:off x="4495800" y="609600"/>
            <a:ext cx="1447800" cy="1477328"/>
          </a:xfrm>
          <a:prstGeom prst="rect">
            <a:avLst/>
          </a:prstGeom>
          <a:noFill/>
        </p:spPr>
        <p:txBody>
          <a:bodyPr wrap="square" rtlCol="0">
            <a:spAutoFit/>
          </a:bodyPr>
          <a:lstStyle/>
          <a:p>
            <a:pPr algn="ctr"/>
            <a:r>
              <a:rPr lang="en-US" b="1" dirty="0" smtClean="0">
                <a:solidFill>
                  <a:srgbClr val="3333FF"/>
                </a:solidFill>
                <a:latin typeface="Times New Roman" pitchFamily="18" charset="0"/>
                <a:cs typeface="Times New Roman" pitchFamily="18" charset="0"/>
              </a:rPr>
              <a:t>Christ </a:t>
            </a:r>
          </a:p>
          <a:p>
            <a:pPr algn="ctr"/>
            <a:r>
              <a:rPr lang="en-US" b="1" dirty="0" smtClean="0">
                <a:solidFill>
                  <a:srgbClr val="3333FF"/>
                </a:solidFill>
                <a:latin typeface="Times New Roman" pitchFamily="18" charset="0"/>
                <a:cs typeface="Times New Roman" pitchFamily="18" charset="0"/>
              </a:rPr>
              <a:t>our Mediator</a:t>
            </a:r>
          </a:p>
          <a:p>
            <a:pPr algn="ctr"/>
            <a:r>
              <a:rPr lang="en-US" b="1" dirty="0" smtClean="0">
                <a:solidFill>
                  <a:srgbClr val="3333FF"/>
                </a:solidFill>
                <a:latin typeface="Times New Roman" pitchFamily="18" charset="0"/>
                <a:cs typeface="Times New Roman" pitchFamily="18" charset="0"/>
              </a:rPr>
              <a:t>Sends out His virtue</a:t>
            </a:r>
          </a:p>
        </p:txBody>
      </p:sp>
      <p:sp>
        <p:nvSpPr>
          <p:cNvPr id="19" name="Rectangle 18"/>
          <p:cNvSpPr/>
          <p:nvPr/>
        </p:nvSpPr>
        <p:spPr>
          <a:xfrm>
            <a:off x="7543800" y="1676400"/>
            <a:ext cx="1600200" cy="1477328"/>
          </a:xfrm>
          <a:prstGeom prst="rect">
            <a:avLst/>
          </a:prstGeom>
        </p:spPr>
        <p:txBody>
          <a:bodyPr wrap="square">
            <a:spAutoFit/>
          </a:bodyPr>
          <a:lstStyle/>
          <a:p>
            <a:pPr algn="ctr"/>
            <a:r>
              <a:rPr lang="en-US" b="1" dirty="0" smtClean="0">
                <a:solidFill>
                  <a:srgbClr val="3333FF"/>
                </a:solidFill>
                <a:latin typeface="Times New Roman" pitchFamily="18" charset="0"/>
                <a:cs typeface="Times New Roman" pitchFamily="18" charset="0"/>
              </a:rPr>
              <a:t> His Word</a:t>
            </a:r>
          </a:p>
          <a:p>
            <a:pPr algn="ctr"/>
            <a:r>
              <a:rPr lang="en-US" b="1" dirty="0" smtClean="0">
                <a:solidFill>
                  <a:srgbClr val="3333FF"/>
                </a:solidFill>
                <a:latin typeface="Times New Roman" pitchFamily="18" charset="0"/>
                <a:cs typeface="Times New Roman" pitchFamily="18" charset="0"/>
              </a:rPr>
              <a:t> a symbol of  Himself</a:t>
            </a:r>
          </a:p>
          <a:p>
            <a:pPr algn="ctr"/>
            <a:r>
              <a:rPr lang="en-US" b="1" dirty="0" smtClean="0">
                <a:solidFill>
                  <a:srgbClr val="3333FF"/>
                </a:solidFill>
                <a:latin typeface="Times New Roman" pitchFamily="18" charset="0"/>
                <a:cs typeface="Times New Roman" pitchFamily="18" charset="0"/>
              </a:rPr>
              <a:t> the </a:t>
            </a:r>
          </a:p>
          <a:p>
            <a:pPr algn="ctr"/>
            <a:r>
              <a:rPr lang="en-US" b="1" dirty="0" smtClean="0">
                <a:solidFill>
                  <a:srgbClr val="3333FF"/>
                </a:solidFill>
                <a:latin typeface="Times New Roman" pitchFamily="18" charset="0"/>
                <a:cs typeface="Times New Roman" pitchFamily="18" charset="0"/>
              </a:rPr>
              <a:t>Seed of Life</a:t>
            </a:r>
            <a:endParaRPr lang="en-US" b="1" dirty="0">
              <a:solidFill>
                <a:srgbClr val="3333FF"/>
              </a:solidFill>
              <a:latin typeface="Times New Roman" pitchFamily="18" charset="0"/>
              <a:cs typeface="Times New Roman" pitchFamily="18" charset="0"/>
            </a:endParaRPr>
          </a:p>
        </p:txBody>
      </p:sp>
      <p:sp>
        <p:nvSpPr>
          <p:cNvPr id="21" name="Rectangle 20"/>
          <p:cNvSpPr/>
          <p:nvPr/>
        </p:nvSpPr>
        <p:spPr>
          <a:xfrm>
            <a:off x="0" y="3352800"/>
            <a:ext cx="4419600" cy="3505200"/>
          </a:xfrm>
          <a:prstGeom prst="rect">
            <a:avLst/>
          </a:prstGeom>
          <a:solidFill>
            <a:schemeClr val="tx1"/>
          </a:solidFill>
          <a:ln>
            <a:solidFill>
              <a:srgbClr val="82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 descr="Placenta"/>
          <p:cNvPicPr>
            <a:picLocks noChangeAspect="1" noChangeArrowheads="1"/>
          </p:cNvPicPr>
          <p:nvPr/>
        </p:nvPicPr>
        <p:blipFill>
          <a:blip r:embed="rId4" cstate="print"/>
          <a:srcRect l="58824" t="6250" b="34226"/>
          <a:stretch>
            <a:fillRect/>
          </a:stretch>
        </p:blipFill>
        <p:spPr bwMode="auto">
          <a:xfrm>
            <a:off x="2057400" y="3429000"/>
            <a:ext cx="2286000" cy="3200400"/>
          </a:xfrm>
          <a:prstGeom prst="rect">
            <a:avLst/>
          </a:prstGeom>
          <a:solidFill>
            <a:schemeClr val="tx1"/>
          </a:solidFill>
          <a:ln>
            <a:noFill/>
          </a:ln>
        </p:spPr>
      </p:pic>
      <p:sp>
        <p:nvSpPr>
          <p:cNvPr id="23" name="Rectangle 22"/>
          <p:cNvSpPr/>
          <p:nvPr/>
        </p:nvSpPr>
        <p:spPr>
          <a:xfrm>
            <a:off x="0" y="5486400"/>
            <a:ext cx="2209800" cy="1200329"/>
          </a:xfrm>
          <a:prstGeom prst="rect">
            <a:avLst/>
          </a:prstGeom>
        </p:spPr>
        <p:txBody>
          <a:bodyPr wrap="square">
            <a:spAutoFit/>
          </a:bodyPr>
          <a:lstStyle/>
          <a:p>
            <a:pPr algn="ctr"/>
            <a:r>
              <a:rPr lang="en-US" b="1" dirty="0" smtClean="0">
                <a:solidFill>
                  <a:srgbClr val="3333FF"/>
                </a:solidFill>
                <a:latin typeface="Times New Roman" pitchFamily="18" charset="0"/>
                <a:cs typeface="Times New Roman" pitchFamily="18" charset="0"/>
              </a:rPr>
              <a:t>The Birth of the Natural  Woman</a:t>
            </a:r>
          </a:p>
          <a:p>
            <a:pPr algn="ctr"/>
            <a:r>
              <a:rPr lang="en-US" b="1" dirty="0" smtClean="0">
                <a:solidFill>
                  <a:srgbClr val="3333FF"/>
                </a:solidFill>
                <a:latin typeface="Times New Roman" pitchFamily="18" charset="0"/>
                <a:cs typeface="Times New Roman" pitchFamily="18" charset="0"/>
              </a:rPr>
              <a:t>(Mary) Type</a:t>
            </a:r>
          </a:p>
          <a:p>
            <a:pPr algn="ctr"/>
            <a:r>
              <a:rPr lang="en-US" b="1" dirty="0" smtClean="0">
                <a:solidFill>
                  <a:srgbClr val="3333FF"/>
                </a:solidFill>
                <a:latin typeface="Times New Roman" pitchFamily="18" charset="0"/>
                <a:cs typeface="Times New Roman" pitchFamily="18" charset="0"/>
              </a:rPr>
              <a:t>Matthew 1:18, 20</a:t>
            </a:r>
            <a:endParaRPr lang="en-US" b="1" dirty="0">
              <a:solidFill>
                <a:srgbClr val="3333FF"/>
              </a:solidFill>
              <a:latin typeface="Times New Roman" pitchFamily="18" charset="0"/>
              <a:cs typeface="Times New Roman" pitchFamily="18" charset="0"/>
            </a:endParaRPr>
          </a:p>
        </p:txBody>
      </p:sp>
      <p:pic>
        <p:nvPicPr>
          <p:cNvPr id="24" name="Picture 2" descr="Placenta"/>
          <p:cNvPicPr>
            <a:picLocks noChangeAspect="1" noChangeArrowheads="1"/>
          </p:cNvPicPr>
          <p:nvPr/>
        </p:nvPicPr>
        <p:blipFill>
          <a:blip r:embed="rId4" cstate="print"/>
          <a:srcRect r="39706"/>
          <a:stretch>
            <a:fillRect/>
          </a:stretch>
        </p:blipFill>
        <p:spPr bwMode="auto">
          <a:xfrm>
            <a:off x="0" y="0"/>
            <a:ext cx="4419600" cy="3352800"/>
          </a:xfrm>
          <a:prstGeom prst="rect">
            <a:avLst/>
          </a:prstGeom>
          <a:noFill/>
          <a:ln>
            <a:solidFill>
              <a:srgbClr val="6600FF"/>
            </a:solidFill>
          </a:ln>
        </p:spPr>
      </p:pic>
      <p:pic>
        <p:nvPicPr>
          <p:cNvPr id="13" name="Picture 12" descr="... centimeters dialated they are talking about the opening of the cervix"/>
          <p:cNvPicPr>
            <a:picLocks noChangeAspect="1" noChangeArrowheads="1"/>
          </p:cNvPicPr>
          <p:nvPr/>
        </p:nvPicPr>
        <p:blipFill>
          <a:blip r:embed="rId5" cstate="print"/>
          <a:srcRect/>
          <a:stretch>
            <a:fillRect/>
          </a:stretch>
        </p:blipFill>
        <p:spPr bwMode="auto">
          <a:xfrm>
            <a:off x="228600" y="3505200"/>
            <a:ext cx="1752600" cy="1752600"/>
          </a:xfrm>
          <a:prstGeom prst="rect">
            <a:avLst/>
          </a:prstGeom>
          <a:noFill/>
        </p:spPr>
      </p:pic>
      <p:pic>
        <p:nvPicPr>
          <p:cNvPr id="13314" name="Picture 2" descr="https://sp2.yimg.com/ib/th?id=HN.608035908855204414&amp;pid=15.1"/>
          <p:cNvPicPr>
            <a:picLocks noChangeAspect="1" noChangeArrowheads="1"/>
          </p:cNvPicPr>
          <p:nvPr/>
        </p:nvPicPr>
        <p:blipFill>
          <a:blip r:embed="rId6" cstate="print">
            <a:lum bright="10000"/>
          </a:blip>
          <a:srcRect/>
          <a:stretch>
            <a:fillRect/>
          </a:stretch>
        </p:blipFill>
        <p:spPr bwMode="auto">
          <a:xfrm>
            <a:off x="7315200" y="3505200"/>
            <a:ext cx="1676400" cy="1371600"/>
          </a:xfrm>
          <a:prstGeom prst="rect">
            <a:avLst/>
          </a:prstGeom>
          <a:noFill/>
        </p:spPr>
      </p:pic>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www.chop.edu/export/system/galleries/images/hospital/conditions/blood-circulation-in-the-fetus-and-newborn-125889.gif"/>
          <p:cNvPicPr>
            <a:picLocks noChangeAspect="1" noChangeArrowheads="1"/>
          </p:cNvPicPr>
          <p:nvPr/>
        </p:nvPicPr>
        <p:blipFill>
          <a:blip r:embed="rId2" cstate="print"/>
          <a:srcRect/>
          <a:stretch>
            <a:fillRect/>
          </a:stretch>
        </p:blipFill>
        <p:spPr bwMode="auto">
          <a:xfrm>
            <a:off x="0" y="0"/>
            <a:ext cx="5181600" cy="4876800"/>
          </a:xfrm>
          <a:prstGeom prst="rect">
            <a:avLst/>
          </a:prstGeom>
          <a:noFill/>
        </p:spPr>
      </p:pic>
      <p:sp>
        <p:nvSpPr>
          <p:cNvPr id="4" name="Rectangle 3"/>
          <p:cNvSpPr/>
          <p:nvPr/>
        </p:nvSpPr>
        <p:spPr>
          <a:xfrm>
            <a:off x="5181600" y="0"/>
            <a:ext cx="3962400" cy="5078313"/>
          </a:xfrm>
          <a:prstGeom prst="rect">
            <a:avLst/>
          </a:prstGeom>
          <a:ln w="19050">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endParaRPr lang="en-US"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1700" b="1" dirty="0" smtClean="0">
                <a:effectLst>
                  <a:outerShdw blurRad="38100" dist="38100" dir="2700000" algn="tl">
                    <a:srgbClr val="000000">
                      <a:alpha val="43137"/>
                    </a:srgbClr>
                  </a:outerShdw>
                </a:effectLst>
                <a:latin typeface="Times New Roman" pitchFamily="18" charset="0"/>
                <a:cs typeface="Times New Roman" pitchFamily="18" charset="0"/>
              </a:rPr>
              <a:t>Blood Circulation in the Fetus and Newborn How does the fetal circulatory system work? During pregnancy, the fetal circulatory system works differently than after birth:                  The fetus is connected by the umbilical cord to the placenta, the organ that develops and implants in the mother's uterus during pregnancy. Through the blood vessels in the umbilical cord, the fetus receives all the necessary nutrition, oxygen, and life support from the mother through the placenta. Waste products and carbon dioxide from the fetus are sent back through the umbilical cord and placenta to the mother's circulation to be eliminated. </a:t>
            </a:r>
          </a:p>
          <a:p>
            <a:pPr algn="ctr"/>
            <a:endParaRPr lang="en-US" sz="17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1600200" y="4495800"/>
            <a:ext cx="3505200" cy="415498"/>
          </a:xfrm>
          <a:prstGeom prst="rect">
            <a:avLst/>
          </a:prstGeom>
        </p:spPr>
        <p:txBody>
          <a:bodyPr wrap="square">
            <a:spAutoFit/>
          </a:bodyPr>
          <a:lstStyle/>
          <a:p>
            <a:pPr algn="ctr"/>
            <a:r>
              <a:rPr lang="en-US" sz="1050" b="1" dirty="0" smtClean="0">
                <a:solidFill>
                  <a:srgbClr val="3333FF"/>
                </a:solidFill>
                <a:latin typeface="Times New Roman" pitchFamily="18" charset="0"/>
                <a:cs typeface="Times New Roman" pitchFamily="18" charset="0"/>
              </a:rPr>
              <a:t>http://www.chop.edu/healthinfo/blood-circulation-in-the-fetus-and-newborn.html#</a:t>
            </a:r>
            <a:endParaRPr lang="en-US" sz="1050" b="1" dirty="0">
              <a:solidFill>
                <a:srgbClr val="3333FF"/>
              </a:solidFill>
              <a:latin typeface="Times New Roman" pitchFamily="18" charset="0"/>
              <a:cs typeface="Times New Roman" pitchFamily="18" charset="0"/>
            </a:endParaRPr>
          </a:p>
        </p:txBody>
      </p:sp>
      <p:sp>
        <p:nvSpPr>
          <p:cNvPr id="6" name="Slide Number Placeholder 6"/>
          <p:cNvSpPr>
            <a:spLocks noGrp="1"/>
          </p:cNvSpPr>
          <p:nvPr>
            <p:ph type="sldNum" sz="quarter" idx="12"/>
          </p:nvPr>
        </p:nvSpPr>
        <p:spPr>
          <a:xfrm>
            <a:off x="8839200" y="0"/>
            <a:ext cx="304800" cy="365125"/>
          </a:xfrm>
        </p:spPr>
        <p:txBody>
          <a:bodyPr/>
          <a:lstStyle/>
          <a:p>
            <a:pPr algn="ctr"/>
            <a:fld id="{877F9B8C-32C4-43F2-99B4-FFD195B4A4EB}" type="slidenum">
              <a:rPr lang="en-U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8</a:t>
            </a:fld>
            <a:endPar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0" y="4876800"/>
            <a:ext cx="9144000" cy="2031325"/>
          </a:xfrm>
          <a:prstGeom prst="rect">
            <a:avLst/>
          </a:prstGeom>
          <a:ln>
            <a:solidFill>
              <a:srgbClr val="3333FF"/>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book of Genesis gives quite a definite account of social and individual life, and yet we have no record of an infant's being born blind, deaf, crippled, deformed, or imbecile.</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There is not an instance upon record of a natural death in infancy, childhood, or early manhood. There is no account of men and women dying of disease. Obituary notices in the book of Genesis run thus: "And all the days that Adam lived were nine hundred and thirty years: and he died." "And all the days of Seth were nine hundred and twelve years: and he died.“ . </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  </a:t>
            </a:r>
            <a:r>
              <a:rPr lang="en-US" b="1" dirty="0" smtClean="0">
                <a:solidFill>
                  <a:schemeClr val="bg1"/>
                </a:solidFill>
                <a:latin typeface="Times New Roman" pitchFamily="18" charset="0"/>
                <a:cs typeface="Times New Roman" pitchFamily="18" charset="0"/>
              </a:rPr>
              <a:t>{Conflict and Courage 21.2} Ecclesiastes 7:29</a:t>
            </a:r>
            <a:endParaRPr lang="en-US" b="1" dirty="0">
              <a:solidFill>
                <a:schemeClr val="bg1"/>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7232749"/>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ct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Internal reproductive organs</a:t>
            </a:r>
          </a:p>
          <a:p>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The uterus, or womb, is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a hollow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organ located centrally in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pelvis.</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Altar was a hollow box) </a:t>
            </a:r>
            <a:r>
              <a:rPr lang="en-US"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r>
              <a:rPr lang="en-US" b="1" dirty="0" smtClean="0">
                <a:solidFill>
                  <a:schemeClr val="bg1"/>
                </a:solidFill>
                <a:latin typeface="Times New Roman" pitchFamily="18" charset="0"/>
                <a:cs typeface="Times New Roman" pitchFamily="18" charset="0"/>
              </a:rPr>
              <a:t>Exodus 27:1-2, 8 )  </a:t>
            </a:r>
          </a:p>
          <a:p>
            <a:pPr algn="ctr"/>
            <a:r>
              <a:rPr lang="en-US" b="1" dirty="0" smtClean="0">
                <a:solidFill>
                  <a:schemeClr val="bg1"/>
                </a:solidFill>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It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houses the developing fetus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during pregnancy.  The lower portion of the uterus is called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cervix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and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opens into the birth canal</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An opening in the cervix allows for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passage of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sperm</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(male cell)</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into the uterus and the exit of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menstrual blood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from the uterine lining. </a:t>
            </a: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 symbol of: The Seed of Christ </a:t>
            </a:r>
            <a:endParaRPr lang="en-US"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24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(Christ is our Sanctification)</a:t>
            </a: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(Once Christ is imputed the impurities of our filthiness will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cease</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in our bodies)</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endParaRPr lang="en-US" sz="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This same opening dilates during labor to allow passage of the baby through the birth canal. Arising from the upper portion of the uterus on each side are the Fallopian tubes. These are channels that allow eggs from the ovaries to enter the uterus. </a:t>
            </a:r>
          </a:p>
          <a:p>
            <a:pPr algn="ct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process of fertilization of an egg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by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 sperm </a:t>
            </a:r>
            <a:r>
              <a:rPr lang="en-US" b="1" u="sng" dirty="0" smtClean="0">
                <a:effectLst>
                  <a:outerShdw blurRad="38100" dist="38100" dir="2700000" algn="tl">
                    <a:srgbClr val="000000">
                      <a:alpha val="43137"/>
                    </a:srgbClr>
                  </a:outerShdw>
                </a:effectLst>
                <a:latin typeface="Times New Roman" pitchFamily="18" charset="0"/>
                <a:cs typeface="Times New Roman" pitchFamily="18" charset="0"/>
              </a:rPr>
              <a:t>cell typically happens in the Fallopian tubes</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and the fertilized egg moves into the uterus where it is implanted.</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Beside the uterus on each side and near the opening of the Fallopian tubes are the small, oval ovaries, the female reproductive organs. They produce hormones and contain eggs.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At birth, a female has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1 to 2 million eggs already present in the ovaries</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but only about </a:t>
            </a: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300 of them will mature during a woman's lifetime</a:t>
            </a:r>
            <a:r>
              <a:rPr lang="en-US" b="1" dirty="0" smtClean="0">
                <a:latin typeface="Times New Roman" pitchFamily="18" charset="0"/>
                <a:cs typeface="Times New Roman" pitchFamily="18" charset="0"/>
              </a:rPr>
              <a: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Margin….</a:t>
            </a:r>
          </a:p>
          <a:p>
            <a:pPr algn="ctr"/>
            <a:r>
              <a:rPr lang="en-US" b="1" dirty="0" smtClean="0">
                <a:solidFill>
                  <a:schemeClr val="bg1"/>
                </a:solidFill>
                <a:latin typeface="Times New Roman" pitchFamily="18" charset="0"/>
                <a:cs typeface="Times New Roman" pitchFamily="18" charset="0"/>
                <a:hlinkClick r:id="rId3"/>
              </a:rPr>
              <a:t>http://www.medicinenet.com/female_reproductive_system/article.htm</a:t>
            </a:r>
            <a:r>
              <a:rPr lang="en-US" b="1" dirty="0" smtClean="0">
                <a:solidFill>
                  <a:schemeClr val="bg1"/>
                </a:solidFill>
                <a:latin typeface="Times New Roman" pitchFamily="18" charset="0"/>
                <a:cs typeface="Times New Roman" pitchFamily="18" charset="0"/>
              </a:rPr>
              <a:t> </a:t>
            </a: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Gideon the greatest of the judges, was of the tribe of Manasseh</a:t>
            </a:r>
          </a:p>
          <a:p>
            <a:pPr algn="ctr"/>
            <a:r>
              <a:rPr lang="en-US" b="1" dirty="0" smtClean="0">
                <a:solidFill>
                  <a:schemeClr val="bg1"/>
                </a:solidFill>
                <a:latin typeface="Times New Roman" pitchFamily="18" charset="0"/>
                <a:cs typeface="Times New Roman" pitchFamily="18" charset="0"/>
              </a:rPr>
              <a:t> and the </a:t>
            </a:r>
            <a:r>
              <a:rPr lang="en-US"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300 Warriors</a:t>
            </a:r>
            <a:r>
              <a:rPr lang="en-US" b="1" dirty="0" smtClean="0">
                <a:solidFill>
                  <a:schemeClr val="bg1"/>
                </a:solidFill>
                <a:latin typeface="Times New Roman" pitchFamily="18" charset="0"/>
                <a:cs typeface="Times New Roman" pitchFamily="18" charset="0"/>
              </a:rPr>
              <a:t>. (Judges 7:16) </a:t>
            </a:r>
          </a:p>
          <a:p>
            <a:pPr algn="ctr"/>
            <a:r>
              <a:rPr lang="en-US"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 Symbol of the Gideon (band) sounding the trumpet Proclaiming the Message .</a:t>
            </a:r>
          </a:p>
          <a:p>
            <a:pPr algn="ctr"/>
            <a:r>
              <a:rPr lang="en-US" b="1" dirty="0" smtClean="0">
                <a:solidFill>
                  <a:schemeClr val="bg1"/>
                </a:solidFill>
                <a:latin typeface="Times New Roman" pitchFamily="18" charset="0"/>
                <a:cs typeface="Times New Roman" pitchFamily="18" charset="0"/>
              </a:rPr>
              <a:t>God's Ways Are Not Our Ways {Vol. 2 Bible Commentary 1004.2} </a:t>
            </a:r>
            <a:endParaRPr lang="en-US" sz="800" b="1" dirty="0" smtClean="0">
              <a:solidFill>
                <a:schemeClr val="bg1"/>
              </a:solidFill>
              <a:latin typeface="Times New Roman" pitchFamily="18" charset="0"/>
              <a:cs typeface="Times New Roman" pitchFamily="18" charset="0"/>
            </a:endParaRPr>
          </a:p>
        </p:txBody>
      </p:sp>
      <p:sp>
        <p:nvSpPr>
          <p:cNvPr id="5" name="Rectangle 4"/>
          <p:cNvSpPr/>
          <p:nvPr/>
        </p:nvSpPr>
        <p:spPr>
          <a:xfrm>
            <a:off x="8843918" y="0"/>
            <a:ext cx="300082" cy="369332"/>
          </a:xfrm>
          <a:prstGeom prst="rect">
            <a:avLst/>
          </a:prstGeom>
        </p:spPr>
        <p:txBody>
          <a:bodyPr wrap="none">
            <a:spAutoFit/>
          </a:bodyPr>
          <a:lstStyle/>
          <a:p>
            <a:pPr algn="ctr"/>
            <a:fld id="{877F9B8C-32C4-43F2-99B4-FFD195B4A4EB}" type="slidenum">
              <a:rPr lang="en-US" b="1" smtClean="0">
                <a:effectLst>
                  <a:outerShdw blurRad="38100" dist="38100" dir="2700000" algn="tl">
                    <a:srgbClr val="000000">
                      <a:alpha val="43137"/>
                    </a:srgbClr>
                  </a:outerShdw>
                </a:effectLst>
                <a:latin typeface="Times New Roman" pitchFamily="18" charset="0"/>
                <a:cs typeface="Times New Roman" pitchFamily="18" charset="0"/>
              </a:rPr>
              <a:pPr algn="ctr"/>
              <a:t>9</a:t>
            </a:fld>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28549</TotalTime>
  <Words>2774</Words>
  <Application>Microsoft Office PowerPoint</Application>
  <PresentationFormat>On-screen Show (4:3)</PresentationFormat>
  <Paragraphs>208</Paragraphs>
  <Slides>17</Slides>
  <Notes>1</Notes>
  <HiddenSlides>0</HiddenSlides>
  <MMClips>0</MMClips>
  <ScaleCrop>false</ScaleCrop>
  <HeadingPairs>
    <vt:vector size="6" baseType="variant">
      <vt:variant>
        <vt:lpstr>Theme</vt:lpstr>
      </vt:variant>
      <vt:variant>
        <vt:i4>1</vt:i4>
      </vt:variant>
      <vt:variant>
        <vt:lpstr>Slide Titles</vt:lpstr>
      </vt:variant>
      <vt:variant>
        <vt:i4>17</vt:i4>
      </vt:variant>
      <vt:variant>
        <vt:lpstr>Custom Shows</vt:lpstr>
      </vt:variant>
      <vt:variant>
        <vt:i4>1</vt:i4>
      </vt:variant>
    </vt:vector>
  </HeadingPairs>
  <TitlesOfParts>
    <vt:vector size="19" baseType="lpstr">
      <vt:lpstr>Apex</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Custom Show 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Ark of the Covenant in our Body</dc:title>
  <dc:creator>Rosa E Charles</dc:creator>
  <cp:lastModifiedBy>Rosa E Charles</cp:lastModifiedBy>
  <cp:revision>624</cp:revision>
  <dcterms:created xsi:type="dcterms:W3CDTF">2011-11-23T23:53:29Z</dcterms:created>
  <dcterms:modified xsi:type="dcterms:W3CDTF">2014-04-05T07:20:39Z</dcterms:modified>
</cp:coreProperties>
</file>