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374" r:id="rId2"/>
    <p:sldId id="394" r:id="rId3"/>
    <p:sldId id="375" r:id="rId4"/>
    <p:sldId id="373" r:id="rId5"/>
    <p:sldId id="380" r:id="rId6"/>
    <p:sldId id="383" r:id="rId7"/>
    <p:sldId id="352" r:id="rId8"/>
    <p:sldId id="395" r:id="rId9"/>
    <p:sldId id="377" r:id="rId10"/>
    <p:sldId id="359" r:id="rId11"/>
    <p:sldId id="356" r:id="rId12"/>
    <p:sldId id="378" r:id="rId13"/>
    <p:sldId id="385" r:id="rId14"/>
    <p:sldId id="342" r:id="rId15"/>
    <p:sldId id="347" r:id="rId16"/>
    <p:sldId id="350" r:id="rId17"/>
    <p:sldId id="396" r:id="rId18"/>
    <p:sldId id="345" r:id="rId19"/>
    <p:sldId id="351" r:id="rId20"/>
    <p:sldId id="357" r:id="rId21"/>
    <p:sldId id="358" r:id="rId22"/>
    <p:sldId id="354" r:id="rId23"/>
    <p:sldId id="348" r:id="rId24"/>
    <p:sldId id="392" r:id="rId25"/>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E Charles" initials="RE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7"/>
    <p:penClr>
      <a:srgbClr val="FF0000"/>
    </p:penClr>
  </p:showPr>
  <p:clrMru>
    <a:srgbClr val="8C20C8"/>
    <a:srgbClr val="170CF2"/>
    <a:srgbClr val="D09E00"/>
    <a:srgbClr val="B88C00"/>
    <a:srgbClr val="8063C9"/>
    <a:srgbClr val="FCFCFA"/>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94624" autoAdjust="0"/>
  </p:normalViewPr>
  <p:slideViewPr>
    <p:cSldViewPr>
      <p:cViewPr>
        <p:scale>
          <a:sx n="73" d="100"/>
          <a:sy n="73" d="100"/>
        </p:scale>
        <p:origin x="-11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151FF-B14E-4AA3-BC8F-C8769698773F}" type="datetimeFigureOut">
              <a:rPr lang="en-US" smtClean="0"/>
              <a:pPr/>
              <a:t>2/11/2014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72CA94-9AA2-4841-A5B3-0FDA1F411C0B}"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19D5-D586-4FAD-8205-BE950DC74653}"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BA55-EF58-4A7E-9625-91A883C6D7DF}"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4/14/2013</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77F9B8C-32C4-43F2-99B4-FFD195B4A4E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77F9B8C-32C4-43F2-99B4-FFD195B4A4E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4/14/2013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4/14/2013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4/14/2013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4/14/2013</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F9B8C-32C4-43F2-99B4-FFD195B4A4E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ology.about.com/od/humananatomybiology/ss/neurons.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biology.about.com/od/humananatomybiology/ss/blood_vessels.htm" TargetMode="External"/><Relationship Id="rId4" Type="http://schemas.openxmlformats.org/officeDocument/2006/relationships/hyperlink" Target="http://biology.about.com/od/anatomy/p/Hypothalamu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medicinehealth.com/anatomy_of_the_endocrine_system/article_em.ht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biology.clc.uc.edu/courses/bio105/endocrin.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iology.about.com/od/organsystems/a/aa031706a.htm" TargetMode="External"/><Relationship Id="rId2" Type="http://schemas.openxmlformats.org/officeDocument/2006/relationships/hyperlink" Target="http://www.medicalook.com/human_anatomy/organs/Blood.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b="1" smtClean="0">
                <a:solidFill>
                  <a:schemeClr val="tx1"/>
                </a:solidFill>
                <a:latin typeface="Times New Roman" pitchFamily="18" charset="0"/>
                <a:cs typeface="Times New Roman" pitchFamily="18" charset="0"/>
              </a:rPr>
              <a:pPr algn="ctr"/>
              <a:t>1</a:t>
            </a:fld>
            <a:endParaRPr lang="en-US"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10600" cy="2971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2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Endocrine System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7030A0"/>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9200" y="0"/>
            <a:ext cx="304800" cy="365125"/>
          </a:xfrm>
        </p:spPr>
        <p:txBody>
          <a:bodyPr/>
          <a:lstStyle/>
          <a:p>
            <a:fld id="{877F9B8C-32C4-43F2-99B4-FFD195B4A4EB}" type="slidenum">
              <a:rPr lang="en-US" b="1" smtClean="0">
                <a:solidFill>
                  <a:schemeClr val="tx1"/>
                </a:solidFill>
                <a:effectLst>
                  <a:outerShdw blurRad="38100" dist="38100" dir="2700000" algn="tl">
                    <a:srgbClr val="000000">
                      <a:alpha val="43137"/>
                    </a:srgbClr>
                  </a:outerShdw>
                </a:effectLst>
              </a:rPr>
              <a:pPr/>
              <a:t>10</a:t>
            </a:fld>
            <a:endParaRPr lang="en-US" b="1" dirty="0">
              <a:solidFill>
                <a:schemeClr val="tx1"/>
              </a:solidFill>
              <a:effectLst>
                <a:outerShdw blurRad="38100" dist="38100" dir="2700000" algn="tl">
                  <a:srgbClr val="000000">
                    <a:alpha val="43137"/>
                  </a:srgbClr>
                </a:outerShdw>
              </a:effectLst>
            </a:endParaRPr>
          </a:p>
        </p:txBody>
      </p:sp>
      <p:sp>
        <p:nvSpPr>
          <p:cNvPr id="61441" name="Rectangle 1"/>
          <p:cNvSpPr>
            <a:spLocks noChangeArrowheads="1"/>
          </p:cNvSpPr>
          <p:nvPr/>
        </p:nvSpPr>
        <p:spPr bwMode="auto">
          <a:xfrm>
            <a:off x="0" y="35391"/>
            <a:ext cx="9144000" cy="6771084"/>
          </a:xfrm>
          <a:prstGeom prst="rect">
            <a:avLst/>
          </a:prstGeom>
          <a:solidFill>
            <a:schemeClr val="tx1"/>
          </a:solidFill>
          <a:ln w="28575">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b="1" dirty="0" smtClean="0">
                <a:solidFill>
                  <a:srgbClr val="8063C9"/>
                </a:solidFill>
                <a:latin typeface="Times New Roman" pitchFamily="18" charset="0"/>
                <a:ea typeface="Times New Roman" pitchFamily="18" charset="0"/>
                <a:cs typeface="Times New Roman" pitchFamily="18" charset="0"/>
              </a:rPr>
              <a:t> </a:t>
            </a:r>
            <a:r>
              <a:rPr lang="en-US" sz="2800" b="1" dirty="0" smtClean="0">
                <a:solidFill>
                  <a:srgbClr val="8C20C8"/>
                </a:solidFill>
                <a:latin typeface="Times New Roman" pitchFamily="18" charset="0"/>
                <a:ea typeface="Times New Roman" pitchFamily="18" charset="0"/>
                <a:cs typeface="Times New Roman" pitchFamily="18" charset="0"/>
              </a:rPr>
              <a:t>Christ Our Mediator </a:t>
            </a:r>
          </a:p>
          <a:p>
            <a:pPr lvl="0" algn="ctr" fontAlgn="base">
              <a:spcBef>
                <a:spcPct val="0"/>
              </a:spcBef>
              <a:spcAft>
                <a:spcPct val="0"/>
              </a:spcAft>
            </a:pPr>
            <a:r>
              <a:rPr lang="en-US" sz="2800" b="1" dirty="0" smtClean="0">
                <a:solidFill>
                  <a:srgbClr val="8C20C8"/>
                </a:solidFill>
                <a:latin typeface="Times New Roman" pitchFamily="18" charset="0"/>
                <a:ea typeface="Times New Roman" pitchFamily="18" charset="0"/>
                <a:cs typeface="Times New Roman" pitchFamily="18" charset="0"/>
              </a:rPr>
              <a:t>Operates Like our Master Gland</a:t>
            </a:r>
          </a:p>
          <a:p>
            <a:pPr lvl="0" algn="ctr" fontAlgn="base">
              <a:spcBef>
                <a:spcPct val="0"/>
              </a:spcBef>
              <a:spcAft>
                <a:spcPct val="0"/>
              </a:spcAf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Christ our High Priest before the Mercy Seat </a:t>
            </a:r>
            <a:r>
              <a:rPr lang="en-US" sz="2400" b="1" dirty="0" smtClean="0">
                <a:solidFill>
                  <a:srgbClr val="170CF2"/>
                </a:solidFill>
                <a:latin typeface="Times New Roman" pitchFamily="18" charset="0"/>
                <a:ea typeface="Times New Roman" pitchFamily="18" charset="0"/>
                <a:cs typeface="Times New Roman" pitchFamily="18" charset="0"/>
              </a:rPr>
              <a:t>functions in our body</a:t>
            </a:r>
            <a:endPar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Like </a:t>
            </a:r>
            <a:r>
              <a:rPr kumimoji="0" lang="en-US" sz="2400" b="1"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Pituitary Gland</a:t>
            </a:r>
          </a:p>
          <a:p>
            <a:pPr lvl="0" algn="ctr" eaLnBrk="0" fontAlgn="base" hangingPunct="0">
              <a:spcBef>
                <a:spcPct val="0"/>
              </a:spcBef>
              <a:spcAft>
                <a:spcPct val="0"/>
              </a:spcAft>
            </a:pPr>
            <a:r>
              <a:rPr kumimoji="0" lang="en-US" sz="240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Is a small </a:t>
            </a:r>
            <a:r>
              <a:rPr kumimoji="0" lang="en-US" sz="2400"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endocrine organ</a:t>
            </a:r>
            <a:r>
              <a:rPr kumimoji="0" lang="en-US" sz="240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that controls a multitude of important functions in the body. </a:t>
            </a:r>
            <a:r>
              <a:rPr lang="en-US" sz="2400" dirty="0" smtClean="0">
                <a:solidFill>
                  <a:srgbClr val="170CF2"/>
                </a:solidFill>
                <a:latin typeface="Times New Roman" pitchFamily="18" charset="0"/>
                <a:ea typeface="Times New Roman" pitchFamily="18" charset="0"/>
                <a:cs typeface="Times New Roman" pitchFamily="18" charset="0"/>
              </a:rPr>
              <a:t>(Hebrew 2:17; 7:25; 9:11, 24-25)</a:t>
            </a:r>
            <a:endParaRPr kumimoji="0" lang="en-US" sz="240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It is divided into </a:t>
            </a:r>
            <a:r>
              <a:rPr kumimoji="0" lang="en-US" sz="2400" b="1" i="0" u="sng"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an Anterior Lobe</a:t>
            </a:r>
            <a:r>
              <a:rPr kumimoji="0" lang="en-US" sz="24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P</a:t>
            </a:r>
            <a:r>
              <a:rPr kumimoji="0" lang="en-US" sz="2400" b="1" i="0" u="sng"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osterior Lobe</a:t>
            </a: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 all of which are involved in hormone production.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The posterior pituitary is composed of axons from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3"/>
              </a:rPr>
              <a:t>neurons</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of the </a:t>
            </a:r>
            <a:r>
              <a:rPr kumimoji="0" lang="en-US" sz="2400"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4"/>
              </a:rPr>
              <a:t>hypothalamus</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5"/>
              </a:rPr>
              <a:t>Blood vessel</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connections </a:t>
            </a:r>
            <a:r>
              <a:rPr kumimoji="0" lang="en-US" sz="2400" b="1"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between; the hypothalamus and pituitary</a:t>
            </a:r>
            <a:r>
              <a:rPr kumimoji="0" lang="en-US" sz="1200" b="1"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 </a:t>
            </a:r>
            <a:r>
              <a:rPr kumimoji="0" lang="en-US"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lvl="1" eaLnBrk="0" fontAlgn="base" hangingPunct="0">
              <a:spcBef>
                <a:spcPct val="0"/>
              </a:spcBef>
              <a:spcAft>
                <a:spcPct val="0"/>
              </a:spcAft>
            </a:pPr>
            <a:r>
              <a:rPr kumimoji="0" lang="en-US" sz="24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The Hypothalamus</a:t>
            </a:r>
            <a:r>
              <a:rPr kumimoji="0" lang="en-US"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Represents the Holy Spirit</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and </a:t>
            </a:r>
          </a:p>
          <a:p>
            <a:pPr lvl="1" eaLnBrk="0" fontAlgn="base" hangingPunct="0">
              <a:spcBef>
                <a:spcPct val="0"/>
              </a:spcBef>
              <a:spcAft>
                <a:spcPct val="0"/>
              </a:spcAft>
            </a:pPr>
            <a:r>
              <a:rPr lang="en-US" sz="2400" b="1" dirty="0" smtClean="0">
                <a:solidFill>
                  <a:srgbClr val="170CF2"/>
                </a:solidFill>
                <a:latin typeface="Times New Roman" pitchFamily="18" charset="0"/>
                <a:ea typeface="Times New Roman" pitchFamily="18" charset="0"/>
                <a:cs typeface="Times New Roman" pitchFamily="18" charset="0"/>
              </a:rPr>
              <a:t>          T</a:t>
            </a: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he Pituitary= Represents Christ our Mediator </a:t>
            </a:r>
          </a:p>
          <a:p>
            <a:pPr lvl="2" eaLnBrk="0" fontAlgn="base" hangingPunct="0">
              <a:spcBef>
                <a:spcPct val="0"/>
              </a:spcBef>
              <a:spcAft>
                <a:spcPct val="0"/>
              </a:spcAft>
            </a:pP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allows hypothalamic hormones to control pituitary hormone</a:t>
            </a:r>
          </a:p>
          <a:p>
            <a:pPr lvl="2" eaLnBrk="0" fontAlgn="base" hangingPunct="0">
              <a:spcBef>
                <a:spcPct val="0"/>
              </a:spcBef>
              <a:spcAft>
                <a:spcPct val="0"/>
              </a:spcAft>
            </a:pP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secretion</a:t>
            </a:r>
            <a:r>
              <a:rPr kumimoji="0" lang="en-US" sz="2400" b="1"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and</a:t>
            </a:r>
            <a:r>
              <a:rPr kumimoji="0" lang="en-US" sz="2400" b="1"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Controls various homeostatic functions such as </a:t>
            </a:r>
          </a:p>
          <a:p>
            <a:pPr lvl="2" eaLnBrk="0" fontAlgn="base" hangingPunct="0">
              <a:spcBef>
                <a:spcPct val="0"/>
              </a:spcBef>
              <a:spcAft>
                <a:spcPct val="0"/>
              </a:spcAft>
            </a:pPr>
            <a:r>
              <a:rPr kumimoji="0" lang="en-US" sz="24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body temperature, respiration, and heartbeat</a:t>
            </a:r>
            <a:r>
              <a:rPr kumimoji="0" lang="en-US" sz="2000" b="0" i="0" u="none" strike="noStrike" cap="none" normalizeH="0" baseline="0" dirty="0" smtClean="0">
                <a:ln>
                  <a:noFill/>
                </a:ln>
                <a:solidFill>
                  <a:srgbClr val="8063C9"/>
                </a:solidFill>
                <a:effectLst/>
                <a:latin typeface="Times New Roman" pitchFamily="18" charset="0"/>
                <a:ea typeface="Times New Roman" pitchFamily="18" charset="0"/>
                <a:cs typeface="Times New Roman" pitchFamily="18" charset="0"/>
              </a:rPr>
              <a:t>. </a:t>
            </a:r>
            <a:r>
              <a:rPr lang="en-US" sz="2000" b="1" dirty="0" smtClean="0">
                <a:solidFill>
                  <a:srgbClr val="170CF2"/>
                </a:solidFill>
                <a:latin typeface="Times New Roman" pitchFamily="18" charset="0"/>
                <a:ea typeface="Times New Roman" pitchFamily="18" charset="0"/>
                <a:cs typeface="Times New Roman" pitchFamily="18" charset="0"/>
              </a:rPr>
              <a:t>(John 15:26-27) </a:t>
            </a:r>
            <a:endParaRPr lang="en-US" sz="2000" b="1" dirty="0" smtClean="0">
              <a:solidFill>
                <a:srgbClr val="333333"/>
              </a:solidFill>
              <a:latin typeface="Times New Roman" pitchFamily="18" charset="0"/>
              <a:cs typeface="Times New Roman" pitchFamily="18" charset="0"/>
            </a:endParaRPr>
          </a:p>
        </p:txBody>
      </p:sp>
      <p:sp>
        <p:nvSpPr>
          <p:cNvPr id="4" name="Rectangle 3"/>
          <p:cNvSpPr/>
          <p:nvPr/>
        </p:nvSpPr>
        <p:spPr>
          <a:xfrm>
            <a:off x="8610600" y="30480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10</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11</a:t>
            </a:fld>
            <a:endParaRPr lang="en-US" dirty="0"/>
          </a:p>
        </p:txBody>
      </p:sp>
      <p:pic>
        <p:nvPicPr>
          <p:cNvPr id="3" name="Picture 2" descr="http://bioserv.fiu.edu/~walterm/Fund_Sp2004/endocrine/endocrine2_ex2_review_files/image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8575">
            <a:solidFill>
              <a:srgbClr val="170CF2"/>
            </a:solidFill>
          </a:ln>
        </p:spPr>
      </p:pic>
      <p:pic>
        <p:nvPicPr>
          <p:cNvPr id="4" name="Picture 10" descr="http://ts3.mm.bing.net/images/thumbnail.aspx?q=1608847067738&amp;id=18355d8307692bd15b9f7002d39836bb"/>
          <p:cNvPicPr>
            <a:picLocks noChangeAspect="1" noChangeArrowheads="1"/>
          </p:cNvPicPr>
          <p:nvPr/>
        </p:nvPicPr>
        <p:blipFill>
          <a:blip r:embed="rId3" cstate="print"/>
          <a:srcRect/>
          <a:stretch>
            <a:fillRect/>
          </a:stretch>
        </p:blipFill>
        <p:spPr bwMode="auto">
          <a:xfrm>
            <a:off x="6781800" y="1600200"/>
            <a:ext cx="2133600" cy="1981200"/>
          </a:xfrm>
          <a:prstGeom prst="rect">
            <a:avLst/>
          </a:prstGeom>
          <a:noFill/>
          <a:ln>
            <a:solidFill>
              <a:srgbClr val="8C20C8"/>
            </a:solidFill>
          </a:ln>
        </p:spPr>
      </p:pic>
      <p:pic>
        <p:nvPicPr>
          <p:cNvPr id="5" name="Picture 12" descr="http://ts3.mm.bing.net/images/thumbnail.aspx?q=1622644621322&amp;id=ff25af7e2494c3e3e84eff823a5ba395"/>
          <p:cNvPicPr>
            <a:picLocks noChangeAspect="1" noChangeArrowheads="1"/>
          </p:cNvPicPr>
          <p:nvPr/>
        </p:nvPicPr>
        <p:blipFill>
          <a:blip r:embed="rId4" cstate="print"/>
          <a:srcRect/>
          <a:stretch>
            <a:fillRect/>
          </a:stretch>
        </p:blipFill>
        <p:spPr bwMode="auto">
          <a:xfrm>
            <a:off x="228600" y="4724400"/>
            <a:ext cx="2209800" cy="1981200"/>
          </a:xfrm>
          <a:prstGeom prst="rect">
            <a:avLst/>
          </a:prstGeom>
          <a:noFill/>
          <a:ln>
            <a:solidFill>
              <a:srgbClr val="8C20C8"/>
            </a:solidFill>
          </a:ln>
        </p:spPr>
      </p:pic>
      <p:sp>
        <p:nvSpPr>
          <p:cNvPr id="6" name="Rectangle 5"/>
          <p:cNvSpPr/>
          <p:nvPr/>
        </p:nvSpPr>
        <p:spPr>
          <a:xfrm>
            <a:off x="8686800" y="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11</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1"/>
            <a:ext cx="8839200" cy="6477000"/>
          </a:xfrm>
          <a:prstGeom prst="rect">
            <a:avLst/>
          </a:prstGeom>
          <a:solidFill>
            <a:schemeClr val="tx1"/>
          </a:solidFill>
          <a:ln w="28575">
            <a:solidFill>
              <a:srgbClr val="170CF2"/>
            </a:solidFill>
          </a:ln>
        </p:spPr>
        <p:txBody>
          <a:bodyPr wrap="square">
            <a:spAutoFit/>
          </a:bodyPr>
          <a:lstStyle/>
          <a:p>
            <a:endParaRPr lang="en-US" sz="1200" dirty="0" smtClean="0">
              <a:solidFill>
                <a:schemeClr val="accent6">
                  <a:lumMod val="75000"/>
                </a:schemeClr>
              </a:solidFill>
            </a:endParaRPr>
          </a:p>
          <a:p>
            <a:pPr algn="ctr"/>
            <a:r>
              <a:rPr lang="en-US" sz="2800" b="1" dirty="0" smtClean="0">
                <a:solidFill>
                  <a:srgbClr val="8C20C8"/>
                </a:solidFill>
                <a:latin typeface="Times New Roman" pitchFamily="18" charset="0"/>
                <a:cs typeface="Times New Roman" pitchFamily="18" charset="0"/>
              </a:rPr>
              <a:t>The Terms of Our Election.</a:t>
            </a:r>
          </a:p>
          <a:p>
            <a:pPr algn="ctr"/>
            <a:r>
              <a:rPr lang="en-US" b="1" dirty="0" smtClean="0">
                <a:solidFill>
                  <a:srgbClr val="8C20C8"/>
                </a:solidFill>
                <a:latin typeface="Times New Roman" pitchFamily="18" charset="0"/>
                <a:cs typeface="Times New Roman" pitchFamily="18" charset="0"/>
              </a:rPr>
              <a:t>[Hebrews 7:25 quoted</a:t>
            </a:r>
            <a:r>
              <a:rPr lang="en-US" dirty="0" smtClean="0">
                <a:solidFill>
                  <a:srgbClr val="8C20C8"/>
                </a:solidFill>
                <a:latin typeface="Times New Roman" pitchFamily="18" charset="0"/>
                <a:cs typeface="Times New Roman" pitchFamily="18" charset="0"/>
              </a:rPr>
              <a:t>]. </a:t>
            </a:r>
          </a:p>
          <a:p>
            <a:endParaRPr lang="en-US" sz="900" dirty="0" smtClean="0">
              <a:solidFill>
                <a:srgbClr val="8C20C8"/>
              </a:solidFill>
              <a:latin typeface="Times New Roman" pitchFamily="18" charset="0"/>
              <a:cs typeface="Times New Roman" pitchFamily="18" charset="0"/>
            </a:endParaRPr>
          </a:p>
          <a:p>
            <a:pPr algn="ctr"/>
            <a:r>
              <a:rPr lang="en-US" sz="2000" dirty="0" smtClean="0">
                <a:solidFill>
                  <a:srgbClr val="8C20C8"/>
                </a:solidFill>
                <a:latin typeface="Times New Roman" pitchFamily="18" charset="0"/>
                <a:cs typeface="Times New Roman" pitchFamily="18" charset="0"/>
              </a:rPr>
              <a:t>By His spotless life, His obedience, His death on the cross of Calvary, Christ interceded for the lost race. And now not as a mere petitioner does the Captain of our salvation intercede for us, but as a conqueror claiming His victory. His offering is complete, and as our intercessor He executes His self-appointed work, holding before God the censer containing His own spotless merits and the prayers, confessions, and thanksgiving of His people. Perfumed with the fragrance of His righteousness, the incense ascends to God as a sweet savor. The offering is wholly acceptable, and pardon covers all transgression. To the true believer Christ is indeed the minister of the sanctuary, officiating for him in the sanctuary, and speaking through God's appointed agencies.  </a:t>
            </a:r>
          </a:p>
          <a:p>
            <a:pPr algn="ctr"/>
            <a:r>
              <a:rPr lang="en-US" sz="1600" b="1" dirty="0" smtClean="0">
                <a:solidFill>
                  <a:schemeClr val="bg1"/>
                </a:solidFill>
                <a:latin typeface="Times New Roman" pitchFamily="18" charset="0"/>
                <a:cs typeface="Times New Roman" pitchFamily="18" charset="0"/>
              </a:rPr>
              <a:t>{Bible Commentary  Vol. 7 930.17} (Revelation  8:1, 2; 2 Peter 1:10; Revelation 8:3, 4.)</a:t>
            </a:r>
          </a:p>
          <a:p>
            <a:pPr algn="ctr"/>
            <a:endParaRPr lang="en-US" sz="800" b="1" dirty="0" smtClean="0">
              <a:solidFill>
                <a:srgbClr val="8C20C8"/>
              </a:solidFill>
              <a:latin typeface="Times New Roman" pitchFamily="18" charset="0"/>
              <a:cs typeface="Times New Roman" pitchFamily="18" charset="0"/>
            </a:endParaRPr>
          </a:p>
          <a:p>
            <a:pPr algn="ctr"/>
            <a:r>
              <a:rPr lang="en-US" b="1" dirty="0" smtClean="0">
                <a:solidFill>
                  <a:srgbClr val="8C20C8"/>
                </a:solidFill>
                <a:latin typeface="Times New Roman" pitchFamily="18" charset="0"/>
                <a:cs typeface="Times New Roman" pitchFamily="18" charset="0"/>
              </a:rPr>
              <a:t>Personal Character of Christ's Intercession.</a:t>
            </a:r>
          </a:p>
          <a:p>
            <a:pPr algn="ctr"/>
            <a:r>
              <a:rPr lang="en-US" dirty="0" smtClean="0">
                <a:solidFill>
                  <a:srgbClr val="8C20C8"/>
                </a:solidFill>
                <a:latin typeface="Times New Roman" pitchFamily="18" charset="0"/>
                <a:cs typeface="Times New Roman" pitchFamily="18" charset="0"/>
              </a:rPr>
              <a:t>Christ is watching. He knows all about our burdens, our dangers, and our difficulties; and He fills His mouth with arguments in our behalf. He fits His intercessions to the needs of each soul, as He did in the case of Peter. . . . Our Advocate fills His mouth with arguments to teach His tried, tempted ones to brace against Satan's temptations. He interprets every movement of the enemy  He orders events </a:t>
            </a:r>
            <a:r>
              <a:rPr lang="en-US" sz="1600" dirty="0" smtClean="0">
                <a:solidFill>
                  <a:schemeClr val="bg1"/>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(Letter 90, 1906).  Bible Commentary Vol, 7  931.2} </a:t>
            </a:r>
            <a:endParaRPr lang="en-US" sz="1600" b="1" dirty="0">
              <a:solidFill>
                <a:schemeClr val="bg1"/>
              </a:solidFill>
              <a:latin typeface="Times New Roman" pitchFamily="18" charset="0"/>
              <a:cs typeface="Times New Roman" pitchFamily="18" charset="0"/>
            </a:endParaRPr>
          </a:p>
        </p:txBody>
      </p:sp>
      <p:sp>
        <p:nvSpPr>
          <p:cNvPr id="6" name="Slide Number Placeholder 1"/>
          <p:cNvSpPr>
            <a:spLocks noGrp="1"/>
          </p:cNvSpPr>
          <p:nvPr>
            <p:ph type="sldNum" sz="quarter" idx="12"/>
          </p:nvPr>
        </p:nvSpPr>
        <p:spPr>
          <a:xfrm>
            <a:off x="8534400" y="228600"/>
            <a:ext cx="304800" cy="365125"/>
          </a:xfrm>
        </p:spPr>
        <p:txBody>
          <a:bodyPr/>
          <a:lstStyle/>
          <a:p>
            <a:fld id="{877F9B8C-32C4-43F2-99B4-FFD195B4A4EB}" type="slidenum">
              <a:rPr lang="en-US" sz="1600" b="1" smtClean="0">
                <a:solidFill>
                  <a:schemeClr val="bg1"/>
                </a:solidFill>
              </a:rPr>
              <a:pPr/>
              <a:t>12</a:t>
            </a:fld>
            <a:endParaRPr lang="en-US" sz="1600"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rinter-friendly.adam.com/graphics/images/en/19148.jpg"/>
          <p:cNvPicPr>
            <a:picLocks noChangeAspect="1" noChangeArrowheads="1"/>
          </p:cNvPicPr>
          <p:nvPr/>
        </p:nvPicPr>
        <p:blipFill>
          <a:blip r:embed="rId2" cstate="print"/>
          <a:srcRect b="378"/>
          <a:stretch>
            <a:fillRect/>
          </a:stretch>
        </p:blipFill>
        <p:spPr bwMode="auto">
          <a:xfrm>
            <a:off x="152400" y="381000"/>
            <a:ext cx="4953000" cy="6096000"/>
          </a:xfrm>
          <a:prstGeom prst="rect">
            <a:avLst/>
          </a:prstGeom>
          <a:noFill/>
          <a:ln w="28575">
            <a:solidFill>
              <a:srgbClr val="00B050"/>
            </a:solidFill>
          </a:ln>
        </p:spPr>
      </p:pic>
      <p:sp>
        <p:nvSpPr>
          <p:cNvPr id="5" name="Rectangle 4"/>
          <p:cNvSpPr/>
          <p:nvPr/>
        </p:nvSpPr>
        <p:spPr>
          <a:xfrm>
            <a:off x="8915400" y="0"/>
            <a:ext cx="228600" cy="369332"/>
          </a:xfrm>
          <a:prstGeom prst="rect">
            <a:avLst/>
          </a:prstGeom>
        </p:spPr>
        <p:txBody>
          <a:bodyPr wrap="square">
            <a:spAutoFit/>
          </a:bodyPr>
          <a:lstStyle/>
          <a:p>
            <a:pPr lvl="0" algn="ctr">
              <a:defRPr/>
            </a:pPr>
            <a:fld id="{877F9B8C-32C4-43F2-99B4-FFD195B4A4EB}" type="slidenum">
              <a:rPr lang="en-US" b="1" smtClean="0">
                <a:solidFill>
                  <a:schemeClr val="accent6">
                    <a:lumMod val="75000"/>
                  </a:schemeClr>
                </a:solidFill>
              </a:rPr>
              <a:pPr lvl="0" algn="ctr">
                <a:defRPr/>
              </a:pPr>
              <a:t>13</a:t>
            </a:fld>
            <a:endParaRPr lang="en-US" b="1" dirty="0">
              <a:solidFill>
                <a:schemeClr val="accent6">
                  <a:lumMod val="75000"/>
                </a:schemeClr>
              </a:solidFill>
            </a:endParaRPr>
          </a:p>
        </p:txBody>
      </p:sp>
      <p:sp>
        <p:nvSpPr>
          <p:cNvPr id="1025" name="Rectangle 1"/>
          <p:cNvSpPr>
            <a:spLocks noChangeArrowheads="1"/>
          </p:cNvSpPr>
          <p:nvPr/>
        </p:nvSpPr>
        <p:spPr bwMode="auto">
          <a:xfrm>
            <a:off x="5105400" y="404723"/>
            <a:ext cx="3810000" cy="6124754"/>
          </a:xfrm>
          <a:prstGeom prst="rect">
            <a:avLst/>
          </a:prstGeom>
          <a:solidFill>
            <a:schemeClr val="tx1"/>
          </a:solidFill>
          <a:ln w="3810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In the service of the Jewish priesthood we are continually reminded of the sacrifice and intercession of Christ.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All who come to Christ today are to remember that His merit is the incense that mingles with the prayers of those who repent of their sins and receive pardon and mercy and grace.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Our need of Christ's intercession is constant.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Manuscript 14, 1901.</a:t>
            </a:r>
            <a:r>
              <a:rPr kumimoji="0" lang="en-US"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{Bible Commentary Vol. 7 482.5}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Slide Number Placeholder 1"/>
          <p:cNvSpPr txBox="1">
            <a:spLocks/>
          </p:cNvSpPr>
          <p:nvPr/>
        </p:nvSpPr>
        <p:spPr>
          <a:xfrm>
            <a:off x="8610600" y="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9144000" cy="5847755"/>
          </a:xfrm>
          <a:prstGeom prst="rect">
            <a:avLst/>
          </a:prstGeom>
          <a:solidFill>
            <a:schemeClr val="tx1"/>
          </a:solidFill>
          <a:ln w="38100">
            <a:solidFill>
              <a:srgbClr val="8C20C8"/>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1600" b="1" dirty="0" smtClean="0">
              <a:solidFill>
                <a:srgbClr val="7030A0"/>
              </a:solidFill>
            </a:endParaRPr>
          </a:p>
          <a:p>
            <a:r>
              <a:rPr lang="en-US" sz="2400" b="1" u="sng" dirty="0" smtClean="0">
                <a:solidFill>
                  <a:srgbClr val="170CF2"/>
                </a:solidFill>
                <a:latin typeface="Times New Roman" pitchFamily="18" charset="0"/>
                <a:cs typeface="Times New Roman" pitchFamily="18" charset="0"/>
              </a:rPr>
              <a:t>Pituitary </a:t>
            </a:r>
            <a:r>
              <a:rPr lang="en-US" sz="2400" b="1" dirty="0" smtClean="0">
                <a:solidFill>
                  <a:srgbClr val="170CF2"/>
                </a:solidFill>
                <a:latin typeface="Times New Roman" pitchFamily="18" charset="0"/>
                <a:cs typeface="Times New Roman" pitchFamily="18" charset="0"/>
              </a:rPr>
              <a:t>:Master Glad</a:t>
            </a:r>
          </a:p>
          <a:p>
            <a:endParaRPr lang="en-US" sz="2400" b="1" dirty="0" smtClean="0">
              <a:solidFill>
                <a:srgbClr val="170CF2"/>
              </a:solidFill>
              <a:latin typeface="Times New Roman" pitchFamily="18" charset="0"/>
              <a:cs typeface="Times New Roman" pitchFamily="18" charset="0"/>
            </a:endParaRPr>
          </a:p>
          <a:p>
            <a:pPr algn="ctr"/>
            <a:r>
              <a:rPr lang="en-US" sz="2000" b="1" dirty="0" smtClean="0">
                <a:solidFill>
                  <a:srgbClr val="8C20C8"/>
                </a:solidFill>
                <a:latin typeface="Times New Roman" pitchFamily="18" charset="0"/>
                <a:cs typeface="Times New Roman" pitchFamily="18" charset="0"/>
              </a:rPr>
              <a:t>Fixing Our Eyes Upon Our Advocate</a:t>
            </a:r>
            <a:r>
              <a:rPr lang="en-US" sz="2000" dirty="0" smtClean="0">
                <a:solidFill>
                  <a:srgbClr val="8C20C8"/>
                </a:solidFill>
                <a:latin typeface="Times New Roman" pitchFamily="18" charset="0"/>
                <a:cs typeface="Times New Roman" pitchFamily="18" charset="0"/>
              </a:rPr>
              <a:t>.--In all our acts of true devotion, we fix our eye of faith upon our Advocate, who is standing between man and the eternal throne, waiting to meet our every effort, and by His Spirit assist us to a more perfect knowledge of God</a:t>
            </a:r>
            <a:r>
              <a:rPr lang="en-US" dirty="0" smtClean="0">
                <a:solidFill>
                  <a:srgbClr val="8C20C8"/>
                </a:solidFill>
                <a:latin typeface="Times New Roman" pitchFamily="18" charset="0"/>
                <a:cs typeface="Times New Roman" pitchFamily="18" charset="0"/>
              </a:rPr>
              <a:t> (MS 7, 1898). (Bible Commentary Vol . 7 948.8)</a:t>
            </a:r>
          </a:p>
          <a:p>
            <a:pPr algn="ctr"/>
            <a:r>
              <a:rPr lang="en-US" sz="1100" dirty="0" smtClean="0">
                <a:solidFill>
                  <a:srgbClr val="7030A0"/>
                </a:solidFill>
              </a:rPr>
              <a:t> </a:t>
            </a:r>
          </a:p>
          <a:p>
            <a:pPr algn="ctr"/>
            <a:endParaRPr lang="en-US" sz="1100" dirty="0" smtClean="0">
              <a:solidFill>
                <a:srgbClr val="7030A0"/>
              </a:solidFill>
            </a:endParaRPr>
          </a:p>
          <a:p>
            <a:pPr algn="ctr"/>
            <a:r>
              <a:rPr lang="en-US" sz="2400" b="1" dirty="0" smtClean="0">
                <a:solidFill>
                  <a:srgbClr val="170CF2"/>
                </a:solidFill>
                <a:latin typeface="Times New Roman" pitchFamily="18" charset="0"/>
                <a:cs typeface="Times New Roman" pitchFamily="18" charset="0"/>
              </a:rPr>
              <a:t>V. Perpetual Intercession</a:t>
            </a:r>
          </a:p>
          <a:p>
            <a:pPr algn="ctr"/>
            <a:r>
              <a:rPr lang="en-US" sz="2400" dirty="0" smtClean="0">
                <a:solidFill>
                  <a:srgbClr val="170CF2"/>
                </a:solidFill>
                <a:latin typeface="Times New Roman" pitchFamily="18" charset="0"/>
                <a:cs typeface="Times New Roman" pitchFamily="18" charset="0"/>
              </a:rPr>
              <a:t>     </a:t>
            </a:r>
            <a:r>
              <a:rPr lang="en-US" sz="2000" dirty="0" smtClean="0">
                <a:solidFill>
                  <a:srgbClr val="170CF2"/>
                </a:solidFill>
                <a:latin typeface="Times New Roman" pitchFamily="18" charset="0"/>
                <a:cs typeface="Times New Roman" pitchFamily="18" charset="0"/>
              </a:rPr>
              <a:t>The incense, ascending with the prayers of Israel, represents the merits and intercession of Christ, His perfect righteousness, which through faith is imputed to His people, and which can alone make the worship of sinful beings acceptable to God. Before the veil of the most holy place, was an altar of perpetual intercession, before the holy, an altar of continual atonement. By blood and by incense, God was to be approached--symbols pointing to the great Mediator, through whom sinners may approach Jehovah, and through whom alone mercy and salvation can be granted to the repentant, believing soul.</a:t>
            </a:r>
          </a:p>
          <a:p>
            <a:pPr algn="ctr"/>
            <a:r>
              <a:rPr lang="en-US" sz="2000" b="1" dirty="0" smtClean="0">
                <a:solidFill>
                  <a:schemeClr val="bg1"/>
                </a:solidFill>
                <a:latin typeface="Times New Roman" pitchFamily="18" charset="0"/>
                <a:cs typeface="Times New Roman" pitchFamily="18" charset="0"/>
              </a:rPr>
              <a:t>Patriarchs and Prophets, p. 353.  {7ABC 482.4} </a:t>
            </a:r>
            <a:endParaRPr lang="en-US" sz="2000" dirty="0" smtClean="0">
              <a:solidFill>
                <a:schemeClr val="bg1"/>
              </a:solidFill>
              <a:latin typeface="Times New Roman" pitchFamily="18" charset="0"/>
              <a:cs typeface="Times New Roman" pitchFamily="18" charset="0"/>
            </a:endParaRPr>
          </a:p>
        </p:txBody>
      </p:sp>
      <p:sp>
        <p:nvSpPr>
          <p:cNvPr id="7" name="Rectangle 6"/>
          <p:cNvSpPr/>
          <p:nvPr/>
        </p:nvSpPr>
        <p:spPr>
          <a:xfrm>
            <a:off x="0" y="0"/>
            <a:ext cx="9144000" cy="954107"/>
          </a:xfrm>
          <a:prstGeom prst="rect">
            <a:avLst/>
          </a:prstGeom>
          <a:solidFill>
            <a:schemeClr val="tx1"/>
          </a:solidFill>
          <a:ln w="28575">
            <a:solidFill>
              <a:srgbClr val="8C20C8"/>
            </a:solidFill>
          </a:ln>
        </p:spPr>
        <p:txBody>
          <a:bodyPr wrap="square">
            <a:spAutoFit/>
          </a:bodyPr>
          <a:lstStyle/>
          <a:p>
            <a:pPr algn="ctr"/>
            <a:endParaRPr lang="en-US" sz="2000" b="1" dirty="0" smtClean="0">
              <a:solidFill>
                <a:srgbClr val="7030A0"/>
              </a:solidFill>
              <a:latin typeface="Times New Roman" pitchFamily="18" charset="0"/>
              <a:cs typeface="Times New Roman" pitchFamily="18" charset="0"/>
            </a:endParaRPr>
          </a:p>
          <a:p>
            <a:pPr algn="ctr"/>
            <a:r>
              <a:rPr lang="en-US" sz="3600" b="1" dirty="0" smtClean="0">
                <a:solidFill>
                  <a:srgbClr val="8C20C8"/>
                </a:solidFill>
                <a:latin typeface="Times New Roman" pitchFamily="18" charset="0"/>
                <a:cs typeface="Times New Roman" pitchFamily="18" charset="0"/>
              </a:rPr>
              <a:t>Christ a Symbol of our Master Glad </a:t>
            </a:r>
            <a:endParaRPr lang="en-US" sz="3600" dirty="0">
              <a:solidFill>
                <a:srgbClr val="8C20C8"/>
              </a:solidFill>
            </a:endParaRPr>
          </a:p>
        </p:txBody>
      </p:sp>
      <p:sp>
        <p:nvSpPr>
          <p:cNvPr id="8" name="Rectangle 7"/>
          <p:cNvSpPr/>
          <p:nvPr/>
        </p:nvSpPr>
        <p:spPr>
          <a:xfrm>
            <a:off x="8686800" y="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14</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943600"/>
            <a:ext cx="91440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dirty="0" smtClean="0">
              <a:solidFill>
                <a:srgbClr val="7030A0"/>
              </a:solidFill>
            </a:endParaRPr>
          </a:p>
          <a:p>
            <a:pPr algn="ctr"/>
            <a:r>
              <a:rPr lang="en-US" b="1" dirty="0" smtClean="0">
                <a:solidFill>
                  <a:srgbClr val="7030A0"/>
                </a:solidFill>
                <a:latin typeface="Times New Roman" pitchFamily="18" charset="0"/>
                <a:cs typeface="Times New Roman" pitchFamily="18" charset="0"/>
              </a:rPr>
              <a:t>Whither the forerunner is for us entered, [even] Jesus, made an high priest for ever after the order of Melchisedec.</a:t>
            </a:r>
            <a:r>
              <a:rPr lang="en-US" b="1" i="1" dirty="0" smtClean="0">
                <a:solidFill>
                  <a:srgbClr val="7030A0"/>
                </a:solidFill>
                <a:latin typeface="Times New Roman" pitchFamily="18" charset="0"/>
                <a:cs typeface="Times New Roman" pitchFamily="18" charset="0"/>
              </a:rPr>
              <a:t> (Hebrew 6:20) </a:t>
            </a:r>
            <a:endParaRPr lang="en-US" b="1" dirty="0" smtClean="0">
              <a:solidFill>
                <a:srgbClr val="7030A0"/>
              </a:solidFill>
              <a:latin typeface="Times New Roman" pitchFamily="18" charset="0"/>
              <a:cs typeface="Times New Roman" pitchFamily="18" charset="0"/>
            </a:endParaRPr>
          </a:p>
          <a:p>
            <a:pPr algn="ctr"/>
            <a:endParaRPr lang="en-US" sz="1200" b="1" i="1" dirty="0">
              <a:solidFill>
                <a:srgbClr val="7030A0"/>
              </a:solidFill>
              <a:latin typeface="Times New Roman" pitchFamily="18" charset="0"/>
              <a:cs typeface="Times New Roman" pitchFamily="18" charset="0"/>
            </a:endParaRPr>
          </a:p>
        </p:txBody>
      </p:sp>
      <p:sp>
        <p:nvSpPr>
          <p:cNvPr id="18" name="Slide Number Placeholder 17"/>
          <p:cNvSpPr>
            <a:spLocks noGrp="1"/>
          </p:cNvSpPr>
          <p:nvPr>
            <p:ph type="sldNum" sz="quarter" idx="12"/>
          </p:nvPr>
        </p:nvSpPr>
        <p:spPr>
          <a:xfrm>
            <a:off x="8686800" y="6477000"/>
            <a:ext cx="457200" cy="381000"/>
          </a:xfrm>
        </p:spPr>
        <p:txBody>
          <a:bodyPr/>
          <a:lstStyle/>
          <a:p>
            <a:fld id="{877F9B8C-32C4-43F2-99B4-FFD195B4A4EB}" type="slidenum">
              <a:rPr lang="en-US" smtClean="0"/>
              <a:pPr/>
              <a:t>15</a:t>
            </a:fld>
            <a:endParaRPr lang="en-US" dirty="0"/>
          </a:p>
        </p:txBody>
      </p:sp>
      <p:pic>
        <p:nvPicPr>
          <p:cNvPr id="10" name="Picture 2" descr="http://menashedovid1.files.wordpress.com/2011/05/invjudg4.jpg?w=500"/>
          <p:cNvPicPr>
            <a:picLocks noChangeAspect="1" noChangeArrowheads="1"/>
          </p:cNvPicPr>
          <p:nvPr/>
        </p:nvPicPr>
        <p:blipFill>
          <a:blip r:embed="rId3" cstate="print">
            <a:lum bright="10000"/>
          </a:blip>
          <a:srcRect t="50725"/>
          <a:stretch>
            <a:fillRect/>
          </a:stretch>
        </p:blipFill>
        <p:spPr bwMode="auto">
          <a:xfrm>
            <a:off x="4572000" y="3657600"/>
            <a:ext cx="4572000" cy="2286000"/>
          </a:xfrm>
          <a:prstGeom prst="rect">
            <a:avLst/>
          </a:prstGeom>
          <a:noFill/>
          <a:ln>
            <a:solidFill>
              <a:srgbClr val="8C20C8"/>
            </a:solidFill>
          </a:ln>
        </p:spPr>
      </p:pic>
      <p:pic>
        <p:nvPicPr>
          <p:cNvPr id="11" name="yui_3_5_1_5_1374018641114_575" descr="http://kjvbible.fightingtyrannyforsalvation.com/studies/wp-content/uploads/2011/04/high-priest-most-holy-heavenly-sanctuary.jpg"/>
          <p:cNvPicPr/>
          <p:nvPr/>
        </p:nvPicPr>
        <p:blipFill>
          <a:blip r:embed="rId4" cstate="print">
            <a:lum bright="10000"/>
          </a:blip>
          <a:srcRect l="1603" r="4920"/>
          <a:stretch>
            <a:fillRect/>
          </a:stretch>
        </p:blipFill>
        <p:spPr bwMode="auto">
          <a:xfrm>
            <a:off x="4572000" y="685800"/>
            <a:ext cx="4572000" cy="2971800"/>
          </a:xfrm>
          <a:prstGeom prst="rect">
            <a:avLst/>
          </a:prstGeom>
          <a:ln>
            <a:solidFill>
              <a:srgbClr val="8C20C8"/>
            </a:solidFill>
          </a:ln>
          <a:effectLst>
            <a:outerShdw blurRad="292100" dist="139700" dir="2700000" algn="tl" rotWithShape="0">
              <a:srgbClr val="333333">
                <a:alpha val="65000"/>
              </a:srgbClr>
            </a:outerShdw>
          </a:effectLst>
        </p:spPr>
      </p:pic>
      <p:sp>
        <p:nvSpPr>
          <p:cNvPr id="12" name="Rectangle 11"/>
          <p:cNvSpPr/>
          <p:nvPr/>
        </p:nvSpPr>
        <p:spPr>
          <a:xfrm>
            <a:off x="5181600" y="5029200"/>
            <a:ext cx="1749197" cy="307777"/>
          </a:xfrm>
          <a:prstGeom prst="rect">
            <a:avLst/>
          </a:prstGeom>
        </p:spPr>
        <p:txBody>
          <a:bodyPr wrap="none">
            <a:spAutoFit/>
          </a:bodyPr>
          <a:lstStyle/>
          <a:p>
            <a:pPr algn="ctr"/>
            <a:r>
              <a:rPr lang="en-US" sz="1400" b="1" i="1" dirty="0" smtClean="0">
                <a:solidFill>
                  <a:srgbClr val="7030A0"/>
                </a:solidFill>
                <a:latin typeface="Times New Roman" pitchFamily="18" charset="0"/>
                <a:cs typeface="Times New Roman" pitchFamily="18" charset="0"/>
              </a:rPr>
              <a:t>(Revelation  1:12-18)</a:t>
            </a:r>
            <a:endParaRPr lang="en-US" sz="1400" b="1" i="1" dirty="0">
              <a:solidFill>
                <a:srgbClr val="7030A0"/>
              </a:solidFill>
              <a:latin typeface="Times New Roman" pitchFamily="18" charset="0"/>
              <a:cs typeface="Times New Roman" pitchFamily="18" charset="0"/>
            </a:endParaRPr>
          </a:p>
        </p:txBody>
      </p:sp>
      <p:pic>
        <p:nvPicPr>
          <p:cNvPr id="10241" name="Picture 1" descr="http://www.hakeem-sy.com/main/files/images/595px-Hypo_pit.jpg"/>
          <p:cNvPicPr>
            <a:picLocks noChangeAspect="1" noChangeArrowheads="1"/>
          </p:cNvPicPr>
          <p:nvPr/>
        </p:nvPicPr>
        <p:blipFill>
          <a:blip r:embed="rId5" cstate="print"/>
          <a:srcRect/>
          <a:stretch>
            <a:fillRect/>
          </a:stretch>
        </p:blipFill>
        <p:spPr bwMode="auto">
          <a:xfrm>
            <a:off x="0" y="685800"/>
            <a:ext cx="4572000" cy="5257801"/>
          </a:xfrm>
          <a:prstGeom prst="rect">
            <a:avLst/>
          </a:prstGeom>
          <a:noFill/>
          <a:ln>
            <a:solidFill>
              <a:schemeClr val="accent5">
                <a:lumMod val="75000"/>
              </a:schemeClr>
            </a:solidFill>
          </a:ln>
        </p:spPr>
      </p:pic>
      <p:sp>
        <p:nvSpPr>
          <p:cNvPr id="37" name="Rectangle 36"/>
          <p:cNvSpPr/>
          <p:nvPr/>
        </p:nvSpPr>
        <p:spPr>
          <a:xfrm>
            <a:off x="3733800" y="990600"/>
            <a:ext cx="6858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646331"/>
          </a:xfrm>
          <a:prstGeom prst="rect">
            <a:avLst/>
          </a:prstGeom>
          <a:solidFill>
            <a:schemeClr val="tx1"/>
          </a:solidFill>
          <a:ln>
            <a:solidFill>
              <a:srgbClr val="8C20C8"/>
            </a:solidFill>
          </a:ln>
        </p:spPr>
        <p:txBody>
          <a:bodyPr wrap="square">
            <a:spAutoFit/>
          </a:bodyPr>
          <a:lstStyle/>
          <a:p>
            <a:pPr algn="ctr"/>
            <a:r>
              <a:rPr lang="en-US" sz="3600" b="1" i="1" dirty="0" smtClean="0">
                <a:solidFill>
                  <a:srgbClr val="7030A0"/>
                </a:solidFill>
                <a:latin typeface="Times New Roman" pitchFamily="18" charset="0"/>
                <a:cs typeface="Times New Roman" pitchFamily="18" charset="0"/>
              </a:rPr>
              <a:t>JESUS, MADE AN HIGH PRIEST </a:t>
            </a:r>
            <a:endParaRPr lang="en-US" sz="3600" b="1" dirty="0"/>
          </a:p>
        </p:txBody>
      </p:sp>
      <p:sp>
        <p:nvSpPr>
          <p:cNvPr id="19" name="Slide Number Placeholder 1"/>
          <p:cNvSpPr txBox="1">
            <a:spLocks/>
          </p:cNvSpPr>
          <p:nvPr/>
        </p:nvSpPr>
        <p:spPr>
          <a:xfrm>
            <a:off x="8686800" y="15240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7F9B8C-32C4-43F2-99B4-FFD195B4A4EB}" type="slidenum">
              <a:rPr lang="en-US" smtClean="0"/>
              <a:pPr/>
              <a:t>16</a:t>
            </a:fld>
            <a:endParaRPr lang="en-US" dirty="0"/>
          </a:p>
        </p:txBody>
      </p:sp>
      <p:sp>
        <p:nvSpPr>
          <p:cNvPr id="6" name="Rectangle 5"/>
          <p:cNvSpPr/>
          <p:nvPr/>
        </p:nvSpPr>
        <p:spPr>
          <a:xfrm>
            <a:off x="0" y="990600"/>
            <a:ext cx="9144000" cy="5847755"/>
          </a:xfrm>
          <a:prstGeom prst="rect">
            <a:avLst/>
          </a:prstGeom>
          <a:solidFill>
            <a:schemeClr val="tx1"/>
          </a:solidFill>
          <a:ln w="38100">
            <a:solidFill>
              <a:srgbClr val="8C20C8"/>
            </a:solidFill>
          </a:ln>
        </p:spPr>
        <p:txBody>
          <a:bodyPr wrap="square">
            <a:spAutoFit/>
          </a:bodyPr>
          <a:lstStyle/>
          <a:p>
            <a:pPr algn="ctr"/>
            <a:r>
              <a:rPr lang="en-US" b="1" i="1" dirty="0" smtClean="0">
                <a:solidFill>
                  <a:srgbClr val="170CF2"/>
                </a:solidFill>
                <a:latin typeface="Times New Roman" pitchFamily="18" charset="0"/>
                <a:cs typeface="Times New Roman" pitchFamily="18" charset="0"/>
              </a:rPr>
              <a:t>The Pituitary the </a:t>
            </a:r>
            <a:r>
              <a:rPr lang="en-US" b="1" i="1" u="sng" dirty="0" smtClean="0">
                <a:solidFill>
                  <a:srgbClr val="170CF2"/>
                </a:solidFill>
                <a:latin typeface="Times New Roman" pitchFamily="18" charset="0"/>
                <a:cs typeface="Times New Roman" pitchFamily="18" charset="0"/>
              </a:rPr>
              <a:t>Master Gland</a:t>
            </a:r>
            <a:r>
              <a:rPr lang="en-US" dirty="0" smtClean="0">
                <a:solidFill>
                  <a:srgbClr val="170CF2"/>
                </a:solidFill>
                <a:latin typeface="Times New Roman" pitchFamily="18" charset="0"/>
                <a:cs typeface="Times New Roman" pitchFamily="18" charset="0"/>
              </a:rPr>
              <a:t>, Secretes </a:t>
            </a:r>
            <a:r>
              <a:rPr lang="en-US" b="1" dirty="0" smtClean="0">
                <a:solidFill>
                  <a:srgbClr val="170CF2"/>
                </a:solidFill>
                <a:latin typeface="Times New Roman" pitchFamily="18" charset="0"/>
                <a:cs typeface="Times New Roman" pitchFamily="18" charset="0"/>
              </a:rPr>
              <a:t>Nine Major Hormones, </a:t>
            </a:r>
          </a:p>
          <a:p>
            <a:pPr algn="ctr"/>
            <a:r>
              <a:rPr lang="en-US" b="1" dirty="0" smtClean="0">
                <a:solidFill>
                  <a:srgbClr val="170CF2"/>
                </a:solidFill>
                <a:latin typeface="Times New Roman" pitchFamily="18" charset="0"/>
                <a:cs typeface="Times New Roman" pitchFamily="18" charset="0"/>
              </a:rPr>
              <a:t>7</a:t>
            </a:r>
            <a:r>
              <a:rPr lang="en-US" dirty="0" smtClean="0">
                <a:solidFill>
                  <a:srgbClr val="170CF2"/>
                </a:solidFill>
                <a:latin typeface="Times New Roman" pitchFamily="18" charset="0"/>
                <a:cs typeface="Times New Roman" pitchFamily="18" charset="0"/>
              </a:rPr>
              <a:t> from its large front lobe</a:t>
            </a:r>
            <a:r>
              <a:rPr lang="en-US" b="1" dirty="0" smtClean="0">
                <a:solidFill>
                  <a:srgbClr val="170CF2"/>
                </a:solidFill>
                <a:latin typeface="Times New Roman" pitchFamily="18" charset="0"/>
                <a:cs typeface="Times New Roman" pitchFamily="18" charset="0"/>
              </a:rPr>
              <a:t>,  2</a:t>
            </a:r>
            <a:r>
              <a:rPr lang="en-US" dirty="0" smtClean="0">
                <a:solidFill>
                  <a:srgbClr val="170CF2"/>
                </a:solidFill>
                <a:latin typeface="Times New Roman" pitchFamily="18" charset="0"/>
                <a:cs typeface="Times New Roman" pitchFamily="18" charset="0"/>
              </a:rPr>
              <a:t> from its small lobe</a:t>
            </a:r>
            <a:r>
              <a:rPr lang="en-US" b="1" dirty="0" smtClean="0">
                <a:solidFill>
                  <a:srgbClr val="170CF2"/>
                </a:solidFill>
                <a:latin typeface="Times New Roman" pitchFamily="18" charset="0"/>
                <a:cs typeface="Times New Roman" pitchFamily="18" charset="0"/>
              </a:rPr>
              <a:t>. </a:t>
            </a:r>
          </a:p>
          <a:p>
            <a:pPr algn="ctr"/>
            <a:endParaRPr lang="en-US" sz="800" b="1" dirty="0" smtClean="0">
              <a:solidFill>
                <a:srgbClr val="7030A0"/>
              </a:solidFill>
            </a:endParaRPr>
          </a:p>
          <a:p>
            <a:r>
              <a:rPr lang="en-US" b="1" dirty="0" smtClean="0">
                <a:solidFill>
                  <a:srgbClr val="7030A0"/>
                </a:solidFill>
                <a:latin typeface="Times New Roman" pitchFamily="18" charset="0"/>
                <a:cs typeface="Times New Roman" pitchFamily="18" charset="0"/>
              </a:rPr>
              <a:t>1 Corinthians 12:8-10	</a:t>
            </a:r>
          </a:p>
          <a:p>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For to one is given by </a:t>
            </a:r>
            <a:r>
              <a:rPr lang="en-US" b="1" u="sng" dirty="0" smtClean="0">
                <a:solidFill>
                  <a:srgbClr val="7030A0"/>
                </a:solidFill>
                <a:latin typeface="Times New Roman" pitchFamily="18" charset="0"/>
                <a:cs typeface="Times New Roman" pitchFamily="18" charset="0"/>
              </a:rPr>
              <a:t>the Spirit the word of wisdom;</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the word of </a:t>
            </a:r>
            <a:r>
              <a:rPr lang="en-US" b="1" dirty="0" smtClean="0">
                <a:solidFill>
                  <a:srgbClr val="7030A0"/>
                </a:solidFill>
                <a:latin typeface="Times New Roman" pitchFamily="18" charset="0"/>
                <a:cs typeface="Times New Roman" pitchFamily="18" charset="0"/>
              </a:rPr>
              <a:t>	</a:t>
            </a:r>
            <a:r>
              <a:rPr lang="en-US" b="1" u="sng" dirty="0" smtClean="0">
                <a:solidFill>
                  <a:srgbClr val="7030A0"/>
                </a:solidFill>
                <a:latin typeface="Times New Roman" pitchFamily="18" charset="0"/>
                <a:cs typeface="Times New Roman" pitchFamily="18" charset="0"/>
              </a:rPr>
              <a:t>knowledge by the same Spirit</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faith by the same Spirit</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the </a:t>
            </a:r>
            <a:r>
              <a:rPr lang="en-US" b="1" dirty="0" smtClean="0">
                <a:solidFill>
                  <a:srgbClr val="7030A0"/>
                </a:solidFill>
                <a:latin typeface="Times New Roman" pitchFamily="18" charset="0"/>
                <a:cs typeface="Times New Roman" pitchFamily="18" charset="0"/>
              </a:rPr>
              <a:t>	</a:t>
            </a:r>
            <a:r>
              <a:rPr lang="en-US" b="1" u="sng" dirty="0" smtClean="0">
                <a:solidFill>
                  <a:srgbClr val="7030A0"/>
                </a:solidFill>
                <a:latin typeface="Times New Roman" pitchFamily="18" charset="0"/>
                <a:cs typeface="Times New Roman" pitchFamily="18" charset="0"/>
              </a:rPr>
              <a:t>gifts of healing by the same Spirit</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the working of miracles</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dirty="0" smtClean="0">
                <a:solidFill>
                  <a:srgbClr val="7030A0"/>
                </a:solidFill>
                <a:latin typeface="Times New Roman" pitchFamily="18" charset="0"/>
                <a:cs typeface="Times New Roman" pitchFamily="18" charset="0"/>
              </a:rPr>
              <a:t>	</a:t>
            </a:r>
            <a:r>
              <a:rPr lang="en-US" b="1" u="sng" dirty="0" smtClean="0">
                <a:solidFill>
                  <a:srgbClr val="7030A0"/>
                </a:solidFill>
                <a:latin typeface="Times New Roman" pitchFamily="18" charset="0"/>
                <a:cs typeface="Times New Roman" pitchFamily="18" charset="0"/>
              </a:rPr>
              <a:t>prophecy</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discerning of spirits</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dirty="0" smtClean="0">
                <a:solidFill>
                  <a:srgbClr val="7030A0"/>
                </a:solidFill>
                <a:latin typeface="Times New Roman" pitchFamily="18" charset="0"/>
                <a:cs typeface="Times New Roman" pitchFamily="18" charset="0"/>
              </a:rPr>
              <a:t>[</a:t>
            </a:r>
            <a:r>
              <a:rPr lang="en-US" b="1" u="sng" dirty="0" smtClean="0">
                <a:solidFill>
                  <a:srgbClr val="7030A0"/>
                </a:solidFill>
                <a:latin typeface="Times New Roman" pitchFamily="18" charset="0"/>
                <a:cs typeface="Times New Roman" pitchFamily="18" charset="0"/>
              </a:rPr>
              <a:t>divers] kinds of tongues</a:t>
            </a:r>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to 	another </a:t>
            </a:r>
            <a:r>
              <a:rPr lang="en-US" b="1" u="sng" dirty="0" smtClean="0">
                <a:solidFill>
                  <a:srgbClr val="7030A0"/>
                </a:solidFill>
                <a:latin typeface="Times New Roman" pitchFamily="18" charset="0"/>
                <a:cs typeface="Times New Roman" pitchFamily="18" charset="0"/>
              </a:rPr>
              <a:t>the interpretation of tongues</a:t>
            </a:r>
            <a:r>
              <a:rPr lang="en-US" b="1" dirty="0" smtClean="0">
                <a:solidFill>
                  <a:srgbClr val="7030A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sz="800" b="1" dirty="0" smtClean="0">
              <a:solidFill>
                <a:srgbClr val="7030A0"/>
              </a:solidFill>
              <a:latin typeface="Times New Roman" pitchFamily="18" charset="0"/>
              <a:cs typeface="Times New Roman" pitchFamily="18" charset="0"/>
            </a:endParaRPr>
          </a:p>
          <a:p>
            <a:pPr algn="ctr"/>
            <a:endParaRPr lang="en-US" sz="800" b="1" u="sng" dirty="0" smtClean="0">
              <a:solidFill>
                <a:srgbClr val="7030A0"/>
              </a:solidFill>
              <a:latin typeface="Times New Roman" pitchFamily="18" charset="0"/>
              <a:cs typeface="Times New Roman" pitchFamily="18" charset="0"/>
            </a:endParaRPr>
          </a:p>
          <a:p>
            <a:pPr algn="ctr"/>
            <a:r>
              <a:rPr lang="en-US" b="1" u="sng" dirty="0" smtClean="0">
                <a:solidFill>
                  <a:srgbClr val="7030A0"/>
                </a:solidFill>
                <a:latin typeface="Times New Roman" pitchFamily="18" charset="0"/>
                <a:cs typeface="Times New Roman" pitchFamily="18" charset="0"/>
              </a:rPr>
              <a:t>Anterior Pituitary:</a:t>
            </a:r>
            <a:r>
              <a:rPr lang="en-US" u="sng"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Produces </a:t>
            </a:r>
            <a:r>
              <a:rPr lang="en-US" b="1" dirty="0" smtClean="0">
                <a:solidFill>
                  <a:srgbClr val="7030A0"/>
                </a:solidFill>
                <a:latin typeface="Times New Roman" pitchFamily="18" charset="0"/>
                <a:cs typeface="Times New Roman" pitchFamily="18" charset="0"/>
              </a:rPr>
              <a:t>7 hormones </a:t>
            </a:r>
            <a:r>
              <a:rPr lang="en-US" dirty="0" smtClean="0">
                <a:solidFill>
                  <a:srgbClr val="7030A0"/>
                </a:solidFill>
                <a:latin typeface="Times New Roman" pitchFamily="18" charset="0"/>
                <a:cs typeface="Times New Roman" pitchFamily="18" charset="0"/>
              </a:rPr>
              <a:t>= Represents the </a:t>
            </a:r>
            <a:r>
              <a:rPr lang="en-US" b="1" dirty="0" smtClean="0">
                <a:solidFill>
                  <a:srgbClr val="7030A0"/>
                </a:solidFill>
                <a:latin typeface="Times New Roman" pitchFamily="18" charset="0"/>
                <a:cs typeface="Times New Roman" pitchFamily="18" charset="0"/>
              </a:rPr>
              <a:t>7 Spirit of Christ </a:t>
            </a:r>
            <a:r>
              <a:rPr lang="en-US" dirty="0" smtClean="0">
                <a:solidFill>
                  <a:srgbClr val="7030A0"/>
                </a:solidFill>
                <a:latin typeface="Times New Roman" pitchFamily="18" charset="0"/>
                <a:cs typeface="Times New Roman" pitchFamily="18" charset="0"/>
              </a:rPr>
              <a:t>sent to</a:t>
            </a:r>
          </a:p>
          <a:p>
            <a:r>
              <a:rPr lang="en-US" dirty="0" smtClean="0">
                <a:solidFill>
                  <a:srgbClr val="7030A0"/>
                </a:solidFill>
                <a:latin typeface="Times New Roman" pitchFamily="18" charset="0"/>
                <a:cs typeface="Times New Roman" pitchFamily="18" charset="0"/>
              </a:rPr>
              <a:t>	the churches</a:t>
            </a:r>
            <a:r>
              <a:rPr lang="en-US" b="1" dirty="0" smtClean="0">
                <a:solidFill>
                  <a:srgbClr val="7030A0"/>
                </a:solidFill>
                <a:latin typeface="Times New Roman" pitchFamily="18" charset="0"/>
                <a:cs typeface="Times New Roman" pitchFamily="18" charset="0"/>
              </a:rPr>
              <a:t> .</a:t>
            </a:r>
          </a:p>
          <a:p>
            <a:pPr lvl="2"/>
            <a:r>
              <a:rPr lang="en-US" b="1" dirty="0" smtClean="0">
                <a:solidFill>
                  <a:srgbClr val="7030A0"/>
                </a:solidFill>
                <a:latin typeface="Times New Roman" pitchFamily="18" charset="0"/>
                <a:cs typeface="Times New Roman" pitchFamily="18" charset="0"/>
              </a:rPr>
              <a:t>(Isaiah 11:1-2) 7 Pillar of the Faith</a:t>
            </a:r>
            <a:r>
              <a:rPr lang="en-US" dirty="0" smtClean="0">
                <a:solidFill>
                  <a:srgbClr val="7030A0"/>
                </a:solidFill>
                <a:latin typeface="Times New Roman" pitchFamily="18" charset="0"/>
                <a:cs typeface="Times New Roman" pitchFamily="18" charset="0"/>
              </a:rPr>
              <a:t> (Revelation 1:20)</a:t>
            </a:r>
            <a:r>
              <a:rPr lang="en-US" b="1" dirty="0" smtClean="0">
                <a:solidFill>
                  <a:srgbClr val="7030A0"/>
                </a:solidFill>
                <a:latin typeface="Times New Roman" pitchFamily="18" charset="0"/>
                <a:cs typeface="Times New Roman" pitchFamily="18" charset="0"/>
              </a:rPr>
              <a:t> </a:t>
            </a:r>
          </a:p>
          <a:p>
            <a:pPr lvl="1"/>
            <a:r>
              <a:rPr lang="en-US" b="1" dirty="0" smtClean="0">
                <a:solidFill>
                  <a:srgbClr val="7030A0"/>
                </a:solidFill>
                <a:latin typeface="Times New Roman" pitchFamily="18" charset="0"/>
                <a:cs typeface="Times New Roman" pitchFamily="18" charset="0"/>
              </a:rPr>
              <a:t>	And </a:t>
            </a:r>
            <a:r>
              <a:rPr lang="en-US" b="1" u="sng" dirty="0" smtClean="0">
                <a:solidFill>
                  <a:srgbClr val="7030A0"/>
                </a:solidFill>
                <a:latin typeface="Times New Roman" pitchFamily="18" charset="0"/>
                <a:cs typeface="Times New Roman" pitchFamily="18" charset="0"/>
              </a:rPr>
              <a:t>the spirit of the LORD </a:t>
            </a:r>
            <a:r>
              <a:rPr lang="en-US" b="1" dirty="0" smtClean="0">
                <a:solidFill>
                  <a:srgbClr val="7030A0"/>
                </a:solidFill>
                <a:latin typeface="Times New Roman" pitchFamily="18" charset="0"/>
                <a:cs typeface="Times New Roman" pitchFamily="18" charset="0"/>
              </a:rPr>
              <a:t>shall rest upon him, </a:t>
            </a:r>
            <a:r>
              <a:rPr lang="en-US" b="1" u="sng" dirty="0" smtClean="0">
                <a:solidFill>
                  <a:srgbClr val="7030A0"/>
                </a:solidFill>
                <a:latin typeface="Times New Roman" pitchFamily="18" charset="0"/>
                <a:cs typeface="Times New Roman" pitchFamily="18" charset="0"/>
              </a:rPr>
              <a:t>the spirit of wisdom </a:t>
            </a:r>
            <a:r>
              <a:rPr lang="en-US" b="1" dirty="0" smtClean="0">
                <a:solidFill>
                  <a:srgbClr val="7030A0"/>
                </a:solidFill>
                <a:latin typeface="Times New Roman" pitchFamily="18" charset="0"/>
                <a:cs typeface="Times New Roman" pitchFamily="18" charset="0"/>
              </a:rPr>
              <a:t>and 	</a:t>
            </a:r>
            <a:r>
              <a:rPr lang="en-US" b="1" u="sng" dirty="0" smtClean="0">
                <a:solidFill>
                  <a:srgbClr val="7030A0"/>
                </a:solidFill>
                <a:latin typeface="Times New Roman" pitchFamily="18" charset="0"/>
                <a:cs typeface="Times New Roman" pitchFamily="18" charset="0"/>
              </a:rPr>
              <a:t>understanding</a:t>
            </a:r>
            <a:r>
              <a:rPr lang="en-US" b="1" dirty="0" smtClean="0">
                <a:solidFill>
                  <a:srgbClr val="7030A0"/>
                </a:solidFill>
                <a:latin typeface="Times New Roman" pitchFamily="18" charset="0"/>
                <a:cs typeface="Times New Roman" pitchFamily="18" charset="0"/>
              </a:rPr>
              <a:t>, the </a:t>
            </a:r>
            <a:r>
              <a:rPr lang="en-US" b="1" u="sng" dirty="0" smtClean="0">
                <a:solidFill>
                  <a:srgbClr val="7030A0"/>
                </a:solidFill>
                <a:latin typeface="Times New Roman" pitchFamily="18" charset="0"/>
                <a:cs typeface="Times New Roman" pitchFamily="18" charset="0"/>
              </a:rPr>
              <a:t>spirit of counsel </a:t>
            </a:r>
            <a:r>
              <a:rPr lang="en-US" b="1" dirty="0" smtClean="0">
                <a:solidFill>
                  <a:srgbClr val="7030A0"/>
                </a:solidFill>
                <a:latin typeface="Times New Roman" pitchFamily="18" charset="0"/>
                <a:cs typeface="Times New Roman" pitchFamily="18" charset="0"/>
              </a:rPr>
              <a:t>and </a:t>
            </a:r>
            <a:r>
              <a:rPr lang="en-US" b="1" u="sng" dirty="0" smtClean="0">
                <a:solidFill>
                  <a:srgbClr val="7030A0"/>
                </a:solidFill>
                <a:latin typeface="Times New Roman" pitchFamily="18" charset="0"/>
                <a:cs typeface="Times New Roman" pitchFamily="18" charset="0"/>
              </a:rPr>
              <a:t>might</a:t>
            </a:r>
            <a:r>
              <a:rPr lang="en-US" b="1" dirty="0" smtClean="0">
                <a:solidFill>
                  <a:srgbClr val="7030A0"/>
                </a:solidFill>
                <a:latin typeface="Times New Roman" pitchFamily="18" charset="0"/>
                <a:cs typeface="Times New Roman" pitchFamily="18" charset="0"/>
              </a:rPr>
              <a:t>, the </a:t>
            </a:r>
            <a:r>
              <a:rPr lang="en-US" b="1" u="sng" dirty="0" smtClean="0">
                <a:solidFill>
                  <a:srgbClr val="7030A0"/>
                </a:solidFill>
                <a:latin typeface="Times New Roman" pitchFamily="18" charset="0"/>
                <a:cs typeface="Times New Roman" pitchFamily="18" charset="0"/>
              </a:rPr>
              <a:t>spirit of knowledge </a:t>
            </a:r>
          </a:p>
          <a:p>
            <a:pPr lvl="1"/>
            <a:r>
              <a:rPr lang="en-US" b="1" dirty="0" smtClean="0">
                <a:solidFill>
                  <a:srgbClr val="7030A0"/>
                </a:solidFill>
                <a:latin typeface="Times New Roman" pitchFamily="18" charset="0"/>
                <a:cs typeface="Times New Roman" pitchFamily="18" charset="0"/>
              </a:rPr>
              <a:t>	and of </a:t>
            </a:r>
            <a:r>
              <a:rPr lang="en-US" b="1" u="sng" dirty="0" smtClean="0">
                <a:solidFill>
                  <a:srgbClr val="7030A0"/>
                </a:solidFill>
                <a:latin typeface="Times New Roman" pitchFamily="18" charset="0"/>
                <a:cs typeface="Times New Roman" pitchFamily="18" charset="0"/>
              </a:rPr>
              <a:t>the  fear of the LORD</a:t>
            </a:r>
            <a:r>
              <a:rPr lang="en-US" b="1" dirty="0" smtClean="0">
                <a:solidFill>
                  <a:srgbClr val="7030A0"/>
                </a:solidFill>
                <a:latin typeface="Times New Roman" pitchFamily="18" charset="0"/>
                <a:cs typeface="Times New Roman" pitchFamily="18" charset="0"/>
              </a:rPr>
              <a:t>;</a:t>
            </a:r>
          </a:p>
          <a:p>
            <a:pPr>
              <a:buFont typeface="Wingdings" pitchFamily="2" charset="2"/>
              <a:buChar char="§"/>
            </a:pPr>
            <a:endParaRPr lang="en-US" sz="800" b="1" dirty="0" smtClean="0">
              <a:solidFill>
                <a:srgbClr val="7030A0"/>
              </a:solidFill>
              <a:latin typeface="Times New Roman" pitchFamily="18" charset="0"/>
              <a:cs typeface="Times New Roman" pitchFamily="18" charset="0"/>
            </a:endParaRPr>
          </a:p>
          <a:p>
            <a:pPr algn="ctr"/>
            <a:r>
              <a:rPr lang="en-US" b="1" u="sng" dirty="0" smtClean="0">
                <a:solidFill>
                  <a:srgbClr val="7030A0"/>
                </a:solidFill>
                <a:latin typeface="Times New Roman" pitchFamily="18" charset="0"/>
                <a:cs typeface="Times New Roman" pitchFamily="18" charset="0"/>
              </a:rPr>
              <a:t>Posterior Pituitary:</a:t>
            </a:r>
            <a:r>
              <a:rPr lang="en-US" dirty="0" smtClean="0">
                <a:solidFill>
                  <a:srgbClr val="7030A0"/>
                </a:solidFill>
                <a:latin typeface="Times New Roman" pitchFamily="18" charset="0"/>
                <a:cs typeface="Times New Roman" pitchFamily="18" charset="0"/>
              </a:rPr>
              <a:t> Produces </a:t>
            </a:r>
            <a:r>
              <a:rPr lang="en-US" b="1" dirty="0" smtClean="0">
                <a:solidFill>
                  <a:srgbClr val="7030A0"/>
                </a:solidFill>
                <a:latin typeface="Times New Roman" pitchFamily="18" charset="0"/>
                <a:cs typeface="Times New Roman" pitchFamily="18" charset="0"/>
              </a:rPr>
              <a:t>2 hormones </a:t>
            </a:r>
            <a:r>
              <a:rPr lang="en-US" dirty="0" smtClean="0">
                <a:solidFill>
                  <a:srgbClr val="7030A0"/>
                </a:solidFill>
                <a:latin typeface="Times New Roman" pitchFamily="18" charset="0"/>
                <a:cs typeface="Times New Roman" pitchFamily="18" charset="0"/>
              </a:rPr>
              <a:t>= Represents </a:t>
            </a:r>
            <a:r>
              <a:rPr lang="en-US" b="1" dirty="0" smtClean="0">
                <a:solidFill>
                  <a:srgbClr val="7030A0"/>
                </a:solidFill>
                <a:latin typeface="Times New Roman" pitchFamily="18" charset="0"/>
                <a:cs typeface="Times New Roman" pitchFamily="18" charset="0"/>
              </a:rPr>
              <a:t>2 gifts from the Glory of God </a:t>
            </a:r>
          </a:p>
          <a:p>
            <a:pPr lvl="2"/>
            <a:r>
              <a:rPr lang="en-US" dirty="0" smtClean="0">
                <a:solidFill>
                  <a:srgbClr val="7030A0"/>
                </a:solidFill>
                <a:latin typeface="Times New Roman" pitchFamily="18" charset="0"/>
                <a:cs typeface="Times New Roman" pitchFamily="18" charset="0"/>
              </a:rPr>
              <a:t>sent to seal us.</a:t>
            </a:r>
            <a:endParaRPr lang="en-US" b="1" dirty="0" smtClean="0">
              <a:solidFill>
                <a:srgbClr val="7030A0"/>
              </a:solidFill>
              <a:latin typeface="Times New Roman" pitchFamily="18" charset="0"/>
              <a:cs typeface="Times New Roman" pitchFamily="18" charset="0"/>
            </a:endParaRPr>
          </a:p>
          <a:p>
            <a:r>
              <a:rPr lang="en-US" b="1" dirty="0" smtClean="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From Glory to Glory But we all, with open face beholding as in a glass the glory of 	the Lord, are changed into the same image from glory to glory, [even] as by the 	Spirit 	of the Lord. </a:t>
            </a:r>
            <a:r>
              <a:rPr lang="en-US" b="1" dirty="0" smtClean="0">
                <a:solidFill>
                  <a:srgbClr val="7030A0"/>
                </a:solidFill>
                <a:latin typeface="Times New Roman" pitchFamily="18" charset="0"/>
                <a:cs typeface="Times New Roman" pitchFamily="18" charset="0"/>
              </a:rPr>
              <a:t>(2 Corinthians 3:18) </a:t>
            </a:r>
          </a:p>
        </p:txBody>
      </p:sp>
      <p:sp>
        <p:nvSpPr>
          <p:cNvPr id="8" name="Rectangle 7"/>
          <p:cNvSpPr/>
          <p:nvPr/>
        </p:nvSpPr>
        <p:spPr>
          <a:xfrm>
            <a:off x="0" y="0"/>
            <a:ext cx="9144000" cy="892552"/>
          </a:xfrm>
          <a:prstGeom prst="rect">
            <a:avLst/>
          </a:prstGeom>
          <a:solidFill>
            <a:schemeClr val="tx1"/>
          </a:solidFill>
          <a:ln w="38100">
            <a:solidFill>
              <a:srgbClr val="8C20C8"/>
            </a:solidFill>
          </a:ln>
        </p:spPr>
        <p:txBody>
          <a:bodyPr wrap="square">
            <a:spAutoFit/>
          </a:bodyPr>
          <a:lstStyle/>
          <a:p>
            <a:pPr algn="ctr"/>
            <a:endParaRPr lang="en-US" sz="1400" b="1" dirty="0" smtClean="0">
              <a:solidFill>
                <a:srgbClr val="7030A0"/>
              </a:solidFill>
              <a:latin typeface="Times New Roman" pitchFamily="18" charset="0"/>
              <a:cs typeface="Times New Roman" pitchFamily="18" charset="0"/>
            </a:endParaRPr>
          </a:p>
          <a:p>
            <a:pPr algn="ctr"/>
            <a:r>
              <a:rPr lang="en-US" sz="3600" b="1" dirty="0" smtClean="0">
                <a:solidFill>
                  <a:srgbClr val="7030A0"/>
                </a:solidFill>
                <a:latin typeface="Times New Roman" pitchFamily="18" charset="0"/>
                <a:cs typeface="Times New Roman" pitchFamily="18" charset="0"/>
              </a:rPr>
              <a:t>Christ’s Gifts  to the Body for Service </a:t>
            </a:r>
            <a:endParaRPr lang="en-US" sz="3600" b="1" dirty="0"/>
          </a:p>
        </p:txBody>
      </p:sp>
      <p:sp>
        <p:nvSpPr>
          <p:cNvPr id="9" name="Rectangle 8"/>
          <p:cNvSpPr/>
          <p:nvPr/>
        </p:nvSpPr>
        <p:spPr>
          <a:xfrm>
            <a:off x="8534400" y="0"/>
            <a:ext cx="415498" cy="369332"/>
          </a:xfrm>
          <a:prstGeom prst="rect">
            <a:avLst/>
          </a:prstGeom>
        </p:spPr>
        <p:txBody>
          <a:bodyPr wrap="none">
            <a:spAutoFit/>
          </a:bodyPr>
          <a:lstStyle/>
          <a:p>
            <a:pPr lvl="0" algn="r">
              <a:defRPr/>
            </a:pPr>
            <a:fld id="{877F9B8C-32C4-43F2-99B4-FFD195B4A4EB}" type="slidenum">
              <a:rPr lang="en-US" b="1" smtClean="0">
                <a:solidFill>
                  <a:schemeClr val="bg1"/>
                </a:solidFill>
              </a:rPr>
              <a:pPr lvl="0" algn="r">
                <a:defRPr/>
              </a:pPr>
              <a:t>16</a:t>
            </a:fld>
            <a:endParaRPr lang="en-US"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17</a:t>
            </a:fld>
            <a:endParaRPr lang="en-US" dirty="0"/>
          </a:p>
        </p:txBody>
      </p:sp>
      <p:sp>
        <p:nvSpPr>
          <p:cNvPr id="1025" name="Rectangle 1"/>
          <p:cNvSpPr>
            <a:spLocks noChangeArrowheads="1"/>
          </p:cNvSpPr>
          <p:nvPr/>
        </p:nvSpPr>
        <p:spPr bwMode="auto">
          <a:xfrm>
            <a:off x="0" y="-76944"/>
            <a:ext cx="9144000" cy="3354765"/>
          </a:xfrm>
          <a:prstGeom prst="rect">
            <a:avLst/>
          </a:prstGeom>
          <a:solidFill>
            <a:srgbClr val="FFFFFF"/>
          </a:solidFill>
          <a:ln w="38100">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Ephesians 4:13)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Till we all come in the unity of the faith, and of the knowledge of the Son of God, unto a perfect man, unto the measure of the stature of the fullness of Christ</a:t>
            </a: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a:t>
            </a:r>
          </a:p>
          <a:p>
            <a:pPr algn="ctr" fontAlgn="base">
              <a:spcBef>
                <a:spcPct val="0"/>
              </a:spcBef>
              <a:spcAft>
                <a:spcPct val="0"/>
              </a:spcAft>
            </a:pPr>
            <a:r>
              <a:rPr lang="en-US" sz="2000" b="1" u="sng" dirty="0" smtClean="0">
                <a:solidFill>
                  <a:srgbClr val="170CF2"/>
                </a:solidFill>
                <a:latin typeface="Times New Roman" pitchFamily="18" charset="0"/>
                <a:cs typeface="Times New Roman" pitchFamily="18" charset="0"/>
              </a:rPr>
              <a:t>Anterior Pituitary:</a:t>
            </a:r>
            <a:r>
              <a:rPr lang="en-US" sz="2000" dirty="0" smtClean="0">
                <a:solidFill>
                  <a:srgbClr val="170CF2"/>
                </a:solidFill>
                <a:latin typeface="Times New Roman" pitchFamily="18" charset="0"/>
                <a:cs typeface="Times New Roman" pitchFamily="18" charset="0"/>
              </a:rPr>
              <a:t>  Produces 7 hormones= It Represents </a:t>
            </a:r>
          </a:p>
          <a:p>
            <a:pPr algn="ctr" fontAlgn="base">
              <a:spcBef>
                <a:spcPct val="0"/>
              </a:spcBef>
              <a:spcAft>
                <a:spcPct val="0"/>
              </a:spcAft>
            </a:pPr>
            <a:r>
              <a:rPr lang="en-US" sz="2000" dirty="0" smtClean="0">
                <a:solidFill>
                  <a:srgbClr val="170CF2"/>
                </a:solidFill>
                <a:latin typeface="Times New Roman" pitchFamily="18" charset="0"/>
                <a:cs typeface="Times New Roman" pitchFamily="18" charset="0"/>
              </a:rPr>
              <a:t>the 7 Spirit of Christ sent to the churches</a:t>
            </a:r>
          </a:p>
          <a:p>
            <a:pPr algn="ctr" fontAlgn="base">
              <a:spcBef>
                <a:spcPct val="0"/>
              </a:spcBef>
              <a:spcAft>
                <a:spcPct val="0"/>
              </a:spcAft>
            </a:pPr>
            <a:r>
              <a:rPr lang="en-US" sz="2000" b="1" dirty="0" smtClean="0">
                <a:solidFill>
                  <a:srgbClr val="8C20C8"/>
                </a:solidFill>
                <a:latin typeface="Times New Roman" pitchFamily="18" charset="0"/>
                <a:cs typeface="Times New Roman" pitchFamily="18" charset="0"/>
              </a:rPr>
              <a:t>Wisdom hath </a:t>
            </a:r>
            <a:r>
              <a:rPr lang="en-US" sz="2000" b="1" dirty="0" err="1" smtClean="0">
                <a:solidFill>
                  <a:srgbClr val="8C20C8"/>
                </a:solidFill>
                <a:latin typeface="Times New Roman" pitchFamily="18" charset="0"/>
                <a:cs typeface="Times New Roman" pitchFamily="18" charset="0"/>
              </a:rPr>
              <a:t>builded</a:t>
            </a:r>
            <a:r>
              <a:rPr lang="en-US" sz="2000" b="1" dirty="0" smtClean="0">
                <a:solidFill>
                  <a:srgbClr val="8C20C8"/>
                </a:solidFill>
                <a:latin typeface="Times New Roman" pitchFamily="18" charset="0"/>
                <a:cs typeface="Times New Roman" pitchFamily="18" charset="0"/>
              </a:rPr>
              <a:t> her house, she hath hewn out her seven Pillars</a:t>
            </a:r>
          </a:p>
          <a:p>
            <a:pPr algn="ctr" fontAlgn="base">
              <a:spcBef>
                <a:spcPct val="0"/>
              </a:spcBef>
              <a:spcAft>
                <a:spcPct val="0"/>
              </a:spcAft>
            </a:pPr>
            <a:r>
              <a:rPr lang="en-US" sz="2000" dirty="0" smtClean="0">
                <a:solidFill>
                  <a:srgbClr val="8C20C8"/>
                </a:solidFill>
                <a:latin typeface="Times New Roman" pitchFamily="18" charset="0"/>
                <a:cs typeface="Times New Roman" pitchFamily="18" charset="0"/>
              </a:rPr>
              <a:t>(Proverbs 9:1)</a:t>
            </a:r>
            <a:endParaRPr lang="en-US" sz="2000" dirty="0" smtClean="0">
              <a:solidFill>
                <a:srgbClr val="170CF2"/>
              </a:solidFill>
              <a:latin typeface="Times New Roman" pitchFamily="18" charset="0"/>
              <a:cs typeface="Times New Roman" pitchFamily="18" charset="0"/>
            </a:endParaRPr>
          </a:p>
          <a:p>
            <a:pPr algn="ctr" fontAlgn="base">
              <a:spcBef>
                <a:spcPct val="0"/>
              </a:spcBef>
              <a:spcAft>
                <a:spcPct val="0"/>
              </a:spcAft>
            </a:pPr>
            <a:r>
              <a:rPr lang="en-US" sz="2000" b="1" dirty="0" smtClean="0">
                <a:solidFill>
                  <a:srgbClr val="170CF2"/>
                </a:solidFill>
                <a:latin typeface="Times New Roman" pitchFamily="18" charset="0"/>
                <a:cs typeface="Times New Roman" pitchFamily="18" charset="0"/>
              </a:rPr>
              <a:t>(Isaiah 11:1-2)  </a:t>
            </a:r>
          </a:p>
          <a:p>
            <a:pPr algn="ctr" fontAlgn="base">
              <a:spcBef>
                <a:spcPct val="0"/>
              </a:spcBef>
              <a:spcAft>
                <a:spcPct val="0"/>
              </a:spcAft>
            </a:pPr>
            <a:r>
              <a:rPr lang="en-US" sz="2000" b="1" dirty="0" smtClean="0">
                <a:solidFill>
                  <a:srgbClr val="170CF2"/>
                </a:solidFill>
                <a:latin typeface="Times New Roman" pitchFamily="18" charset="0"/>
                <a:cs typeface="Times New Roman" pitchFamily="18" charset="0"/>
              </a:rPr>
              <a:t>(7 Spirit of Christ </a:t>
            </a:r>
            <a:r>
              <a:rPr lang="en-US" sz="2000" dirty="0" smtClean="0">
                <a:solidFill>
                  <a:srgbClr val="170CF2"/>
                </a:solidFill>
                <a:latin typeface="Times New Roman" pitchFamily="18" charset="0"/>
                <a:cs typeface="Times New Roman" pitchFamily="18" charset="0"/>
              </a:rPr>
              <a:t>sent out to seal us with the </a:t>
            </a:r>
            <a:r>
              <a:rPr lang="en-US" sz="2000" b="1" dirty="0" smtClean="0">
                <a:solidFill>
                  <a:srgbClr val="170CF2"/>
                </a:solidFill>
                <a:latin typeface="Times New Roman" pitchFamily="18" charset="0"/>
                <a:cs typeface="Times New Roman" pitchFamily="18" charset="0"/>
              </a:rPr>
              <a:t>7 Pillars of the Faith)</a:t>
            </a:r>
          </a:p>
          <a:p>
            <a:pPr algn="ctr" fontAlgn="base">
              <a:spcBef>
                <a:spcPct val="0"/>
              </a:spcBef>
              <a:spcAft>
                <a:spcPct val="0"/>
              </a:spcAft>
            </a:pPr>
            <a:endParaRPr kumimoji="0" lang="en-US" sz="2000" b="0" i="0" u="none" strike="noStrike" cap="none" normalizeH="0" baseline="0" dirty="0" smtClean="0">
              <a:ln>
                <a:noFill/>
              </a:ln>
              <a:solidFill>
                <a:srgbClr val="170CF2"/>
              </a:solidFill>
              <a:effectLst/>
              <a:latin typeface="Times New Roman" pitchFamily="18" charset="0"/>
              <a:cs typeface="Times New Roman" pitchFamily="18" charset="0"/>
            </a:endParaRPr>
          </a:p>
        </p:txBody>
      </p:sp>
      <p:sp>
        <p:nvSpPr>
          <p:cNvPr id="4" name="TextBox 3"/>
          <p:cNvSpPr txBox="1"/>
          <p:nvPr/>
        </p:nvSpPr>
        <p:spPr>
          <a:xfrm>
            <a:off x="0" y="3276600"/>
            <a:ext cx="4267200" cy="2661523"/>
          </a:xfrm>
          <a:prstGeom prst="rect">
            <a:avLst/>
          </a:prstGeom>
          <a:solidFill>
            <a:schemeClr val="tx1"/>
          </a:solidFill>
          <a:ln w="38100">
            <a:solidFill>
              <a:srgbClr val="170CF2"/>
            </a:solidFill>
          </a:ln>
        </p:spPr>
        <p:txBody>
          <a:bodyPr wrap="square" rtlCol="0">
            <a:spAutoFit/>
          </a:bodyPr>
          <a:lstStyle/>
          <a:p>
            <a:pPr algn="ctr"/>
            <a:r>
              <a:rPr lang="en-US" b="1" dirty="0" smtClean="0">
                <a:solidFill>
                  <a:srgbClr val="170CF2"/>
                </a:solidFill>
                <a:latin typeface="Times New Roman" pitchFamily="18" charset="0"/>
                <a:cs typeface="Times New Roman" pitchFamily="18" charset="0"/>
              </a:rPr>
              <a:t>The Spirit of Christ </a:t>
            </a:r>
          </a:p>
          <a:p>
            <a:endParaRPr lang="en-US" b="1" dirty="0" smtClean="0">
              <a:solidFill>
                <a:srgbClr val="170CF2"/>
              </a:solidFill>
              <a:latin typeface="Times New Roman" pitchFamily="18" charset="0"/>
              <a:cs typeface="Times New Roman" pitchFamily="18" charset="0"/>
            </a:endParaRPr>
          </a:p>
          <a:p>
            <a:r>
              <a:rPr lang="en-US" dirty="0" smtClean="0">
                <a:solidFill>
                  <a:srgbClr val="170CF2"/>
                </a:solidFill>
                <a:latin typeface="Times New Roman" pitchFamily="18" charset="0"/>
                <a:cs typeface="Times New Roman" pitchFamily="18" charset="0"/>
              </a:rPr>
              <a:t>1. The spirit of the LORD </a:t>
            </a:r>
          </a:p>
          <a:p>
            <a:r>
              <a:rPr lang="en-US" dirty="0" smtClean="0">
                <a:solidFill>
                  <a:srgbClr val="170CF2"/>
                </a:solidFill>
                <a:latin typeface="Times New Roman" pitchFamily="18" charset="0"/>
                <a:cs typeface="Times New Roman" pitchFamily="18" charset="0"/>
              </a:rPr>
              <a:t>2. The spirit of wisdom </a:t>
            </a:r>
          </a:p>
          <a:p>
            <a:r>
              <a:rPr lang="en-US" dirty="0" smtClean="0">
                <a:solidFill>
                  <a:srgbClr val="170CF2"/>
                </a:solidFill>
                <a:latin typeface="Times New Roman" pitchFamily="18" charset="0"/>
                <a:cs typeface="Times New Roman" pitchFamily="18" charset="0"/>
              </a:rPr>
              <a:t>3. The spirit understanding,</a:t>
            </a:r>
          </a:p>
          <a:p>
            <a:r>
              <a:rPr lang="en-US" dirty="0" smtClean="0">
                <a:solidFill>
                  <a:srgbClr val="170CF2"/>
                </a:solidFill>
                <a:latin typeface="Times New Roman" pitchFamily="18" charset="0"/>
                <a:cs typeface="Times New Roman" pitchFamily="18" charset="0"/>
              </a:rPr>
              <a:t>4. The spirit of counsel </a:t>
            </a:r>
          </a:p>
          <a:p>
            <a:r>
              <a:rPr lang="en-US" dirty="0" smtClean="0">
                <a:solidFill>
                  <a:srgbClr val="170CF2"/>
                </a:solidFill>
                <a:latin typeface="Times New Roman" pitchFamily="18" charset="0"/>
                <a:cs typeface="Times New Roman" pitchFamily="18" charset="0"/>
              </a:rPr>
              <a:t>5. The spirit of might,</a:t>
            </a:r>
          </a:p>
          <a:p>
            <a:r>
              <a:rPr lang="en-US" dirty="0" smtClean="0">
                <a:solidFill>
                  <a:srgbClr val="170CF2"/>
                </a:solidFill>
                <a:latin typeface="Times New Roman" pitchFamily="18" charset="0"/>
                <a:cs typeface="Times New Roman" pitchFamily="18" charset="0"/>
              </a:rPr>
              <a:t>6. The spirit of knowledge </a:t>
            </a:r>
          </a:p>
          <a:p>
            <a:r>
              <a:rPr lang="en-US" dirty="0" smtClean="0">
                <a:solidFill>
                  <a:srgbClr val="170CF2"/>
                </a:solidFill>
                <a:latin typeface="Times New Roman" pitchFamily="18" charset="0"/>
                <a:cs typeface="Times New Roman" pitchFamily="18" charset="0"/>
              </a:rPr>
              <a:t>7. The spirit of fear of the LORD; </a:t>
            </a:r>
            <a:endParaRPr lang="en-US" dirty="0"/>
          </a:p>
        </p:txBody>
      </p:sp>
      <p:sp>
        <p:nvSpPr>
          <p:cNvPr id="5" name="TextBox 4"/>
          <p:cNvSpPr txBox="1"/>
          <p:nvPr/>
        </p:nvSpPr>
        <p:spPr>
          <a:xfrm>
            <a:off x="4267200" y="3276600"/>
            <a:ext cx="4876800" cy="2661523"/>
          </a:xfrm>
          <a:prstGeom prst="rect">
            <a:avLst/>
          </a:prstGeom>
          <a:solidFill>
            <a:schemeClr val="tx1"/>
          </a:solidFill>
          <a:ln w="38100">
            <a:solidFill>
              <a:srgbClr val="170CF2"/>
            </a:solidFill>
          </a:ln>
        </p:spPr>
        <p:txBody>
          <a:bodyPr wrap="square" rtlCol="0">
            <a:spAutoFit/>
          </a:bodyPr>
          <a:lstStyle/>
          <a:p>
            <a:pPr marL="342900" indent="-342900" algn="ctr">
              <a:buClr>
                <a:srgbClr val="170CF2"/>
              </a:buClr>
            </a:pPr>
            <a:r>
              <a:rPr lang="en-US" b="1" dirty="0" smtClean="0">
                <a:solidFill>
                  <a:srgbClr val="170CF2"/>
                </a:solidFill>
                <a:latin typeface="Times New Roman" pitchFamily="18" charset="0"/>
                <a:cs typeface="Times New Roman" pitchFamily="18" charset="0"/>
              </a:rPr>
              <a:t>Our Pillar </a:t>
            </a:r>
          </a:p>
          <a:p>
            <a:pPr marL="342900" indent="-342900">
              <a:buClr>
                <a:srgbClr val="170CF2"/>
              </a:buClr>
              <a:buFont typeface="+mj-lt"/>
              <a:buAutoNum type="arabicPeriod"/>
            </a:pPr>
            <a:endParaRPr lang="en-US" b="1" dirty="0" smtClean="0">
              <a:solidFill>
                <a:srgbClr val="170CF2"/>
              </a:solidFill>
              <a:latin typeface="Times New Roman" pitchFamily="18" charset="0"/>
              <a:cs typeface="Times New Roman" pitchFamily="18" charset="0"/>
            </a:endParaRP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First Angel Message</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Second Angel Message</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Sanctuary Message (heavenly temple)</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Christ our High Priest</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Third Angel Message</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The Sabbath truth</a:t>
            </a:r>
          </a:p>
          <a:p>
            <a:pPr marL="342900" indent="-342900">
              <a:buClr>
                <a:srgbClr val="170CF2"/>
              </a:buClr>
              <a:buFont typeface="+mj-lt"/>
              <a:buAutoNum type="arabicPeriod"/>
            </a:pPr>
            <a:r>
              <a:rPr lang="en-US" dirty="0" smtClean="0">
                <a:solidFill>
                  <a:srgbClr val="170CF2"/>
                </a:solidFill>
                <a:latin typeface="Times New Roman" pitchFamily="18" charset="0"/>
                <a:cs typeface="Times New Roman" pitchFamily="18" charset="0"/>
              </a:rPr>
              <a:t>Non Immortality of the Soul (State of the dead)</a:t>
            </a:r>
            <a:endParaRPr lang="en-US" dirty="0"/>
          </a:p>
        </p:txBody>
      </p:sp>
      <p:sp>
        <p:nvSpPr>
          <p:cNvPr id="6" name="Rectangle 5"/>
          <p:cNvSpPr/>
          <p:nvPr/>
        </p:nvSpPr>
        <p:spPr>
          <a:xfrm>
            <a:off x="0" y="5934670"/>
            <a:ext cx="9144000" cy="923330"/>
          </a:xfrm>
          <a:prstGeom prst="rect">
            <a:avLst/>
          </a:prstGeom>
          <a:solidFill>
            <a:schemeClr val="tx1"/>
          </a:solidFill>
          <a:ln w="38100">
            <a:solidFill>
              <a:srgbClr val="8C20C8"/>
            </a:solidFill>
          </a:ln>
        </p:spPr>
        <p:txBody>
          <a:bodyPr wrap="square">
            <a:spAutoFit/>
          </a:bodyPr>
          <a:lstStyle/>
          <a:p>
            <a:pPr algn="ctr"/>
            <a:r>
              <a:rPr lang="en-US" dirty="0" smtClean="0">
                <a:solidFill>
                  <a:srgbClr val="8C20C8"/>
                </a:solidFill>
                <a:latin typeface="Times New Roman" pitchFamily="18" charset="0"/>
                <a:cs typeface="Times New Roman" pitchFamily="18" charset="0"/>
              </a:rPr>
              <a:t>I said, Days should speak, and multitude of years should teach wisdom.  But [there is] a spirit in man: and the inspiration of the Almighty </a:t>
            </a:r>
            <a:r>
              <a:rPr lang="en-US" dirty="0" err="1" smtClean="0">
                <a:solidFill>
                  <a:srgbClr val="8C20C8"/>
                </a:solidFill>
                <a:latin typeface="Times New Roman" pitchFamily="18" charset="0"/>
                <a:cs typeface="Times New Roman" pitchFamily="18" charset="0"/>
              </a:rPr>
              <a:t>giveth</a:t>
            </a:r>
            <a:r>
              <a:rPr lang="en-US" dirty="0" smtClean="0">
                <a:solidFill>
                  <a:srgbClr val="8C20C8"/>
                </a:solidFill>
                <a:latin typeface="Times New Roman" pitchFamily="18" charset="0"/>
                <a:cs typeface="Times New Roman" pitchFamily="18" charset="0"/>
              </a:rPr>
              <a:t> them understanding. Great men are not [always] wise: neither do the aged understand judgment. </a:t>
            </a:r>
            <a:r>
              <a:rPr lang="en-US" b="1" dirty="0" smtClean="0">
                <a:solidFill>
                  <a:srgbClr val="8C20C8"/>
                </a:solidFill>
                <a:latin typeface="Times New Roman" pitchFamily="18" charset="0"/>
                <a:cs typeface="Times New Roman" pitchFamily="18" charset="0"/>
              </a:rPr>
              <a:t>(Job 32:7-9)</a:t>
            </a:r>
            <a:endParaRPr lang="en-US" b="1" dirty="0">
              <a:solidFill>
                <a:srgbClr val="8C20C8"/>
              </a:solidFill>
              <a:latin typeface="Times New Roman" pitchFamily="18" charset="0"/>
              <a:cs typeface="Times New Roman" pitchFamily="18" charset="0"/>
            </a:endParaRPr>
          </a:p>
        </p:txBody>
      </p:sp>
      <p:sp>
        <p:nvSpPr>
          <p:cNvPr id="7" name="Slide Number Placeholder 1"/>
          <p:cNvSpPr txBox="1">
            <a:spLocks/>
          </p:cNvSpPr>
          <p:nvPr/>
        </p:nvSpPr>
        <p:spPr>
          <a:xfrm>
            <a:off x="8839200" y="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77F9B8C-32C4-43F2-99B4-FFD195B4A4EB}" type="slidenum">
              <a:rPr lang="en-US" smtClean="0"/>
              <a:pPr/>
              <a:t>18</a:t>
            </a:fld>
            <a:endParaRPr lang="en-US" dirty="0"/>
          </a:p>
        </p:txBody>
      </p:sp>
      <p:sp>
        <p:nvSpPr>
          <p:cNvPr id="4" name="Rectangle 3"/>
          <p:cNvSpPr/>
          <p:nvPr/>
        </p:nvSpPr>
        <p:spPr>
          <a:xfrm>
            <a:off x="0" y="2514600"/>
            <a:ext cx="9144000" cy="1631216"/>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dirty="0" smtClean="0">
                <a:solidFill>
                  <a:srgbClr val="8C20C8"/>
                </a:solidFill>
                <a:latin typeface="Times New Roman" pitchFamily="18" charset="0"/>
                <a:cs typeface="Times New Roman" pitchFamily="18" charset="0"/>
              </a:rPr>
              <a:t>Christ keeping the body through:</a:t>
            </a:r>
          </a:p>
          <a:p>
            <a:r>
              <a:rPr lang="en-US" sz="2000" b="1" dirty="0" smtClean="0">
                <a:solidFill>
                  <a:srgbClr val="8C20C8"/>
                </a:solidFill>
                <a:latin typeface="Times New Roman" pitchFamily="18" charset="0"/>
                <a:cs typeface="Times New Roman" pitchFamily="18" charset="0"/>
              </a:rPr>
              <a:t>His Glory= </a:t>
            </a:r>
            <a:r>
              <a:rPr lang="en-US" sz="2000" dirty="0" smtClean="0">
                <a:solidFill>
                  <a:srgbClr val="8C20C8"/>
                </a:solidFill>
                <a:latin typeface="Times New Roman" pitchFamily="18" charset="0"/>
                <a:cs typeface="Times New Roman" pitchFamily="18" charset="0"/>
              </a:rPr>
              <a:t>(Righteousness only by His Merit Alone)</a:t>
            </a:r>
            <a:r>
              <a:rPr lang="en-US" sz="2000" b="1" dirty="0" smtClean="0">
                <a:solidFill>
                  <a:srgbClr val="8C20C8"/>
                </a:solidFill>
                <a:latin typeface="Times New Roman" pitchFamily="18" charset="0"/>
                <a:cs typeface="Times New Roman" pitchFamily="18" charset="0"/>
              </a:rPr>
              <a:t> and</a:t>
            </a:r>
          </a:p>
          <a:p>
            <a:r>
              <a:rPr lang="en-US" sz="2000" b="1" dirty="0" smtClean="0">
                <a:solidFill>
                  <a:srgbClr val="8C20C8"/>
                </a:solidFill>
                <a:latin typeface="Times New Roman" pitchFamily="18" charset="0"/>
                <a:cs typeface="Times New Roman" pitchFamily="18" charset="0"/>
              </a:rPr>
              <a:t>His Grace= (</a:t>
            </a:r>
            <a:r>
              <a:rPr lang="en-US" sz="2000" dirty="0" smtClean="0">
                <a:solidFill>
                  <a:srgbClr val="8C20C8"/>
                </a:solidFill>
                <a:latin typeface="Times New Roman" pitchFamily="18" charset="0"/>
                <a:cs typeface="Times New Roman" pitchFamily="18" charset="0"/>
              </a:rPr>
              <a:t>Godliness with the Power of Will) To become; sons and daughters</a:t>
            </a:r>
            <a:r>
              <a:rPr lang="en-US" sz="2000" b="1" dirty="0" smtClean="0">
                <a:solidFill>
                  <a:srgbClr val="8C20C8"/>
                </a:solidFill>
                <a:latin typeface="Times New Roman" pitchFamily="18" charset="0"/>
                <a:cs typeface="Times New Roman" pitchFamily="18" charset="0"/>
              </a:rPr>
              <a:t> </a:t>
            </a:r>
          </a:p>
          <a:p>
            <a:pPr algn="ctr"/>
            <a:r>
              <a:rPr lang="en-US" sz="2000" b="1" dirty="0" smtClean="0">
                <a:solidFill>
                  <a:srgbClr val="8C20C8"/>
                </a:solidFill>
                <a:latin typeface="Times New Roman" pitchFamily="18" charset="0"/>
                <a:cs typeface="Times New Roman" pitchFamily="18" charset="0"/>
              </a:rPr>
              <a:t>Imparted by the Son for our Justification; and, be Sanctify through His Sanctification. </a:t>
            </a:r>
            <a:r>
              <a:rPr lang="en-US" sz="2000" b="1" dirty="0" smtClean="0">
                <a:solidFill>
                  <a:srgbClr val="8C20C8"/>
                </a:solidFill>
                <a:latin typeface="Times New Roman" pitchFamily="18" charset="0"/>
                <a:ea typeface="Calibri" pitchFamily="34" charset="0"/>
                <a:cs typeface="Times New Roman" pitchFamily="18" charset="0"/>
              </a:rPr>
              <a:t>(Revelation 1:20)</a:t>
            </a:r>
            <a:endParaRPr lang="en-US" sz="2000" b="1" dirty="0" smtClean="0">
              <a:solidFill>
                <a:srgbClr val="8C20C8"/>
              </a:solidFill>
              <a:latin typeface="Times New Roman" pitchFamily="18" charset="0"/>
              <a:cs typeface="Times New Roman" pitchFamily="18" charset="0"/>
            </a:endParaRPr>
          </a:p>
        </p:txBody>
      </p:sp>
      <p:sp>
        <p:nvSpPr>
          <p:cNvPr id="6" name="TextBox 5"/>
          <p:cNvSpPr txBox="1"/>
          <p:nvPr/>
        </p:nvSpPr>
        <p:spPr>
          <a:xfrm>
            <a:off x="0" y="4114800"/>
            <a:ext cx="9144000" cy="2708434"/>
          </a:xfrm>
          <a:prstGeom prst="rect">
            <a:avLst/>
          </a:prstGeom>
          <a:solidFill>
            <a:schemeClr val="tx1"/>
          </a:solidFill>
          <a:ln w="19050">
            <a:solidFill>
              <a:srgbClr val="7030A0"/>
            </a:solidFill>
          </a:ln>
        </p:spPr>
        <p:txBody>
          <a:bodyPr wrap="square" rtlCol="0">
            <a:spAutoFit/>
          </a:bodyPr>
          <a:lstStyle/>
          <a:p>
            <a:pPr algn="ctr"/>
            <a:r>
              <a:rPr lang="en-US" b="1" dirty="0" smtClean="0">
                <a:solidFill>
                  <a:srgbClr val="8C20C8"/>
                </a:solidFill>
                <a:latin typeface="Times New Roman" pitchFamily="18" charset="0"/>
                <a:cs typeface="Times New Roman" pitchFamily="18" charset="0"/>
              </a:rPr>
              <a:t>(1 Corinthians 12:3-7,11)</a:t>
            </a:r>
          </a:p>
          <a:p>
            <a:pPr algn="ctr"/>
            <a:endParaRPr lang="en-US" sz="800" dirty="0" smtClean="0">
              <a:solidFill>
                <a:srgbClr val="8C20C8"/>
              </a:solidFill>
            </a:endParaRPr>
          </a:p>
          <a:p>
            <a:pPr lvl="1"/>
            <a:r>
              <a:rPr lang="en-US" b="1" dirty="0" smtClean="0">
                <a:solidFill>
                  <a:srgbClr val="170CF2"/>
                </a:solidFill>
                <a:latin typeface="Times New Roman" pitchFamily="18" charset="0"/>
                <a:cs typeface="Times New Roman" pitchFamily="18" charset="0"/>
              </a:rPr>
              <a:t>12:3-4  </a:t>
            </a:r>
            <a:r>
              <a:rPr lang="en-US" dirty="0" smtClean="0">
                <a:solidFill>
                  <a:srgbClr val="170CF2"/>
                </a:solidFill>
                <a:latin typeface="Times New Roman" pitchFamily="18" charset="0"/>
                <a:cs typeface="Times New Roman" pitchFamily="18" charset="0"/>
              </a:rPr>
              <a:t>Wherefore I give you to understand, that no man speaking by the Spirit of God </a:t>
            </a:r>
            <a:r>
              <a:rPr lang="en-US" dirty="0" err="1" smtClean="0">
                <a:solidFill>
                  <a:srgbClr val="170CF2"/>
                </a:solidFill>
                <a:latin typeface="Times New Roman" pitchFamily="18" charset="0"/>
                <a:cs typeface="Times New Roman" pitchFamily="18" charset="0"/>
              </a:rPr>
              <a:t>calleth</a:t>
            </a:r>
            <a:r>
              <a:rPr lang="en-US" dirty="0" smtClean="0">
                <a:solidFill>
                  <a:srgbClr val="170CF2"/>
                </a:solidFill>
                <a:latin typeface="Times New Roman" pitchFamily="18" charset="0"/>
                <a:cs typeface="Times New Roman" pitchFamily="18" charset="0"/>
              </a:rPr>
              <a:t>   Jesus accursed: and [that] no man can say that Jesus is the Lord, but by the Holy Ghost.  Now there are diversities of gifts, but the same Spirit</a:t>
            </a:r>
            <a:r>
              <a:rPr lang="en-US" b="1" dirty="0" smtClean="0">
                <a:solidFill>
                  <a:srgbClr val="170CF2"/>
                </a:solidFill>
                <a:latin typeface="Times New Roman" pitchFamily="18" charset="0"/>
                <a:cs typeface="Times New Roman" pitchFamily="18" charset="0"/>
              </a:rPr>
              <a:t>.  </a:t>
            </a:r>
          </a:p>
          <a:p>
            <a:pPr lvl="1"/>
            <a:r>
              <a:rPr lang="en-US" b="1" dirty="0" smtClean="0">
                <a:solidFill>
                  <a:srgbClr val="170CF2"/>
                </a:solidFill>
                <a:latin typeface="Times New Roman" pitchFamily="18" charset="0"/>
                <a:cs typeface="Times New Roman" pitchFamily="18" charset="0"/>
              </a:rPr>
              <a:t>12:5  </a:t>
            </a:r>
            <a:r>
              <a:rPr lang="en-US" dirty="0" smtClean="0">
                <a:solidFill>
                  <a:srgbClr val="170CF2"/>
                </a:solidFill>
                <a:latin typeface="Times New Roman" pitchFamily="18" charset="0"/>
                <a:cs typeface="Times New Roman" pitchFamily="18" charset="0"/>
              </a:rPr>
              <a:t>And there are differences of administrations, but the same Lord.  </a:t>
            </a:r>
          </a:p>
          <a:p>
            <a:pPr lvl="1"/>
            <a:r>
              <a:rPr lang="en-US" b="1" dirty="0" smtClean="0">
                <a:solidFill>
                  <a:srgbClr val="170CF2"/>
                </a:solidFill>
                <a:latin typeface="Times New Roman" pitchFamily="18" charset="0"/>
                <a:cs typeface="Times New Roman" pitchFamily="18" charset="0"/>
              </a:rPr>
              <a:t>12:6-7 </a:t>
            </a:r>
            <a:r>
              <a:rPr lang="en-US" dirty="0" smtClean="0">
                <a:solidFill>
                  <a:srgbClr val="170CF2"/>
                </a:solidFill>
                <a:latin typeface="Times New Roman" pitchFamily="18" charset="0"/>
                <a:cs typeface="Times New Roman" pitchFamily="18" charset="0"/>
              </a:rPr>
              <a:t>And there are diversities of operations, but it is the same God which </a:t>
            </a:r>
            <a:r>
              <a:rPr lang="en-US" dirty="0" err="1" smtClean="0">
                <a:solidFill>
                  <a:srgbClr val="170CF2"/>
                </a:solidFill>
                <a:latin typeface="Times New Roman" pitchFamily="18" charset="0"/>
                <a:cs typeface="Times New Roman" pitchFamily="18" charset="0"/>
              </a:rPr>
              <a:t>worketh</a:t>
            </a:r>
            <a:r>
              <a:rPr lang="en-US" dirty="0" smtClean="0">
                <a:solidFill>
                  <a:srgbClr val="170CF2"/>
                </a:solidFill>
                <a:latin typeface="Times New Roman" pitchFamily="18" charset="0"/>
                <a:cs typeface="Times New Roman" pitchFamily="18" charset="0"/>
              </a:rPr>
              <a:t> all in all.  But the manifestation of the Spirit is given to every man to profit withal.  </a:t>
            </a:r>
          </a:p>
          <a:p>
            <a:pPr lvl="1"/>
            <a:r>
              <a:rPr lang="en-US" b="1" dirty="0" smtClean="0">
                <a:solidFill>
                  <a:srgbClr val="170CF2"/>
                </a:solidFill>
                <a:latin typeface="Times New Roman" pitchFamily="18" charset="0"/>
                <a:cs typeface="Times New Roman" pitchFamily="18" charset="0"/>
              </a:rPr>
              <a:t>12:11 </a:t>
            </a:r>
            <a:r>
              <a:rPr lang="en-US" dirty="0" smtClean="0">
                <a:solidFill>
                  <a:srgbClr val="170CF2"/>
                </a:solidFill>
                <a:latin typeface="Times New Roman" pitchFamily="18" charset="0"/>
                <a:cs typeface="Times New Roman" pitchFamily="18" charset="0"/>
              </a:rPr>
              <a:t>But all these </a:t>
            </a:r>
            <a:r>
              <a:rPr lang="en-US" dirty="0" err="1" smtClean="0">
                <a:solidFill>
                  <a:srgbClr val="170CF2"/>
                </a:solidFill>
                <a:latin typeface="Times New Roman" pitchFamily="18" charset="0"/>
                <a:cs typeface="Times New Roman" pitchFamily="18" charset="0"/>
              </a:rPr>
              <a:t>worketh</a:t>
            </a:r>
            <a:r>
              <a:rPr lang="en-US" dirty="0" smtClean="0">
                <a:solidFill>
                  <a:srgbClr val="170CF2"/>
                </a:solidFill>
                <a:latin typeface="Times New Roman" pitchFamily="18" charset="0"/>
                <a:cs typeface="Times New Roman" pitchFamily="18" charset="0"/>
              </a:rPr>
              <a:t> that one and the selfsame Spirit, dividing to every man severally </a:t>
            </a:r>
          </a:p>
          <a:p>
            <a:pPr lvl="1"/>
            <a:r>
              <a:rPr lang="en-US" dirty="0" smtClean="0">
                <a:solidFill>
                  <a:srgbClr val="170CF2"/>
                </a:solidFill>
                <a:latin typeface="Times New Roman" pitchFamily="18" charset="0"/>
                <a:cs typeface="Times New Roman" pitchFamily="18" charset="0"/>
              </a:rPr>
              <a:t>as he will.</a:t>
            </a:r>
            <a:r>
              <a:rPr lang="en-US" sz="1200" dirty="0" smtClean="0">
                <a:solidFill>
                  <a:srgbClr val="170CF2"/>
                </a:solidFill>
              </a:rPr>
              <a:t>. </a:t>
            </a:r>
            <a:endParaRPr lang="en-US" sz="1200" dirty="0">
              <a:solidFill>
                <a:srgbClr val="170CF2"/>
              </a:solidFill>
            </a:endParaRPr>
          </a:p>
        </p:txBody>
      </p:sp>
      <p:sp>
        <p:nvSpPr>
          <p:cNvPr id="12289" name="Rectangle 1"/>
          <p:cNvSpPr>
            <a:spLocks noChangeArrowheads="1"/>
          </p:cNvSpPr>
          <p:nvPr/>
        </p:nvSpPr>
        <p:spPr bwMode="auto">
          <a:xfrm>
            <a:off x="0" y="-15388"/>
            <a:ext cx="9144000" cy="2554545"/>
          </a:xfrm>
          <a:prstGeom prst="rect">
            <a:avLst/>
          </a:prstGeom>
          <a:solidFill>
            <a:srgbClr val="FFFFFF"/>
          </a:solidFill>
          <a:ln w="9525">
            <a:solidFill>
              <a:srgbClr val="8C20C8"/>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(2 Corinthians 3:18)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From Glory to Glory </a:t>
            </a:r>
            <a:r>
              <a:rPr kumimoji="0" lang="en-US" sz="2000" b="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Imputed</a:t>
            </a: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by the Father through the Holy Ghost be holy unto His Godliness. </a:t>
            </a:r>
          </a:p>
          <a:p>
            <a:pPr eaLnBrk="0" fontAlgn="base" hangingPunct="0">
              <a:spcBef>
                <a:spcPct val="0"/>
              </a:spcBef>
              <a:spcAft>
                <a:spcPct val="0"/>
              </a:spcAft>
            </a:pPr>
            <a:r>
              <a:rPr lang="en-US" sz="2000" b="1" dirty="0" smtClean="0">
                <a:solidFill>
                  <a:srgbClr val="170CF2"/>
                </a:solidFill>
                <a:latin typeface="Times New Roman" pitchFamily="18" charset="0"/>
                <a:ea typeface="Calibri" pitchFamily="34" charset="0"/>
                <a:cs typeface="Times New Roman" pitchFamily="18" charset="0"/>
              </a:rPr>
              <a:t> 	</a:t>
            </a:r>
            <a:r>
              <a:rPr lang="en-US" sz="2000" b="1" u="sng" dirty="0" smtClean="0">
                <a:solidFill>
                  <a:srgbClr val="170CF2"/>
                </a:solidFill>
                <a:latin typeface="Times New Roman" pitchFamily="18" charset="0"/>
                <a:ea typeface="Calibri" pitchFamily="34" charset="0"/>
                <a:cs typeface="Times New Roman" pitchFamily="18" charset="0"/>
              </a:rPr>
              <a:t>Posterior Pituitary</a:t>
            </a:r>
            <a:r>
              <a:rPr lang="en-US" sz="2000" b="1" dirty="0" smtClean="0">
                <a:solidFill>
                  <a:srgbClr val="170CF2"/>
                </a:solidFill>
                <a:latin typeface="Times New Roman" pitchFamily="18" charset="0"/>
                <a:ea typeface="Calibri" pitchFamily="34" charset="0"/>
                <a:cs typeface="Times New Roman" pitchFamily="18" charset="0"/>
              </a:rPr>
              <a:t>:</a:t>
            </a:r>
            <a:r>
              <a:rPr lang="en-US" sz="2000" dirty="0" smtClean="0">
                <a:solidFill>
                  <a:srgbClr val="170CF2"/>
                </a:solidFill>
                <a:latin typeface="Times New Roman" pitchFamily="18" charset="0"/>
                <a:ea typeface="Calibri" pitchFamily="34" charset="0"/>
                <a:cs typeface="Times New Roman" pitchFamily="18" charset="0"/>
              </a:rPr>
              <a:t> Produces </a:t>
            </a:r>
            <a:r>
              <a:rPr lang="en-US" sz="2000" b="1" dirty="0" smtClean="0">
                <a:solidFill>
                  <a:srgbClr val="170CF2"/>
                </a:solidFill>
                <a:latin typeface="Times New Roman" pitchFamily="18" charset="0"/>
                <a:ea typeface="Calibri" pitchFamily="34" charset="0"/>
                <a:cs typeface="Times New Roman" pitchFamily="18" charset="0"/>
              </a:rPr>
              <a:t>2 hormones </a:t>
            </a:r>
            <a:r>
              <a:rPr lang="en-US" sz="2000" dirty="0" smtClean="0">
                <a:solidFill>
                  <a:srgbClr val="170CF2"/>
                </a:solidFill>
                <a:latin typeface="Times New Roman" pitchFamily="18" charset="0"/>
                <a:ea typeface="Calibri" pitchFamily="34" charset="0"/>
                <a:cs typeface="Times New Roman" pitchFamily="18" charset="0"/>
              </a:rPr>
              <a:t>=It Represents</a:t>
            </a:r>
          </a:p>
          <a:p>
            <a:pPr algn="ctr" eaLnBrk="0" fontAlgn="base" hangingPunct="0">
              <a:spcBef>
                <a:spcPct val="0"/>
              </a:spcBef>
              <a:spcAft>
                <a:spcPct val="0"/>
              </a:spcAft>
            </a:pPr>
            <a:r>
              <a:rPr lang="en-US" sz="2000" dirty="0" smtClean="0">
                <a:solidFill>
                  <a:srgbClr val="170CF2"/>
                </a:solidFill>
                <a:latin typeface="Times New Roman" pitchFamily="18" charset="0"/>
                <a:ea typeface="Calibri" pitchFamily="34" charset="0"/>
                <a:cs typeface="Times New Roman" pitchFamily="18" charset="0"/>
              </a:rPr>
              <a:t> </a:t>
            </a:r>
            <a:r>
              <a:rPr lang="en-US" sz="2000" b="1" dirty="0" smtClean="0">
                <a:solidFill>
                  <a:srgbClr val="170CF2"/>
                </a:solidFill>
                <a:latin typeface="Times New Roman" pitchFamily="18" charset="0"/>
                <a:ea typeface="Calibri" pitchFamily="34" charset="0"/>
                <a:cs typeface="Times New Roman" pitchFamily="18" charset="0"/>
              </a:rPr>
              <a:t>2 gifts </a:t>
            </a:r>
            <a:r>
              <a:rPr lang="en-US" sz="2000" dirty="0" smtClean="0">
                <a:solidFill>
                  <a:srgbClr val="170CF2"/>
                </a:solidFill>
                <a:latin typeface="Times New Roman" pitchFamily="18" charset="0"/>
                <a:ea typeface="Calibri" pitchFamily="34" charset="0"/>
                <a:cs typeface="Times New Roman" pitchFamily="18" charset="0"/>
              </a:rPr>
              <a:t>from the </a:t>
            </a:r>
            <a:r>
              <a:rPr lang="en-US" sz="2000" b="1" dirty="0" smtClean="0">
                <a:solidFill>
                  <a:srgbClr val="170CF2"/>
                </a:solidFill>
                <a:latin typeface="Times New Roman" pitchFamily="18" charset="0"/>
                <a:ea typeface="Calibri" pitchFamily="34" charset="0"/>
                <a:cs typeface="Times New Roman" pitchFamily="18" charset="0"/>
              </a:rPr>
              <a:t>Glory of God </a:t>
            </a:r>
            <a:r>
              <a:rPr lang="en-US" sz="2000" dirty="0" smtClean="0">
                <a:solidFill>
                  <a:srgbClr val="170CF2"/>
                </a:solidFill>
                <a:latin typeface="Times New Roman" pitchFamily="18" charset="0"/>
                <a:ea typeface="Calibri" pitchFamily="34" charset="0"/>
                <a:cs typeface="Times New Roman" pitchFamily="18" charset="0"/>
              </a:rPr>
              <a:t>sent to seal us </a:t>
            </a:r>
            <a:endParaRPr lang="en-US" sz="2000" dirty="0" smtClean="0">
              <a:solidFill>
                <a:srgbClr val="170CF2"/>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Power of Will</a:t>
            </a: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to choose/ </a:t>
            </a:r>
            <a:r>
              <a:rPr kumimoji="0" lang="en-US" sz="2000"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Power to be</a:t>
            </a:r>
            <a:r>
              <a:rPr kumimoji="0" lang="en-US" sz="20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to become son and daughters</a:t>
            </a:r>
            <a:r>
              <a:rPr kumimoji="0" lang="en-US" sz="20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(Romans 8:26-27)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p:txBody>
      </p:sp>
      <p:sp>
        <p:nvSpPr>
          <p:cNvPr id="8" name="Slide Number Placeholder 1"/>
          <p:cNvSpPr txBox="1">
            <a:spLocks/>
          </p:cNvSpPr>
          <p:nvPr/>
        </p:nvSpPr>
        <p:spPr>
          <a:xfrm>
            <a:off x="8686800" y="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228600"/>
            <a:ext cx="8839200" cy="646331"/>
          </a:xfrm>
          <a:prstGeom prst="rect">
            <a:avLst/>
          </a:prstGeom>
          <a:solidFill>
            <a:schemeClr val="tx1"/>
          </a:solidFill>
          <a:ln>
            <a:solidFill>
              <a:srgbClr val="8C20C8"/>
            </a:solidFill>
          </a:ln>
        </p:spPr>
        <p:txBody>
          <a:bodyPr wrap="square">
            <a:spAutoFit/>
          </a:bodyPr>
          <a:lstStyle/>
          <a:p>
            <a:pPr algn="ctr"/>
            <a:r>
              <a:rPr lang="en-US" sz="3600" b="1" dirty="0" smtClean="0">
                <a:solidFill>
                  <a:srgbClr val="8C20C8"/>
                </a:solidFill>
                <a:latin typeface="Times New Roman" pitchFamily="18" charset="0"/>
                <a:cs typeface="Times New Roman" pitchFamily="18" charset="0"/>
              </a:rPr>
              <a:t>Christ  Mediation Service </a:t>
            </a:r>
            <a:endParaRPr lang="en-US" sz="3600" dirty="0"/>
          </a:p>
        </p:txBody>
      </p:sp>
      <p:sp>
        <p:nvSpPr>
          <p:cNvPr id="8" name="Slide Number Placeholder 1"/>
          <p:cNvSpPr txBox="1">
            <a:spLocks/>
          </p:cNvSpPr>
          <p:nvPr/>
        </p:nvSpPr>
        <p:spPr>
          <a:xfrm>
            <a:off x="8610600" y="30480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9" name="Rectangle 8"/>
          <p:cNvSpPr/>
          <p:nvPr/>
        </p:nvSpPr>
        <p:spPr>
          <a:xfrm>
            <a:off x="152400" y="914401"/>
            <a:ext cx="8839200" cy="5714999"/>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smtClean="0">
                <a:solidFill>
                  <a:srgbClr val="8C20C8"/>
                </a:solidFill>
                <a:latin typeface="Times New Roman" pitchFamily="18" charset="0"/>
                <a:cs typeface="Times New Roman" pitchFamily="18" charset="0"/>
              </a:rPr>
              <a:t> (1 Corinthians 12:12-27)</a:t>
            </a:r>
          </a:p>
          <a:p>
            <a:pPr algn="ctr"/>
            <a:endParaRPr lang="en-US" sz="1200" b="1" dirty="0" smtClean="0">
              <a:solidFill>
                <a:srgbClr val="7030A0"/>
              </a:solidFill>
              <a:latin typeface="Times New Roman" pitchFamily="18" charset="0"/>
              <a:cs typeface="Times New Roman" pitchFamily="18" charset="0"/>
            </a:endParaRPr>
          </a:p>
          <a:p>
            <a:r>
              <a:rPr lang="en-US" b="1" dirty="0" smtClean="0">
                <a:solidFill>
                  <a:srgbClr val="7030A0"/>
                </a:solidFill>
                <a:latin typeface="Times New Roman" pitchFamily="18" charset="0"/>
                <a:cs typeface="Times New Roman" pitchFamily="18" charset="0"/>
              </a:rPr>
              <a:t> </a:t>
            </a:r>
            <a:r>
              <a:rPr lang="en-US" b="1" dirty="0" smtClean="0">
                <a:solidFill>
                  <a:srgbClr val="8C20C8"/>
                </a:solidFill>
                <a:latin typeface="Times New Roman" pitchFamily="18" charset="0"/>
                <a:cs typeface="Times New Roman" pitchFamily="18" charset="0"/>
              </a:rPr>
              <a:t>4 Tropic Hormones: </a:t>
            </a:r>
            <a:r>
              <a:rPr lang="en-US" dirty="0" smtClean="0">
                <a:solidFill>
                  <a:srgbClr val="8C20C8"/>
                </a:solidFill>
                <a:latin typeface="Times New Roman" pitchFamily="18" charset="0"/>
                <a:cs typeface="Times New Roman" pitchFamily="18" charset="0"/>
              </a:rPr>
              <a:t>The word tropic comes from a Greek word meaning “turning” and  		       refers to the ability of tropic hormones to turn on or stimulate other 		       endocrine glands. </a:t>
            </a:r>
          </a:p>
          <a:p>
            <a:endParaRPr lang="en-US" sz="1600" dirty="0" smtClean="0">
              <a:solidFill>
                <a:srgbClr val="8C20C8"/>
              </a:solidFill>
              <a:latin typeface="Times New Roman" pitchFamily="18" charset="0"/>
              <a:cs typeface="Times New Roman" pitchFamily="18" charset="0"/>
            </a:endParaRPr>
          </a:p>
          <a:p>
            <a:pPr algn="ctr"/>
            <a:r>
              <a:rPr lang="en-US" dirty="0" smtClean="0">
                <a:solidFill>
                  <a:srgbClr val="8C20C8"/>
                </a:solidFill>
                <a:latin typeface="Times New Roman" pitchFamily="18" charset="0"/>
                <a:cs typeface="Times New Roman" pitchFamily="18" charset="0"/>
              </a:rPr>
              <a:t>	</a:t>
            </a:r>
            <a:r>
              <a:rPr lang="en-US" b="1" dirty="0" smtClean="0">
                <a:solidFill>
                  <a:srgbClr val="8C20C8"/>
                </a:solidFill>
                <a:latin typeface="Times New Roman" pitchFamily="18" charset="0"/>
                <a:cs typeface="Times New Roman" pitchFamily="18" charset="0"/>
              </a:rPr>
              <a:t>They Represent Divine Power  in the Plan of Salvation for us All.</a:t>
            </a:r>
          </a:p>
          <a:p>
            <a:pPr algn="ctr"/>
            <a:endParaRPr lang="en-US" sz="1400" b="1" dirty="0" smtClean="0">
              <a:solidFill>
                <a:srgbClr val="8C20C8"/>
              </a:solidFill>
              <a:latin typeface="Times New Roman" pitchFamily="18" charset="0"/>
              <a:cs typeface="Times New Roman" pitchFamily="18" charset="0"/>
            </a:endParaRPr>
          </a:p>
          <a:p>
            <a:r>
              <a:rPr lang="en-US" b="1" dirty="0" smtClean="0">
                <a:solidFill>
                  <a:srgbClr val="8C20C8"/>
                </a:solidFill>
                <a:latin typeface="Times New Roman" pitchFamily="18" charset="0"/>
                <a:cs typeface="Times New Roman" pitchFamily="18" charset="0"/>
              </a:rPr>
              <a:t>  Wisdom             (Proverb 9:1)</a:t>
            </a:r>
          </a:p>
          <a:p>
            <a:r>
              <a:rPr lang="en-US" b="1" dirty="0" smtClean="0">
                <a:solidFill>
                  <a:srgbClr val="8C20C8"/>
                </a:solidFill>
                <a:latin typeface="Times New Roman" pitchFamily="18" charset="0"/>
                <a:cs typeface="Times New Roman" pitchFamily="18" charset="0"/>
              </a:rPr>
              <a:t>  Righteousness  (Proverb 12:28)</a:t>
            </a:r>
          </a:p>
          <a:p>
            <a:r>
              <a:rPr lang="en-US" b="1" dirty="0" smtClean="0">
                <a:solidFill>
                  <a:srgbClr val="8C20C8"/>
                </a:solidFill>
                <a:latin typeface="Times New Roman" pitchFamily="18" charset="0"/>
                <a:cs typeface="Times New Roman" pitchFamily="18" charset="0"/>
              </a:rPr>
              <a:t>  Sanctification   (John 17:17) </a:t>
            </a:r>
          </a:p>
          <a:p>
            <a:r>
              <a:rPr lang="en-US" b="1" dirty="0" smtClean="0">
                <a:solidFill>
                  <a:srgbClr val="8C20C8"/>
                </a:solidFill>
                <a:latin typeface="Times New Roman" pitchFamily="18" charset="0"/>
                <a:cs typeface="Times New Roman" pitchFamily="18" charset="0"/>
              </a:rPr>
              <a:t>  Redemption      (Ephesians 1:7)</a:t>
            </a:r>
            <a:endParaRPr lang="en-US" sz="800" b="1" dirty="0" smtClean="0">
              <a:solidFill>
                <a:srgbClr val="8C20C8"/>
              </a:solidFill>
              <a:latin typeface="Times New Roman" pitchFamily="18" charset="0"/>
              <a:cs typeface="Times New Roman" pitchFamily="18" charset="0"/>
            </a:endParaRPr>
          </a:p>
          <a:p>
            <a:pPr algn="ctr"/>
            <a:endParaRPr lang="en-US" sz="800" dirty="0" smtClean="0">
              <a:solidFill>
                <a:srgbClr val="8C20C8"/>
              </a:solidFill>
              <a:latin typeface="Times New Roman" pitchFamily="18" charset="0"/>
              <a:cs typeface="Times New Roman" pitchFamily="18" charset="0"/>
            </a:endParaRPr>
          </a:p>
          <a:p>
            <a:pPr algn="ctr"/>
            <a:endParaRPr lang="en-US" sz="800" dirty="0" smtClean="0">
              <a:solidFill>
                <a:srgbClr val="8C20C8"/>
              </a:solidFill>
              <a:latin typeface="Times New Roman" pitchFamily="18" charset="0"/>
              <a:cs typeface="Times New Roman" pitchFamily="18" charset="0"/>
            </a:endParaRPr>
          </a:p>
          <a:p>
            <a:r>
              <a:rPr lang="en-US" b="1" dirty="0" smtClean="0">
                <a:solidFill>
                  <a:srgbClr val="8C20C8"/>
                </a:solidFill>
                <a:latin typeface="Times New Roman" pitchFamily="18" charset="0"/>
                <a:cs typeface="Times New Roman" pitchFamily="18" charset="0"/>
              </a:rPr>
              <a:t> Two hormone are Gonadotropins </a:t>
            </a:r>
          </a:p>
          <a:p>
            <a:pPr>
              <a:buFont typeface="Wingdings" pitchFamily="2" charset="2"/>
              <a:buChar char="§"/>
            </a:pPr>
            <a:endParaRPr lang="en-US" b="1" dirty="0" smtClean="0">
              <a:solidFill>
                <a:srgbClr val="8C20C8"/>
              </a:solidFill>
              <a:latin typeface="Times New Roman" pitchFamily="18" charset="0"/>
              <a:cs typeface="Times New Roman" pitchFamily="18" charset="0"/>
            </a:endParaRPr>
          </a:p>
          <a:p>
            <a:pPr lvl="1"/>
            <a:r>
              <a:rPr lang="en-US" b="1" dirty="0" smtClean="0">
                <a:solidFill>
                  <a:srgbClr val="8C20C8"/>
                </a:solidFill>
                <a:latin typeface="Times New Roman" pitchFamily="18" charset="0"/>
                <a:cs typeface="Times New Roman" pitchFamily="18" charset="0"/>
              </a:rPr>
              <a:t> </a:t>
            </a:r>
            <a:r>
              <a:rPr lang="en-US" dirty="0" smtClean="0">
                <a:solidFill>
                  <a:srgbClr val="8C20C8"/>
                </a:solidFill>
                <a:latin typeface="Times New Roman" pitchFamily="18" charset="0"/>
                <a:cs typeface="Times New Roman" pitchFamily="18" charset="0"/>
              </a:rPr>
              <a:t>(1Timothy 2:5) For [there is] one God, and </a:t>
            </a:r>
            <a:r>
              <a:rPr lang="en-US" b="1" u="sng" dirty="0" smtClean="0">
                <a:solidFill>
                  <a:srgbClr val="8C20C8"/>
                </a:solidFill>
                <a:latin typeface="Times New Roman" pitchFamily="18" charset="0"/>
                <a:cs typeface="Times New Roman" pitchFamily="18" charset="0"/>
              </a:rPr>
              <a:t>one mediator between God and men, the man Christ Jesus</a:t>
            </a:r>
            <a:r>
              <a:rPr lang="en-US" b="1" dirty="0" smtClean="0">
                <a:solidFill>
                  <a:srgbClr val="8C20C8"/>
                </a:solidFill>
                <a:latin typeface="Times New Roman" pitchFamily="18" charset="0"/>
                <a:cs typeface="Times New Roman" pitchFamily="18" charset="0"/>
              </a:rPr>
              <a:t>;</a:t>
            </a:r>
          </a:p>
          <a:p>
            <a:pPr lvl="1"/>
            <a:endParaRPr lang="en-US" sz="1200" b="1" dirty="0" smtClean="0">
              <a:solidFill>
                <a:srgbClr val="8C20C8"/>
              </a:solidFill>
              <a:latin typeface="Times New Roman" pitchFamily="18" charset="0"/>
              <a:cs typeface="Times New Roman" pitchFamily="18" charset="0"/>
            </a:endParaRPr>
          </a:p>
          <a:p>
            <a:pPr lvl="1"/>
            <a:r>
              <a:rPr lang="en-US" b="1" dirty="0" smtClean="0">
                <a:solidFill>
                  <a:srgbClr val="8C20C8"/>
                </a:solidFill>
                <a:latin typeface="Times New Roman" pitchFamily="18" charset="0"/>
                <a:cs typeface="Times New Roman" pitchFamily="18" charset="0"/>
              </a:rPr>
              <a:t> (</a:t>
            </a:r>
            <a:r>
              <a:rPr lang="en-US" dirty="0" smtClean="0">
                <a:solidFill>
                  <a:srgbClr val="8C20C8"/>
                </a:solidFill>
                <a:latin typeface="Times New Roman" pitchFamily="18" charset="0"/>
                <a:cs typeface="Times New Roman" pitchFamily="18" charset="0"/>
              </a:rPr>
              <a:t>Galatians 3:19) wherefore then [serveth] the law? It was added because of transgressions, till the seed should come to whom the promise was made; [and it was] </a:t>
            </a:r>
            <a:r>
              <a:rPr lang="en-US" b="1" u="sng" dirty="0" smtClean="0">
                <a:solidFill>
                  <a:srgbClr val="8C20C8"/>
                </a:solidFill>
                <a:latin typeface="Times New Roman" pitchFamily="18" charset="0"/>
                <a:cs typeface="Times New Roman" pitchFamily="18" charset="0"/>
              </a:rPr>
              <a:t>ordained by angels in the hand of a mediator. </a:t>
            </a:r>
            <a:endParaRPr lang="en-US" u="sng" dirty="0">
              <a:solidFill>
                <a:srgbClr val="8C20C8"/>
              </a:solidFill>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0"/>
            <a:ext cx="533400" cy="365125"/>
          </a:xfrm>
        </p:spPr>
        <p:txBody>
          <a:bodyPr/>
          <a:lstStyle/>
          <a:p>
            <a:pPr algn="ctr"/>
            <a:fld id="{877F9B8C-32C4-43F2-99B4-FFD195B4A4EB}" type="slidenum">
              <a:rPr lang="en-US" b="1" smtClean="0">
                <a:solidFill>
                  <a:schemeClr val="tx1"/>
                </a:solidFill>
              </a:rPr>
              <a:pPr algn="ctr"/>
              <a:t>2</a:t>
            </a:fld>
            <a:endParaRPr lang="en-US" b="1" dirty="0">
              <a:solidFill>
                <a:schemeClr val="tx1"/>
              </a:solidFill>
            </a:endParaRPr>
          </a:p>
        </p:txBody>
      </p:sp>
      <p:sp>
        <p:nvSpPr>
          <p:cNvPr id="4" name="Subtitle 3"/>
          <p:cNvSpPr>
            <a:spLocks noGrp="1"/>
          </p:cNvSpPr>
          <p:nvPr>
            <p:ph type="subTitle" idx="1"/>
          </p:nvPr>
        </p:nvSpPr>
        <p:spPr>
          <a:xfrm>
            <a:off x="533400" y="3581400"/>
            <a:ext cx="7848600" cy="28194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sz="1800" b="1" i="1" dirty="0" smtClean="0"/>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Genesis 49:20</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Out of Asher his bread [shall be] fat, </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and he shall yield</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i="1" u="sng" dirty="0" smtClean="0">
                <a:effectLst>
                  <a:outerShdw blurRad="38100" dist="38100" dir="2700000" algn="tl">
                    <a:srgbClr val="000000">
                      <a:alpha val="43137"/>
                    </a:srgbClr>
                  </a:outerShdw>
                </a:effectLst>
                <a:latin typeface="Times New Roman" pitchFamily="18" charset="0"/>
                <a:cs typeface="Times New Roman" pitchFamily="18" charset="0"/>
              </a:rPr>
              <a:t>royal dainties</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p>
          <a:p>
            <a:endParaRPr lang="en-US" sz="2400" b="1" i="1" dirty="0" smtClean="0"/>
          </a:p>
          <a:p>
            <a:endParaRPr lang="en-US" b="1" i="1" dirty="0" smtClean="0"/>
          </a:p>
          <a:p>
            <a:endParaRPr lang="en-US" b="1" i="1" dirty="0" smtClean="0"/>
          </a:p>
          <a:p>
            <a:endParaRPr lang="en-US" b="1" dirty="0"/>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086600" y="5334000"/>
            <a:ext cx="1104900" cy="990600"/>
          </a:xfrm>
          <a:prstGeom prst="rect">
            <a:avLst/>
          </a:prstGeom>
          <a:noFill/>
          <a:ln w="9525">
            <a:solidFill>
              <a:srgbClr val="6600FF"/>
            </a:solidFill>
            <a:miter lim="800000"/>
            <a:headEnd/>
            <a:tailEnd/>
          </a:ln>
        </p:spPr>
      </p:pic>
      <p:sp>
        <p:nvSpPr>
          <p:cNvPr id="9" name="Rectangle 8"/>
          <p:cNvSpPr/>
          <p:nvPr/>
        </p:nvSpPr>
        <p:spPr>
          <a:xfrm>
            <a:off x="381000" y="304800"/>
            <a:ext cx="8229600" cy="2593018"/>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pPr algn="ctr"/>
            <a:endParaRPr lang="en-US" sz="2000" dirty="0" smtClean="0"/>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Endocrine System</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Tribe of Asher)</a:t>
            </a:r>
          </a:p>
          <a:p>
            <a:pPr algn="ctr"/>
            <a:r>
              <a:rPr lang="en-US" sz="2400" dirty="0" smtClean="0">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Rich &amp; Royal  </a:t>
            </a:r>
            <a:r>
              <a:rPr lang="en-US" sz="2400" dirty="0" smtClean="0">
                <a:latin typeface="Times New Roman" pitchFamily="18" charset="0"/>
                <a:cs typeface="Times New Roman" pitchFamily="18" charset="0"/>
              </a:rPr>
              <a:t>”</a:t>
            </a:r>
          </a:p>
          <a:p>
            <a:pPr algn="ctr"/>
            <a:endParaRPr lang="en-US" sz="1050" b="1" i="1" dirty="0"/>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6972"/>
            <a:ext cx="9144000" cy="6955750"/>
          </a:xfrm>
          <a:prstGeom prst="rect">
            <a:avLst/>
          </a:prstGeom>
          <a:solidFill>
            <a:schemeClr val="tx1"/>
          </a:solidFill>
          <a:ln w="28575">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n-US" sz="2400" b="1" dirty="0" smtClean="0">
              <a:solidFill>
                <a:srgbClr val="8C20C8"/>
              </a:solidFill>
              <a:latin typeface="Times New Roman" pitchFamily="18" charset="0"/>
              <a:ea typeface="Calibri" pitchFamily="34" charset="0"/>
              <a:cs typeface="Times New Roman" pitchFamily="18" charset="0"/>
            </a:endParaRPr>
          </a:p>
          <a:p>
            <a:pPr algn="ctr" fontAlgn="base">
              <a:spcBef>
                <a:spcPct val="0"/>
              </a:spcBef>
              <a:spcAft>
                <a:spcPct val="0"/>
              </a:spcAft>
            </a:pPr>
            <a:r>
              <a:rPr lang="en-US" sz="2400" b="1" dirty="0" smtClean="0">
                <a:solidFill>
                  <a:srgbClr val="8C20C8"/>
                </a:solidFill>
                <a:latin typeface="Times New Roman" pitchFamily="18" charset="0"/>
                <a:ea typeface="Calibri" pitchFamily="34" charset="0"/>
                <a:cs typeface="Times New Roman" pitchFamily="18" charset="0"/>
              </a:rPr>
              <a:t>The Hypothalamus in our Body the works of the Holy Spirit!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The Holy Spirit is the breath of spiritual life in the soul. The impartation of the Spirit is the impartation of the life of Christ. It imbues the receiver with the attributes of Christ. Only those who are thus taught of God, those who possess the inward working of the Spirit, and in whose life the Christ-life is manifested, are to stand as representative men, to minister in behalf of the church.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a:t>
            </a:r>
            <a:r>
              <a:rPr kumimoji="0" lang="en-US"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"Whosesoever sins ye remit," said Christ, "they are remitted; . . . and whosesoever sins ye retain, they are retained." Christ here gives no liberty for any man to pass judgment upon others. In the Sermon on the Mount He forbade this. It is the prerogative of God. But on the church in its organized capacity He places a responsibility for the individual members. Toward those who fall into sin, the church has a duty, to warn, to instruct, and if possible to restore. "Reprove, rebuke, exhort," the Lord says, "with all long-suffering and doctrine."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Timothy 4:2</a:t>
            </a:r>
            <a:r>
              <a:rPr kumimoji="0" lang="en-US"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Deal faithfully with wrongdoing. Warn every soul that is in danger. Leave none to deceive themselves. Call sin by its right name. Declare what God has said in regard to lying, </a:t>
            </a:r>
            <a:r>
              <a:rPr kumimoji="0" lang="en-US" i="0" u="none" strike="noStrike" cap="none" normalizeH="0" baseline="0" dirty="0" err="1" smtClean="0">
                <a:ln>
                  <a:noFill/>
                </a:ln>
                <a:solidFill>
                  <a:srgbClr val="8063C9"/>
                </a:solidFill>
                <a:effectLst/>
                <a:latin typeface="Times New Roman" pitchFamily="18" charset="0"/>
                <a:ea typeface="Calibri" pitchFamily="34" charset="0"/>
                <a:cs typeface="Times New Roman" pitchFamily="18" charset="0"/>
              </a:rPr>
              <a:t>Sabbathbreaking</a:t>
            </a:r>
            <a:r>
              <a:rPr kumimoji="0" lang="en-US"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stealing, idolatry, and every other evil. "They which do such things shall not inherit the kingdom of God." </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Galatians 5:21.  </a:t>
            </a:r>
            <a:r>
              <a:rPr kumimoji="0" lang="en-US"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If they persist in sin, the judgment you have declared from God's word is pronounced upon them in heaven. In choosing to sin, they disown Christ; the church must show that she does not sanction their deeds, or she herself dishonors her Lord. She must say about sin what God says about it. She must deal with it as God directs, and her action is ratified in heaven. He who despises the authority of the church despises the authority of Christ Himself.</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endParaRPr>
          </a:p>
        </p:txBody>
      </p:sp>
      <p:sp>
        <p:nvSpPr>
          <p:cNvPr id="4" name="Slide Number Placeholder 1"/>
          <p:cNvSpPr>
            <a:spLocks noGrp="1"/>
          </p:cNvSpPr>
          <p:nvPr>
            <p:ph type="sldNum" sz="quarter" idx="12"/>
          </p:nvPr>
        </p:nvSpPr>
        <p:spPr>
          <a:xfrm>
            <a:off x="8610600" y="152400"/>
            <a:ext cx="381000" cy="381000"/>
          </a:xfrm>
        </p:spPr>
        <p:txBody>
          <a:bodyPr/>
          <a:lstStyle/>
          <a:p>
            <a:pPr algn="ctr"/>
            <a:fld id="{877F9B8C-32C4-43F2-99B4-FFD195B4A4EB}" type="slidenum">
              <a:rPr lang="en-US" sz="1400" b="1" smtClean="0">
                <a:solidFill>
                  <a:schemeClr val="bg1"/>
                </a:solidFill>
              </a:rPr>
              <a:pPr algn="ctr"/>
              <a:t>20</a:t>
            </a:fld>
            <a:endParaRPr lang="en-US" sz="1400"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6809"/>
            <a:ext cx="9144000" cy="6924973"/>
          </a:xfrm>
          <a:prstGeom prst="rect">
            <a:avLst/>
          </a:prstGeom>
          <a:solidFill>
            <a:schemeClr val="tx1"/>
          </a:solidFill>
          <a:ln w="28575">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But there is a brighter side to the picture. "Whosesoever sins ye remit, they are remitted. " Let this thought be kept uppermost. In labor for the erring, let every eye be directed to Christ. Let the shepherds have a tender care for the flock of the Lord's pasture. Let them speak to the erring of the forgiving mercy of the </a:t>
            </a:r>
            <a:r>
              <a:rPr kumimoji="0" lang="en-US" sz="2000" i="0" u="none" strike="noStrike" cap="none" normalizeH="0" baseline="0" dirty="0" err="1" smtClean="0">
                <a:ln>
                  <a:noFill/>
                </a:ln>
                <a:solidFill>
                  <a:srgbClr val="8063C9"/>
                </a:solidFill>
                <a:effectLst/>
                <a:latin typeface="Times New Roman" pitchFamily="18" charset="0"/>
                <a:ea typeface="Calibri" pitchFamily="34" charset="0"/>
                <a:cs typeface="Times New Roman" pitchFamily="18" charset="0"/>
              </a:rPr>
              <a:t>Saviour</a:t>
            </a: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Let them encourage the sinner to repent, and believe in Him who can pardon. Let them declare, on the authority of God's word, "If we confess our sins, He is faithful and just to forgive us our sins, and to cleanse us from all unrighteousness."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John 1:9</a:t>
            </a:r>
            <a:r>
              <a:rPr kumimoji="0" lang="en-US" sz="20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All who repent have the assurance, "He will have compassion upon us; He will subdue our iniquities; and Thou wilt cast all their sins into the depths of the sea</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Micah 7:19</a:t>
            </a:r>
            <a:r>
              <a:rPr kumimoji="0" lang="en-US" sz="20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a:t>
            </a:r>
            <a:endPar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Let the repentance of the sinner be accepted by the church with grateful hearts. Let the repenting one be led out from the darkness of unbelief into the light of faith and righteousness. Let his trembling hand be placed in the loving hand of Jesus. Such a remission is ratified in heaven.    </a:t>
            </a:r>
            <a:endParaRPr kumimoji="0" lang="en-US" sz="2000" i="0" u="none" strike="noStrike" cap="none" normalizeH="0" baseline="0" dirty="0" smtClean="0">
              <a:ln>
                <a:noFill/>
              </a:ln>
              <a:solidFill>
                <a:srgbClr val="8063C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Only in this sense has the church power to absolve the sinner. Remission of sins can be obtained only through the merits of Christ. To no man, to no body of men, is given power to free the soul from guilt. Christ charged His disciples to preach the remission of sins in His name among all nations; but they themselves were not empowered to remove one stain of sin. The name of Jesus is the only "name under heaven given among men, whereby we must be saved."</a:t>
            </a:r>
            <a:r>
              <a:rPr kumimoji="0" lang="en-US" sz="20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Acts 4:12. </a:t>
            </a: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Times New Roman" pitchFamily="18" charset="0"/>
                <a:ea typeface="Calibri" pitchFamily="34" charset="0"/>
                <a:cs typeface="Times New Roman" pitchFamily="18" charset="0"/>
              </a:rPr>
              <a:t>{Desire of Ages  pages 805- 806}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1"/>
          <p:cNvSpPr>
            <a:spLocks noGrp="1"/>
          </p:cNvSpPr>
          <p:nvPr>
            <p:ph type="sldNum" sz="quarter" idx="12"/>
          </p:nvPr>
        </p:nvSpPr>
        <p:spPr>
          <a:xfrm>
            <a:off x="8534400" y="0"/>
            <a:ext cx="457200" cy="457200"/>
          </a:xfrm>
        </p:spPr>
        <p:txBody>
          <a:bodyPr/>
          <a:lstStyle/>
          <a:p>
            <a:pPr algn="ctr"/>
            <a:fld id="{877F9B8C-32C4-43F2-99B4-FFD195B4A4EB}" type="slidenum">
              <a:rPr lang="en-US" sz="1400" b="1" smtClean="0">
                <a:solidFill>
                  <a:schemeClr val="bg1"/>
                </a:solidFill>
                <a:latin typeface="Times New Roman" pitchFamily="18" charset="0"/>
                <a:cs typeface="Times New Roman" pitchFamily="18" charset="0"/>
              </a:rPr>
              <a:pPr algn="ctr"/>
              <a:t>21</a:t>
            </a:fld>
            <a:endParaRPr lang="en-US" sz="1400" b="1" dirty="0">
              <a:solidFill>
                <a:schemeClr val="bg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895600" y="1524000"/>
            <a:ext cx="381000" cy="0"/>
          </a:xfrm>
          <a:prstGeom prst="line">
            <a:avLst/>
          </a:prstGeom>
          <a:ln w="76200"/>
        </p:spPr>
        <p:style>
          <a:lnRef idx="3">
            <a:schemeClr val="dk1"/>
          </a:lnRef>
          <a:fillRef idx="0">
            <a:schemeClr val="dk1"/>
          </a:fillRef>
          <a:effectRef idx="2">
            <a:schemeClr val="dk1"/>
          </a:effectRef>
          <a:fontRef idx="minor">
            <a:schemeClr val="tx1"/>
          </a:fontRef>
        </p:style>
      </p:cxnSp>
      <p:pic>
        <p:nvPicPr>
          <p:cNvPr id="23554" name="Picture 2" descr="http://www.tabletsmanual.com/img/wiki/thyroid.jpg"/>
          <p:cNvPicPr>
            <a:picLocks noChangeAspect="1" noChangeArrowheads="1"/>
          </p:cNvPicPr>
          <p:nvPr/>
        </p:nvPicPr>
        <p:blipFill>
          <a:blip r:embed="rId2" cstate="print"/>
          <a:srcRect t="6667"/>
          <a:stretch>
            <a:fillRect/>
          </a:stretch>
        </p:blipFill>
        <p:spPr bwMode="auto">
          <a:xfrm>
            <a:off x="152400" y="152400"/>
            <a:ext cx="8839200" cy="6477000"/>
          </a:xfrm>
          <a:prstGeom prst="rect">
            <a:avLst/>
          </a:prstGeom>
          <a:noFill/>
          <a:ln>
            <a:solidFill>
              <a:srgbClr val="170CF2"/>
            </a:solidFill>
          </a:ln>
        </p:spPr>
      </p:pic>
      <p:pic>
        <p:nvPicPr>
          <p:cNvPr id="9" name="Picture 1" descr="http://encyclopedia.lubopitko-bg.com/images/The%20hypothalamus%2C%20pituitary%20gland%2C%20and%20target%20tissues_01.jpg"/>
          <p:cNvPicPr>
            <a:picLocks noChangeAspect="1" noChangeArrowheads="1"/>
          </p:cNvPicPr>
          <p:nvPr/>
        </p:nvPicPr>
        <p:blipFill>
          <a:blip r:embed="rId3" cstate="print"/>
          <a:srcRect/>
          <a:stretch>
            <a:fillRect/>
          </a:stretch>
        </p:blipFill>
        <p:spPr bwMode="auto">
          <a:xfrm>
            <a:off x="152400" y="152400"/>
            <a:ext cx="3429000" cy="2971800"/>
          </a:xfrm>
          <a:prstGeom prst="rect">
            <a:avLst/>
          </a:prstGeom>
          <a:noFill/>
          <a:ln>
            <a:solidFill>
              <a:srgbClr val="170CF2"/>
            </a:solidFill>
          </a:ln>
        </p:spPr>
      </p:pic>
      <p:cxnSp>
        <p:nvCxnSpPr>
          <p:cNvPr id="11" name="Straight Connector 10"/>
          <p:cNvCxnSpPr/>
          <p:nvPr/>
        </p:nvCxnSpPr>
        <p:spPr>
          <a:xfrm>
            <a:off x="2667000" y="2667000"/>
            <a:ext cx="304800" cy="0"/>
          </a:xfrm>
          <a:prstGeom prst="line">
            <a:avLst/>
          </a:prstGeom>
          <a:ln w="101600">
            <a:solidFill>
              <a:srgbClr val="170CF2"/>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3048000" y="1676400"/>
            <a:ext cx="304800" cy="0"/>
          </a:xfrm>
          <a:prstGeom prst="line">
            <a:avLst/>
          </a:prstGeom>
          <a:ln w="101600">
            <a:solidFill>
              <a:srgbClr val="170CF2"/>
            </a:solidFill>
          </a:ln>
        </p:spPr>
        <p:style>
          <a:lnRef idx="3">
            <a:schemeClr val="dk1"/>
          </a:lnRef>
          <a:fillRef idx="0">
            <a:schemeClr val="dk1"/>
          </a:fillRef>
          <a:effectRef idx="2">
            <a:schemeClr val="dk1"/>
          </a:effectRef>
          <a:fontRef idx="minor">
            <a:schemeClr val="tx1"/>
          </a:fontRef>
        </p:style>
      </p:cxnSp>
      <p:sp>
        <p:nvSpPr>
          <p:cNvPr id="8" name="Slide Number Placeholder 1"/>
          <p:cNvSpPr txBox="1">
            <a:spLocks/>
          </p:cNvSpPr>
          <p:nvPr/>
        </p:nvSpPr>
        <p:spPr>
          <a:xfrm>
            <a:off x="8534400" y="22860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23</a:t>
            </a:fld>
            <a:endParaRPr lang="en-US" dirty="0"/>
          </a:p>
        </p:txBody>
      </p:sp>
      <p:pic>
        <p:nvPicPr>
          <p:cNvPr id="26626" name="Picture 2" descr="http://www.mybwmc.org/sites/all/modules/adam/graphics/images/en/17126.jpg"/>
          <p:cNvPicPr>
            <a:picLocks noChangeAspect="1" noChangeArrowheads="1"/>
          </p:cNvPicPr>
          <p:nvPr/>
        </p:nvPicPr>
        <p:blipFill>
          <a:blip r:embed="rId2" cstate="print"/>
          <a:srcRect/>
          <a:stretch>
            <a:fillRect/>
          </a:stretch>
        </p:blipFill>
        <p:spPr bwMode="auto">
          <a:xfrm>
            <a:off x="228600" y="152400"/>
            <a:ext cx="8686800" cy="6477000"/>
          </a:xfrm>
          <a:prstGeom prst="rect">
            <a:avLst/>
          </a:prstGeom>
          <a:noFill/>
          <a:ln>
            <a:solidFill>
              <a:srgbClr val="170CF2"/>
            </a:solidFill>
          </a:ln>
        </p:spPr>
      </p:pic>
      <p:sp>
        <p:nvSpPr>
          <p:cNvPr id="4" name="Slide Number Placeholder 1"/>
          <p:cNvSpPr txBox="1">
            <a:spLocks/>
          </p:cNvSpPr>
          <p:nvPr/>
        </p:nvSpPr>
        <p:spPr>
          <a:xfrm>
            <a:off x="8534400" y="304800"/>
            <a:ext cx="3048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0"/>
            <a:ext cx="533400" cy="365125"/>
          </a:xfrm>
        </p:spPr>
        <p:txBody>
          <a:bodyPr/>
          <a:lstStyle/>
          <a:p>
            <a:pPr algn="ctr"/>
            <a:fld id="{877F9B8C-32C4-43F2-99B4-FFD195B4A4EB}" type="slidenum">
              <a:rPr lang="en-US" b="1" smtClean="0">
                <a:solidFill>
                  <a:schemeClr val="tx1"/>
                </a:solidFill>
              </a:rPr>
              <a:pPr algn="ctr"/>
              <a:t>24</a:t>
            </a:fld>
            <a:endParaRPr lang="en-US" b="1" dirty="0">
              <a:solidFill>
                <a:schemeClr val="tx1"/>
              </a:solidFill>
            </a:endParaRPr>
          </a:p>
        </p:txBody>
      </p:sp>
      <p:sp>
        <p:nvSpPr>
          <p:cNvPr id="4" name="Subtitle 3"/>
          <p:cNvSpPr>
            <a:spLocks noGrp="1"/>
          </p:cNvSpPr>
          <p:nvPr>
            <p:ph type="subTitle" idx="1"/>
          </p:nvPr>
        </p:nvSpPr>
        <p:spPr>
          <a:xfrm>
            <a:off x="381000" y="3657600"/>
            <a:ext cx="8153400" cy="28194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Veil to the Most Holy </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Body of Christ  </a:t>
            </a: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“I Am The Door”</a:t>
            </a:r>
          </a:p>
          <a:p>
            <a:r>
              <a:rPr lang="en-US" sz="1800" b="1" i="1" dirty="0" smtClean="0">
                <a:effectLst>
                  <a:outerShdw blurRad="38100" dist="38100" dir="2700000" algn="tl">
                    <a:srgbClr val="000000">
                      <a:alpha val="43137"/>
                    </a:srgbClr>
                  </a:outerShdw>
                </a:effectLst>
                <a:latin typeface="Times New Roman" pitchFamily="18" charset="0"/>
                <a:cs typeface="Times New Roman" pitchFamily="18" charset="0"/>
              </a:rPr>
              <a:t>(John 10:7)</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His Life is the way to Holiness</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
        <p:nvSpPr>
          <p:cNvPr id="9" name="Rectangle 8"/>
          <p:cNvSpPr/>
          <p:nvPr/>
        </p:nvSpPr>
        <p:spPr>
          <a:xfrm>
            <a:off x="381000" y="304800"/>
            <a:ext cx="8229600" cy="2862322"/>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i="1" dirty="0" smtClean="0">
                <a:effectLst>
                  <a:outerShdw blurRad="38100" dist="38100" dir="2700000" algn="tl">
                    <a:srgbClr val="000000">
                      <a:alpha val="43137"/>
                    </a:srgbClr>
                  </a:outerShdw>
                </a:effectLst>
                <a:latin typeface="Times New Roman" pitchFamily="18" charset="0"/>
                <a:cs typeface="Times New Roman" pitchFamily="18" charset="0"/>
              </a:rPr>
              <a:t>We will continue with part 2 of our lesson!</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Endocrine System</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Operates and Functions like</a:t>
            </a: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Tribe of Asher)</a:t>
            </a:r>
          </a:p>
        </p:txBody>
      </p:sp>
      <p:pic>
        <p:nvPicPr>
          <p:cNvPr id="6" name="yui_3_5_1_5_1377552582384_716" descr="http://i192.photobucket.com/albums/z195/sparkletags4/Christian/godBless56.jpg"/>
          <p:cNvPicPr/>
          <p:nvPr/>
        </p:nvPicPr>
        <p:blipFill>
          <a:blip r:embed="rId2" cstate="print"/>
          <a:srcRect/>
          <a:stretch>
            <a:fillRect/>
          </a:stretch>
        </p:blipFill>
        <p:spPr bwMode="auto">
          <a:xfrm>
            <a:off x="7010400" y="4343400"/>
            <a:ext cx="1333500" cy="1276350"/>
          </a:xfrm>
          <a:prstGeom prst="rect">
            <a:avLst/>
          </a:prstGeom>
          <a:noFill/>
          <a:ln w="9525">
            <a:solidFill>
              <a:srgbClr val="6600FF"/>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0"/>
            <a:ext cx="457200" cy="365125"/>
          </a:xfrm>
        </p:spPr>
        <p:txBody>
          <a:bodyPr/>
          <a:lstStyle/>
          <a:p>
            <a:pPr algn="ctr"/>
            <a:fld id="{877F9B8C-32C4-43F2-99B4-FFD195B4A4EB}" type="slidenum">
              <a:rPr lang="en-US" b="1" smtClean="0">
                <a:solidFill>
                  <a:schemeClr val="tx1"/>
                </a:solidFill>
              </a:rPr>
              <a:pPr algn="ctr"/>
              <a:t>3</a:t>
            </a:fld>
            <a:endParaRPr lang="en-US" b="1" dirty="0">
              <a:solidFill>
                <a:schemeClr val="tx1"/>
              </a:solidFill>
            </a:endParaRPr>
          </a:p>
        </p:txBody>
      </p:sp>
      <p:sp>
        <p:nvSpPr>
          <p:cNvPr id="3" name="Rectangle 2"/>
          <p:cNvSpPr/>
          <p:nvPr/>
        </p:nvSpPr>
        <p:spPr>
          <a:xfrm>
            <a:off x="838200" y="914400"/>
            <a:ext cx="7620000" cy="5257800"/>
          </a:xfrm>
          <a:prstGeom prst="rect">
            <a:avLst/>
          </a:prstGeom>
          <a:solidFill>
            <a:schemeClr val="tx1"/>
          </a:solidFill>
          <a:ln>
            <a:solidFill>
              <a:srgbClr val="170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1"/>
          <p:cNvSpPr>
            <a:spLocks noChangeArrowheads="1"/>
          </p:cNvSpPr>
          <p:nvPr/>
        </p:nvSpPr>
        <p:spPr bwMode="auto">
          <a:xfrm>
            <a:off x="1752600" y="1754089"/>
            <a:ext cx="5715000" cy="341632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Deuteronomy 33:24-25</a:t>
            </a: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tab pos="4787900" algn="l"/>
              </a:tabLst>
            </a:pPr>
            <a:endPar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fontAlgn="base">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And of Asher he said, [Let] Asher [be] blessed with children; let him be acceptable to his brethren, and </a:t>
            </a:r>
          </a:p>
          <a:p>
            <a:pPr lvl="0" algn="ctr" fontAlgn="base">
              <a:spcBef>
                <a:spcPct val="0"/>
              </a:spcBef>
              <a:spcAft>
                <a:spcPct val="0"/>
              </a:spcAft>
              <a:tabLst>
                <a:tab pos="4787900" algn="l"/>
              </a:tabLst>
            </a:pP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let him dip his foot in oil</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lvl="0" algn="ctr" fontAlgn="base">
              <a:spcBef>
                <a:spcPct val="0"/>
              </a:spcBef>
              <a:spcAft>
                <a:spcPct val="0"/>
              </a:spcAft>
              <a:tabLst>
                <a:tab pos="4787900" algn="l"/>
              </a:tabLst>
            </a:pP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Thy shoes [shall be] iron and brass; and as thy days, [so shall] thy strength [be].</a:t>
            </a:r>
          </a:p>
          <a:p>
            <a:pPr lvl="0" algn="ctr" fontAlgn="base">
              <a:spcBef>
                <a:spcPct val="0"/>
              </a:spcBef>
              <a:spcAft>
                <a:spcPct val="0"/>
              </a:spcAft>
              <a:tabLst>
                <a:tab pos="4787900" algn="l"/>
              </a:tabLst>
            </a:pPr>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fontAlgn="base">
              <a:spcBef>
                <a:spcPct val="0"/>
              </a:spcBef>
              <a:spcAft>
                <a:spcPct val="0"/>
              </a:spcAft>
              <a:tabLst>
                <a:tab pos="4787900" algn="l"/>
              </a:tabLst>
            </a:pPr>
            <a:r>
              <a:rPr lang="en-US" sz="2400" b="1" dirty="0" smtClean="0">
                <a:latin typeface="Times New Roman" pitchFamily="18" charset="0"/>
                <a:cs typeface="Times New Roman" pitchFamily="18" charset="0"/>
              </a:rPr>
              <a:t>  </a:t>
            </a:r>
            <a:endParaRPr kumimoji="0" lang="en-US" sz="2400" b="1" i="0" u="none" strike="noStrike" cap="none" normalizeH="0" baseline="0" dirty="0" smtClean="0">
              <a:ln>
                <a:noFill/>
              </a:ln>
              <a:solidFill>
                <a:srgbClr val="8063C9"/>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5181600" cy="584775"/>
          </a:xfrm>
          <a:prstGeom prst="rect">
            <a:avLst/>
          </a:prstGeom>
          <a:ln w="19050"/>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The Endocrine System  </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5486400" y="152400"/>
            <a:ext cx="3505200" cy="617220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2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ENDOCRINE SYSTEM DEFINITION</a:t>
            </a:r>
          </a:p>
          <a:p>
            <a:pPr algn="ctr"/>
            <a:endParaRPr lang="en-US" sz="8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r>
              <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rPr>
              <a:t>The Endocrine System</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is made up of glands that produce and secrete hormones, chemical substances produced in the body that regulate the activity of cells or organs.  These hormones regulate the body's growth, metabolism (the physical and chemical processes of the body), and sexual development and function. The hormones are released into the bloodstream and may affect one or several organs throughout the body.</a:t>
            </a:r>
            <a:endParaRPr lang="en-US" sz="2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152400" y="6400800"/>
            <a:ext cx="8839200" cy="307777"/>
          </a:xfrm>
          <a:prstGeom prst="rect">
            <a:avLst/>
          </a:prstGeom>
          <a:solidFill>
            <a:schemeClr val="tx1"/>
          </a:solidFill>
          <a:ln w="28575">
            <a:solidFill>
              <a:srgbClr val="8063C9"/>
            </a:solidFill>
          </a:ln>
        </p:spPr>
        <p:txBody>
          <a:bodyPr wrap="square">
            <a:spAutoFit/>
          </a:bodyPr>
          <a:lstStyle/>
          <a:p>
            <a:pPr algn="ctr"/>
            <a:r>
              <a:rPr lang="en-US" sz="1400" b="1" dirty="0" smtClean="0">
                <a:latin typeface="Times New Roman" pitchFamily="18" charset="0"/>
                <a:cs typeface="Times New Roman" pitchFamily="18" charset="0"/>
              </a:rPr>
              <a:t>l</a:t>
            </a:r>
            <a:r>
              <a:rPr lang="en-US" sz="1400" b="1" u="sng" dirty="0" smtClean="0">
                <a:latin typeface="Times New Roman" pitchFamily="18" charset="0"/>
                <a:cs typeface="Times New Roman" pitchFamily="18" charset="0"/>
                <a:hlinkClick r:id="rId2"/>
              </a:rPr>
              <a:t> http://www.emedicinehealth.com/anatomy_of_the_endocrine_system/article_em.htm</a:t>
            </a:r>
            <a:endParaRPr lang="en-US" sz="14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8763000" y="0"/>
            <a:ext cx="381000" cy="365125"/>
          </a:xfrm>
        </p:spPr>
        <p:txBody>
          <a:bodyPr/>
          <a:lstStyle/>
          <a:p>
            <a:pPr algn="ctr"/>
            <a:fld id="{877F9B8C-32C4-43F2-99B4-FFD195B4A4EB}"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4</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1" descr="http://www.drmikefitzgerald.com/big_glandular_system.jpg"/>
          <p:cNvPicPr>
            <a:picLocks noChangeAspect="1" noChangeArrowheads="1"/>
          </p:cNvPicPr>
          <p:nvPr/>
        </p:nvPicPr>
        <p:blipFill>
          <a:blip r:embed="rId3" cstate="print">
            <a:lum bright="10000"/>
          </a:blip>
          <a:srcRect b="4762"/>
          <a:stretch>
            <a:fillRect/>
          </a:stretch>
        </p:blipFill>
        <p:spPr bwMode="auto">
          <a:xfrm>
            <a:off x="152400" y="838200"/>
            <a:ext cx="5181600" cy="5486400"/>
          </a:xfrm>
          <a:prstGeom prst="rect">
            <a:avLst/>
          </a:prstGeom>
          <a:noFill/>
          <a:ln w="28575">
            <a:solidFill>
              <a:srgbClr val="170CF2"/>
            </a:solidFill>
          </a:ln>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5</a:t>
            </a:fld>
            <a:endParaRPr lang="en-US" dirty="0"/>
          </a:p>
        </p:txBody>
      </p:sp>
      <p:sp>
        <p:nvSpPr>
          <p:cNvPr id="3" name="Rectangle 2"/>
          <p:cNvSpPr/>
          <p:nvPr/>
        </p:nvSpPr>
        <p:spPr>
          <a:xfrm>
            <a:off x="152400" y="152400"/>
            <a:ext cx="8839200" cy="6555641"/>
          </a:xfrm>
          <a:prstGeom prst="rect">
            <a:avLst/>
          </a:prstGeom>
          <a:solidFill>
            <a:schemeClr val="tx1"/>
          </a:solidFill>
          <a:ln>
            <a:solidFill>
              <a:srgbClr val="170CF2"/>
            </a:solidFill>
          </a:ln>
        </p:spPr>
        <p:txBody>
          <a:bodyPr wrap="square">
            <a:spAutoFit/>
          </a:bodyPr>
          <a:lstStyle/>
          <a:p>
            <a:pPr algn="ctr"/>
            <a:r>
              <a:rPr lang="en-US" sz="2800" b="1" dirty="0" smtClean="0">
                <a:solidFill>
                  <a:srgbClr val="8C20C8"/>
                </a:solidFill>
                <a:latin typeface="Times New Roman" pitchFamily="18" charset="0"/>
                <a:cs typeface="Times New Roman" pitchFamily="18" charset="0"/>
              </a:rPr>
              <a:t>Endocrine System</a:t>
            </a:r>
          </a:p>
          <a:p>
            <a:pPr algn="ctr"/>
            <a:endParaRPr lang="en-US" sz="1200" b="1" dirty="0" smtClean="0">
              <a:solidFill>
                <a:srgbClr val="8C20C8"/>
              </a:solidFill>
              <a:latin typeface="Times New Roman" pitchFamily="18" charset="0"/>
              <a:cs typeface="Times New Roman" pitchFamily="18" charset="0"/>
            </a:endParaRPr>
          </a:p>
          <a:p>
            <a:pPr algn="ctr"/>
            <a:r>
              <a:rPr lang="en-US" sz="2000" b="1" u="sng" dirty="0" smtClean="0">
                <a:solidFill>
                  <a:srgbClr val="8C20C8"/>
                </a:solidFill>
                <a:latin typeface="Times New Roman" pitchFamily="18" charset="0"/>
                <a:cs typeface="Times New Roman" pitchFamily="18" charset="0"/>
              </a:rPr>
              <a:t>The nervous system</a:t>
            </a:r>
            <a:r>
              <a:rPr lang="en-US" sz="2000" dirty="0" smtClean="0">
                <a:solidFill>
                  <a:srgbClr val="8C20C8"/>
                </a:solidFill>
                <a:latin typeface="Times New Roman" pitchFamily="18" charset="0"/>
                <a:cs typeface="Times New Roman" pitchFamily="18" charset="0"/>
              </a:rPr>
              <a:t> sends electrical messages to control and coordinate the body. </a:t>
            </a:r>
            <a:r>
              <a:rPr lang="en-US" sz="2000" b="1" u="sng" dirty="0" smtClean="0">
                <a:solidFill>
                  <a:srgbClr val="170CF2"/>
                </a:solidFill>
                <a:latin typeface="Times New Roman" pitchFamily="18" charset="0"/>
                <a:cs typeface="Times New Roman" pitchFamily="18" charset="0"/>
              </a:rPr>
              <a:t>The endocrine system has a similar job</a:t>
            </a:r>
            <a:r>
              <a:rPr lang="en-US" sz="2000" dirty="0" smtClean="0">
                <a:solidFill>
                  <a:srgbClr val="8C20C8"/>
                </a:solidFill>
                <a:latin typeface="Times New Roman" pitchFamily="18" charset="0"/>
                <a:cs typeface="Times New Roman" pitchFamily="18" charset="0"/>
              </a:rPr>
              <a:t>, but uses chemicals to “communicate”. These chemicals are known as hormones. A hormone is a specific </a:t>
            </a:r>
            <a:r>
              <a:rPr lang="en-US" sz="2000" b="1" u="sng" dirty="0" smtClean="0">
                <a:solidFill>
                  <a:srgbClr val="8C20C8"/>
                </a:solidFill>
                <a:latin typeface="Times New Roman" pitchFamily="18" charset="0"/>
                <a:cs typeface="Times New Roman" pitchFamily="18" charset="0"/>
              </a:rPr>
              <a:t>messenger</a:t>
            </a:r>
            <a:r>
              <a:rPr lang="en-US" sz="2000" dirty="0" smtClean="0">
                <a:solidFill>
                  <a:srgbClr val="8C20C8"/>
                </a:solidFill>
                <a:latin typeface="Times New Roman" pitchFamily="18" charset="0"/>
                <a:cs typeface="Times New Roman" pitchFamily="18" charset="0"/>
              </a:rPr>
              <a:t> molecule synthesized and secreted by </a:t>
            </a:r>
            <a:r>
              <a:rPr lang="en-US" sz="2000" u="sng" dirty="0" smtClean="0">
                <a:solidFill>
                  <a:srgbClr val="8C20C8"/>
                </a:solidFill>
                <a:latin typeface="Times New Roman" pitchFamily="18" charset="0"/>
                <a:cs typeface="Times New Roman" pitchFamily="18" charset="0"/>
              </a:rPr>
              <a:t>a group of specialized cells called an endocrine gland. </a:t>
            </a:r>
            <a:r>
              <a:rPr lang="en-US" sz="2000" dirty="0" smtClean="0">
                <a:solidFill>
                  <a:srgbClr val="8C20C8"/>
                </a:solidFill>
                <a:latin typeface="Times New Roman" pitchFamily="18" charset="0"/>
                <a:cs typeface="Times New Roman" pitchFamily="18" charset="0"/>
              </a:rPr>
              <a:t>These glands are ductless, which means that their secretions (hormones) are released directly into the bloodstream and travel to elsewhere in the body to target organs, upon which they act. Note that this is in contrast to our </a:t>
            </a:r>
            <a:r>
              <a:rPr lang="en-US" sz="2000" u="sng" dirty="0" smtClean="0">
                <a:solidFill>
                  <a:srgbClr val="8C20C8"/>
                </a:solidFill>
                <a:latin typeface="Times New Roman" pitchFamily="18" charset="0"/>
                <a:cs typeface="Times New Roman" pitchFamily="18" charset="0"/>
              </a:rPr>
              <a:t>digestive glands</a:t>
            </a:r>
            <a:r>
              <a:rPr lang="en-US" sz="2000" dirty="0" smtClean="0">
                <a:solidFill>
                  <a:srgbClr val="8C20C8"/>
                </a:solidFill>
                <a:latin typeface="Times New Roman" pitchFamily="18" charset="0"/>
                <a:cs typeface="Times New Roman" pitchFamily="18" charset="0"/>
              </a:rPr>
              <a:t>, which have ducts for releasing </a:t>
            </a:r>
            <a:r>
              <a:rPr lang="en-US" sz="2000" u="sng" dirty="0" smtClean="0">
                <a:solidFill>
                  <a:srgbClr val="8C20C8"/>
                </a:solidFill>
                <a:latin typeface="Times New Roman" pitchFamily="18" charset="0"/>
                <a:cs typeface="Times New Roman" pitchFamily="18" charset="0"/>
              </a:rPr>
              <a:t>the digestive enzymes</a:t>
            </a:r>
            <a:r>
              <a:rPr lang="en-US" sz="2000" dirty="0" smtClean="0">
                <a:solidFill>
                  <a:srgbClr val="8C20C8"/>
                </a:solidFill>
                <a:latin typeface="Times New Roman" pitchFamily="18" charset="0"/>
                <a:cs typeface="Times New Roman" pitchFamily="18" charset="0"/>
              </a:rPr>
              <a:t>. </a:t>
            </a:r>
            <a:r>
              <a:rPr lang="en-US" sz="2000" b="1" dirty="0" smtClean="0">
                <a:solidFill>
                  <a:srgbClr val="8C20C8"/>
                </a:solidFill>
                <a:latin typeface="Times New Roman" pitchFamily="18" charset="0"/>
                <a:cs typeface="Times New Roman" pitchFamily="18" charset="0"/>
                <a:hlinkClick r:id="rId2"/>
              </a:rPr>
              <a:t>http://biology.clc.uc.edu/courses/bio105/endocrin.htm</a:t>
            </a:r>
            <a:endParaRPr lang="en-US" sz="2000" b="1" dirty="0" smtClean="0">
              <a:solidFill>
                <a:srgbClr val="8C20C8"/>
              </a:solidFill>
              <a:latin typeface="Times New Roman" pitchFamily="18" charset="0"/>
              <a:cs typeface="Times New Roman" pitchFamily="18" charset="0"/>
            </a:endParaRPr>
          </a:p>
          <a:p>
            <a:pPr algn="ctr"/>
            <a:endParaRPr lang="en-US" sz="800" dirty="0" smtClean="0">
              <a:solidFill>
                <a:srgbClr val="8C20C8"/>
              </a:solidFill>
              <a:latin typeface="Times New Roman" pitchFamily="18" charset="0"/>
              <a:cs typeface="Times New Roman" pitchFamily="18" charset="0"/>
            </a:endParaRPr>
          </a:p>
          <a:p>
            <a:pPr lvl="0" algn="ctr" eaLnBrk="0" fontAlgn="base" hangingPunct="0">
              <a:spcBef>
                <a:spcPct val="0"/>
              </a:spcBef>
              <a:spcAft>
                <a:spcPct val="0"/>
              </a:spcAft>
            </a:pPr>
            <a:r>
              <a:rPr lang="en-US" sz="2000" dirty="0" smtClean="0">
                <a:solidFill>
                  <a:srgbClr val="170CF2"/>
                </a:solidFill>
                <a:latin typeface="Times New Roman" pitchFamily="18" charset="0"/>
                <a:ea typeface="Calibri" pitchFamily="34" charset="0"/>
                <a:cs typeface="Times New Roman" pitchFamily="18" charset="0"/>
              </a:rPr>
              <a:t> </a:t>
            </a:r>
            <a:r>
              <a:rPr lang="en-US" sz="2400" b="1" u="sng" dirty="0" smtClean="0">
                <a:solidFill>
                  <a:srgbClr val="8C20C8"/>
                </a:solidFill>
                <a:latin typeface="Times New Roman" pitchFamily="18" charset="0"/>
                <a:ea typeface="Calibri" pitchFamily="34" charset="0"/>
                <a:cs typeface="Times New Roman" pitchFamily="18" charset="0"/>
              </a:rPr>
              <a:t>In the holiest I saw an ark</a:t>
            </a:r>
            <a:r>
              <a:rPr lang="en-US" sz="2000" dirty="0" smtClean="0">
                <a:solidFill>
                  <a:srgbClr val="8C20C8"/>
                </a:solidFill>
                <a:latin typeface="Times New Roman" pitchFamily="18" charset="0"/>
                <a:ea typeface="Calibri" pitchFamily="34" charset="0"/>
                <a:cs typeface="Times New Roman" pitchFamily="18" charset="0"/>
              </a:rPr>
              <a:t>; on the top and sides of it was purest gold. On each end of the ark was a lovely cherub, with its wings spread out over it. Their faces were turned toward each other, and they looked downward. Between the angels was a golden censer. Above the ark, where the angels stood, was an exceeding bright glory, that appeared like a throne where God dwelt. </a:t>
            </a:r>
            <a:r>
              <a:rPr lang="en-US" sz="2000" b="1" u="sng" dirty="0" smtClean="0">
                <a:solidFill>
                  <a:srgbClr val="170CF2"/>
                </a:solidFill>
                <a:latin typeface="Times New Roman" pitchFamily="18" charset="0"/>
                <a:ea typeface="Calibri" pitchFamily="34" charset="0"/>
                <a:cs typeface="Times New Roman" pitchFamily="18" charset="0"/>
              </a:rPr>
              <a:t>Jesus stood by the ark, and as the saints’ prayers came up to Him, the incense in the censer would smoke, and He would offer up their prayers with the smoke of the incense to His Father</a:t>
            </a:r>
            <a:r>
              <a:rPr lang="en-US" sz="2000" b="1" dirty="0" smtClean="0">
                <a:solidFill>
                  <a:srgbClr val="170CF2"/>
                </a:solidFill>
                <a:latin typeface="Times New Roman" pitchFamily="18" charset="0"/>
                <a:ea typeface="Calibri" pitchFamily="34" charset="0"/>
                <a:cs typeface="Times New Roman" pitchFamily="18" charset="0"/>
              </a:rPr>
              <a:t>. Margin….(Early Writings, 32.3) </a:t>
            </a:r>
          </a:p>
          <a:p>
            <a:pPr lvl="0" algn="ctr" eaLnBrk="0" fontAlgn="base" hangingPunct="0">
              <a:spcBef>
                <a:spcPct val="0"/>
              </a:spcBef>
              <a:spcAft>
                <a:spcPct val="0"/>
              </a:spcAft>
            </a:pPr>
            <a:r>
              <a:rPr lang="en-US" sz="2000" b="1" dirty="0" smtClean="0">
                <a:solidFill>
                  <a:srgbClr val="170CF2"/>
                </a:solidFill>
                <a:latin typeface="Times New Roman" pitchFamily="18" charset="0"/>
                <a:ea typeface="Calibri" pitchFamily="34" charset="0"/>
                <a:cs typeface="Times New Roman" pitchFamily="18" charset="0"/>
              </a:rPr>
              <a:t>{Pr – Prayer  218.4} {AG- God's Amazing Grace 86.1-86-6}</a:t>
            </a:r>
            <a:endParaRPr lang="en-US" sz="2000" dirty="0" smtClean="0">
              <a:solidFill>
                <a:srgbClr val="0070C0"/>
              </a:solidFill>
              <a:latin typeface="Times New Roman" pitchFamily="18" charset="0"/>
              <a:cs typeface="Times New Roman" pitchFamily="18" charset="0"/>
            </a:endParaRPr>
          </a:p>
        </p:txBody>
      </p:sp>
      <p:sp>
        <p:nvSpPr>
          <p:cNvPr id="4" name="Rectangle 3"/>
          <p:cNvSpPr/>
          <p:nvPr/>
        </p:nvSpPr>
        <p:spPr>
          <a:xfrm>
            <a:off x="8458200" y="22860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5</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6</a:t>
            </a:fld>
            <a:endParaRPr lang="en-US" dirty="0"/>
          </a:p>
        </p:txBody>
      </p:sp>
      <p:pic>
        <p:nvPicPr>
          <p:cNvPr id="5" name="Picture 4" descr="Endocrine System"/>
          <p:cNvPicPr/>
          <p:nvPr/>
        </p:nvPicPr>
        <p:blipFill>
          <a:blip r:embed="rId2" cstate="print"/>
          <a:srcRect/>
          <a:stretch>
            <a:fillRect/>
          </a:stretch>
        </p:blipFill>
        <p:spPr bwMode="auto">
          <a:xfrm>
            <a:off x="0" y="381000"/>
            <a:ext cx="9144000" cy="6477000"/>
          </a:xfrm>
          <a:prstGeom prst="rect">
            <a:avLst/>
          </a:prstGeom>
          <a:noFill/>
          <a:ln w="28575">
            <a:solidFill>
              <a:srgbClr val="170CF2"/>
            </a:solidFill>
            <a:miter lim="800000"/>
            <a:headEnd/>
            <a:tailEnd/>
          </a:ln>
        </p:spPr>
      </p:pic>
      <p:sp>
        <p:nvSpPr>
          <p:cNvPr id="6" name="TextBox 5"/>
          <p:cNvSpPr txBox="1"/>
          <p:nvPr/>
        </p:nvSpPr>
        <p:spPr>
          <a:xfrm>
            <a:off x="0" y="2286000"/>
            <a:ext cx="2286000" cy="584775"/>
          </a:xfrm>
          <a:prstGeom prst="rect">
            <a:avLst/>
          </a:prstGeom>
          <a:solidFill>
            <a:schemeClr val="tx1"/>
          </a:solidFill>
          <a:ln>
            <a:solidFill>
              <a:srgbClr val="170CF2"/>
            </a:solidFill>
          </a:ln>
        </p:spPr>
        <p:txBody>
          <a:bodyPr wrap="square" rtlCol="0">
            <a:spAutoFit/>
          </a:bodyPr>
          <a:lstStyle/>
          <a:p>
            <a:pPr algn="ctr"/>
            <a:r>
              <a:rPr lang="en-US" sz="1600" dirty="0" smtClean="0">
                <a:solidFill>
                  <a:srgbClr val="170CF2"/>
                </a:solidFill>
                <a:latin typeface="Times New Roman" pitchFamily="18" charset="0"/>
                <a:cs typeface="Times New Roman" pitchFamily="18" charset="0"/>
              </a:rPr>
              <a:t>The </a:t>
            </a:r>
            <a:r>
              <a:rPr lang="en-US" sz="1600" b="1" dirty="0" smtClean="0">
                <a:solidFill>
                  <a:srgbClr val="170CF2"/>
                </a:solidFill>
                <a:latin typeface="Times New Roman" pitchFamily="18" charset="0"/>
                <a:cs typeface="Times New Roman" pitchFamily="18" charset="0"/>
              </a:rPr>
              <a:t>Hypothalamus</a:t>
            </a:r>
            <a:r>
              <a:rPr lang="en-US" sz="1600" dirty="0" smtClean="0">
                <a:solidFill>
                  <a:srgbClr val="170CF2"/>
                </a:solidFill>
                <a:latin typeface="Times New Roman" pitchFamily="18" charset="0"/>
                <a:cs typeface="Times New Roman" pitchFamily="18" charset="0"/>
              </a:rPr>
              <a:t> </a:t>
            </a:r>
          </a:p>
          <a:p>
            <a:pPr algn="ctr"/>
            <a:r>
              <a:rPr lang="en-US" sz="1600" dirty="0" smtClean="0">
                <a:solidFill>
                  <a:srgbClr val="170CF2"/>
                </a:solidFill>
                <a:latin typeface="Times New Roman" pitchFamily="18" charset="0"/>
                <a:cs typeface="Times New Roman" pitchFamily="18" charset="0"/>
              </a:rPr>
              <a:t>and </a:t>
            </a:r>
            <a:r>
              <a:rPr lang="en-US" sz="1600" b="1" dirty="0" smtClean="0">
                <a:solidFill>
                  <a:srgbClr val="170CF2"/>
                </a:solidFill>
                <a:latin typeface="Times New Roman" pitchFamily="18" charset="0"/>
                <a:cs typeface="Times New Roman" pitchFamily="18" charset="0"/>
              </a:rPr>
              <a:t>Pituitary Gland</a:t>
            </a:r>
            <a:endParaRPr lang="en-US" sz="1600" dirty="0">
              <a:solidFill>
                <a:srgbClr val="170CF2"/>
              </a:solidFill>
              <a:latin typeface="Times New Roman" pitchFamily="18" charset="0"/>
              <a:cs typeface="Times New Roman" pitchFamily="18" charset="0"/>
            </a:endParaRPr>
          </a:p>
        </p:txBody>
      </p:sp>
      <p:sp>
        <p:nvSpPr>
          <p:cNvPr id="7" name="TextBox 6"/>
          <p:cNvSpPr txBox="1"/>
          <p:nvPr/>
        </p:nvSpPr>
        <p:spPr>
          <a:xfrm>
            <a:off x="6172200" y="1524000"/>
            <a:ext cx="1868910" cy="338554"/>
          </a:xfrm>
          <a:prstGeom prst="rect">
            <a:avLst/>
          </a:prstGeom>
          <a:solidFill>
            <a:schemeClr val="tx1"/>
          </a:solidFill>
          <a:ln>
            <a:solidFill>
              <a:srgbClr val="170CF2"/>
            </a:solidFill>
          </a:ln>
        </p:spPr>
        <p:txBody>
          <a:bodyPr wrap="none" rtlCol="0">
            <a:spAutoFit/>
          </a:bodyPr>
          <a:lstStyle/>
          <a:p>
            <a:r>
              <a:rPr lang="en-US" sz="1600" dirty="0" smtClean="0">
                <a:solidFill>
                  <a:srgbClr val="170CF2"/>
                </a:solidFill>
                <a:latin typeface="Times New Roman" pitchFamily="18" charset="0"/>
                <a:cs typeface="Times New Roman" pitchFamily="18" charset="0"/>
              </a:rPr>
              <a:t>The </a:t>
            </a:r>
            <a:r>
              <a:rPr lang="en-US" sz="1600" b="1" dirty="0" smtClean="0">
                <a:solidFill>
                  <a:srgbClr val="170CF2"/>
                </a:solidFill>
                <a:latin typeface="Times New Roman" pitchFamily="18" charset="0"/>
                <a:cs typeface="Times New Roman" pitchFamily="18" charset="0"/>
              </a:rPr>
              <a:t>Thyroid Gland</a:t>
            </a:r>
            <a:endParaRPr lang="en-US" sz="1600" b="1" dirty="0">
              <a:latin typeface="Times New Roman" pitchFamily="18" charset="0"/>
              <a:cs typeface="Times New Roman" pitchFamily="18" charset="0"/>
            </a:endParaRPr>
          </a:p>
        </p:txBody>
      </p:sp>
      <p:sp>
        <p:nvSpPr>
          <p:cNvPr id="8" name="Rectangle 7"/>
          <p:cNvSpPr/>
          <p:nvPr/>
        </p:nvSpPr>
        <p:spPr>
          <a:xfrm>
            <a:off x="1066800" y="3429000"/>
            <a:ext cx="1676400" cy="369332"/>
          </a:xfrm>
          <a:prstGeom prst="rect">
            <a:avLst/>
          </a:prstGeom>
          <a:solidFill>
            <a:schemeClr val="tx1"/>
          </a:solidFill>
          <a:ln>
            <a:solidFill>
              <a:srgbClr val="170CF2"/>
            </a:solidFill>
          </a:ln>
        </p:spPr>
        <p:txBody>
          <a:bodyPr wrap="square">
            <a:spAutoFit/>
          </a:bodyPr>
          <a:lstStyle/>
          <a:p>
            <a:r>
              <a:rPr lang="en-US" dirty="0" smtClean="0">
                <a:solidFill>
                  <a:srgbClr val="170CF2"/>
                </a:solidFill>
                <a:latin typeface="Times New Roman" pitchFamily="18" charset="0"/>
                <a:cs typeface="Times New Roman" pitchFamily="18" charset="0"/>
              </a:rPr>
              <a:t>The </a:t>
            </a:r>
            <a:r>
              <a:rPr lang="en-US" b="1" dirty="0" smtClean="0">
                <a:solidFill>
                  <a:srgbClr val="170CF2"/>
                </a:solidFill>
                <a:latin typeface="Times New Roman" pitchFamily="18" charset="0"/>
                <a:cs typeface="Times New Roman" pitchFamily="18" charset="0"/>
              </a:rPr>
              <a:t>Pancreas</a:t>
            </a:r>
            <a:endParaRPr lang="en-US" dirty="0">
              <a:solidFill>
                <a:srgbClr val="170CF2"/>
              </a:solidFill>
              <a:latin typeface="Times New Roman" pitchFamily="18" charset="0"/>
              <a:cs typeface="Times New Roman" pitchFamily="18" charset="0"/>
            </a:endParaRPr>
          </a:p>
        </p:txBody>
      </p:sp>
      <p:sp>
        <p:nvSpPr>
          <p:cNvPr id="9" name="Rectangle 8"/>
          <p:cNvSpPr/>
          <p:nvPr/>
        </p:nvSpPr>
        <p:spPr>
          <a:xfrm>
            <a:off x="6324600" y="2362200"/>
            <a:ext cx="1949060" cy="338554"/>
          </a:xfrm>
          <a:prstGeom prst="rect">
            <a:avLst/>
          </a:prstGeom>
          <a:solidFill>
            <a:schemeClr val="tx1"/>
          </a:solidFill>
          <a:ln>
            <a:solidFill>
              <a:srgbClr val="170CF2"/>
            </a:solidFill>
          </a:ln>
        </p:spPr>
        <p:txBody>
          <a:bodyPr wrap="none">
            <a:spAutoFit/>
          </a:bodyPr>
          <a:lstStyle/>
          <a:p>
            <a:r>
              <a:rPr lang="en-US" sz="1600" dirty="0" smtClean="0">
                <a:solidFill>
                  <a:srgbClr val="170CF2"/>
                </a:solidFill>
                <a:latin typeface="Times New Roman" pitchFamily="18" charset="0"/>
                <a:cs typeface="Times New Roman" pitchFamily="18" charset="0"/>
              </a:rPr>
              <a:t>The </a:t>
            </a:r>
            <a:r>
              <a:rPr lang="en-US" sz="1600" b="1" dirty="0" smtClean="0">
                <a:solidFill>
                  <a:srgbClr val="170CF2"/>
                </a:solidFill>
                <a:latin typeface="Times New Roman" pitchFamily="18" charset="0"/>
                <a:cs typeface="Times New Roman" pitchFamily="18" charset="0"/>
              </a:rPr>
              <a:t>Adrenal Glands</a:t>
            </a:r>
            <a:endParaRPr lang="en-US" sz="1600" dirty="0">
              <a:solidFill>
                <a:srgbClr val="170CF2"/>
              </a:solidFill>
              <a:latin typeface="Times New Roman" pitchFamily="18" charset="0"/>
              <a:cs typeface="Times New Roman" pitchFamily="18" charset="0"/>
            </a:endParaRPr>
          </a:p>
        </p:txBody>
      </p:sp>
      <p:sp>
        <p:nvSpPr>
          <p:cNvPr id="10" name="Rectangle 9"/>
          <p:cNvSpPr/>
          <p:nvPr/>
        </p:nvSpPr>
        <p:spPr>
          <a:xfrm>
            <a:off x="3962400" y="5410200"/>
            <a:ext cx="990600" cy="12954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86600" y="6488668"/>
            <a:ext cx="2057400" cy="338554"/>
          </a:xfrm>
          <a:prstGeom prst="rect">
            <a:avLst/>
          </a:prstGeom>
          <a:solidFill>
            <a:schemeClr val="tx1"/>
          </a:solidFill>
          <a:ln>
            <a:solidFill>
              <a:srgbClr val="170CF2"/>
            </a:solidFill>
          </a:ln>
        </p:spPr>
        <p:txBody>
          <a:bodyPr wrap="square" rtlCol="0">
            <a:spAutoFit/>
          </a:bodyPr>
          <a:lstStyle/>
          <a:p>
            <a:r>
              <a:rPr lang="en-US" sz="1600" b="1" dirty="0" smtClean="0">
                <a:solidFill>
                  <a:srgbClr val="170CF2"/>
                </a:solidFill>
                <a:latin typeface="Times New Roman" pitchFamily="18" charset="0"/>
                <a:cs typeface="Times New Roman" pitchFamily="18" charset="0"/>
              </a:rPr>
              <a:t>The Female Ovaries</a:t>
            </a:r>
            <a:endParaRPr lang="en-US" sz="1600" b="1" dirty="0">
              <a:solidFill>
                <a:srgbClr val="170CF2"/>
              </a:solidFill>
              <a:latin typeface="Times New Roman" pitchFamily="18" charset="0"/>
              <a:cs typeface="Times New Roman" pitchFamily="18" charset="0"/>
            </a:endParaRPr>
          </a:p>
        </p:txBody>
      </p:sp>
      <p:sp>
        <p:nvSpPr>
          <p:cNvPr id="12" name="Rectangle 11"/>
          <p:cNvSpPr/>
          <p:nvPr/>
        </p:nvSpPr>
        <p:spPr>
          <a:xfrm>
            <a:off x="152400" y="5486400"/>
            <a:ext cx="1651286" cy="338554"/>
          </a:xfrm>
          <a:prstGeom prst="rect">
            <a:avLst/>
          </a:prstGeom>
          <a:solidFill>
            <a:schemeClr val="tx1"/>
          </a:solidFill>
          <a:ln>
            <a:solidFill>
              <a:srgbClr val="170CF2"/>
            </a:solidFill>
          </a:ln>
        </p:spPr>
        <p:txBody>
          <a:bodyPr wrap="none">
            <a:spAutoFit/>
          </a:bodyPr>
          <a:lstStyle/>
          <a:p>
            <a:r>
              <a:rPr lang="en-US" sz="1600" b="1" dirty="0" smtClean="0">
                <a:solidFill>
                  <a:srgbClr val="170CF2"/>
                </a:solidFill>
                <a:latin typeface="Times New Roman" pitchFamily="18" charset="0"/>
                <a:cs typeface="Times New Roman" pitchFamily="18" charset="0"/>
              </a:rPr>
              <a:t>The Male Testes </a:t>
            </a:r>
            <a:endParaRPr lang="en-US" sz="1600" b="1" dirty="0">
              <a:solidFill>
                <a:srgbClr val="170CF2"/>
              </a:solidFill>
              <a:latin typeface="Times New Roman" pitchFamily="18" charset="0"/>
              <a:cs typeface="Times New Roman" pitchFamily="18" charset="0"/>
            </a:endParaRPr>
          </a:p>
        </p:txBody>
      </p:sp>
      <p:sp>
        <p:nvSpPr>
          <p:cNvPr id="13" name="Rectangle 12"/>
          <p:cNvSpPr/>
          <p:nvPr/>
        </p:nvSpPr>
        <p:spPr>
          <a:xfrm>
            <a:off x="0" y="0"/>
            <a:ext cx="9144000" cy="369332"/>
          </a:xfrm>
          <a:prstGeom prst="rect">
            <a:avLst/>
          </a:prstGeom>
          <a:solidFill>
            <a:schemeClr val="tx1"/>
          </a:solidFill>
          <a:ln w="38100">
            <a:solidFill>
              <a:srgbClr val="170CF2"/>
            </a:solidFill>
          </a:ln>
        </p:spPr>
        <p:txBody>
          <a:bodyPr wrap="square">
            <a:spAutoFit/>
          </a:bodyPr>
          <a:lstStyle/>
          <a:p>
            <a:pPr algn="ctr"/>
            <a:r>
              <a:rPr lang="en-US" b="1" i="1" dirty="0" smtClean="0">
                <a:solidFill>
                  <a:srgbClr val="170CF2"/>
                </a:solidFill>
                <a:latin typeface="Times New Roman" pitchFamily="18" charset="0"/>
                <a:cs typeface="Times New Roman" pitchFamily="18" charset="0"/>
              </a:rPr>
              <a:t>(Pituitary, Larynx, Adrenal Gland on Kidney, Ovaries, Testis)</a:t>
            </a:r>
            <a:r>
              <a:rPr lang="en-US" b="1" dirty="0" smtClean="0">
                <a:latin typeface="Times New Roman" pitchFamily="18" charset="0"/>
                <a:cs typeface="Times New Roman" pitchFamily="18" charset="0"/>
              </a:rPr>
              <a:t> </a:t>
            </a:r>
            <a:r>
              <a:rPr lang="en-US" b="1" dirty="0" smtClean="0">
                <a:solidFill>
                  <a:srgbClr val="8C20C8"/>
                </a:solidFill>
                <a:latin typeface="Times New Roman" pitchFamily="18" charset="0"/>
                <a:cs typeface="Times New Roman" pitchFamily="18" charset="0"/>
              </a:rPr>
              <a:t> </a:t>
            </a:r>
          </a:p>
        </p:txBody>
      </p:sp>
      <p:sp>
        <p:nvSpPr>
          <p:cNvPr id="16" name="Rectangle 15"/>
          <p:cNvSpPr/>
          <p:nvPr/>
        </p:nvSpPr>
        <p:spPr>
          <a:xfrm>
            <a:off x="2590800" y="838200"/>
            <a:ext cx="1197764" cy="369332"/>
          </a:xfrm>
          <a:prstGeom prst="rect">
            <a:avLst/>
          </a:prstGeom>
        </p:spPr>
        <p:txBody>
          <a:bodyPr wrap="none">
            <a:spAutoFit/>
          </a:bodyPr>
          <a:lstStyle/>
          <a:p>
            <a:r>
              <a:rPr lang="en-US" b="1" dirty="0" smtClean="0">
                <a:solidFill>
                  <a:srgbClr val="8C20C8"/>
                </a:solidFill>
                <a:latin typeface="Times New Roman" pitchFamily="18" charset="0"/>
                <a:cs typeface="Times New Roman" pitchFamily="18" charset="0"/>
              </a:rPr>
              <a:t>Mediators</a:t>
            </a:r>
            <a:endParaRPr lang="en-US" dirty="0"/>
          </a:p>
        </p:txBody>
      </p:sp>
      <p:sp>
        <p:nvSpPr>
          <p:cNvPr id="17" name="Rectangle 16"/>
          <p:cNvSpPr/>
          <p:nvPr/>
        </p:nvSpPr>
        <p:spPr>
          <a:xfrm>
            <a:off x="3352800" y="2133600"/>
            <a:ext cx="2371918" cy="369332"/>
          </a:xfrm>
          <a:prstGeom prst="rect">
            <a:avLst/>
          </a:prstGeom>
        </p:spPr>
        <p:txBody>
          <a:bodyPr wrap="square">
            <a:spAutoFit/>
          </a:bodyPr>
          <a:lstStyle/>
          <a:p>
            <a:r>
              <a:rPr lang="en-US" b="1" dirty="0" smtClean="0">
                <a:solidFill>
                  <a:srgbClr val="8C20C8"/>
                </a:solidFill>
                <a:latin typeface="Times New Roman" pitchFamily="18" charset="0"/>
                <a:cs typeface="Times New Roman" pitchFamily="18" charset="0"/>
              </a:rPr>
              <a:t>Altar of         Incense</a:t>
            </a:r>
            <a:endParaRPr lang="en-US" dirty="0"/>
          </a:p>
        </p:txBody>
      </p:sp>
      <p:sp>
        <p:nvSpPr>
          <p:cNvPr id="18" name="Rectangle 17"/>
          <p:cNvSpPr/>
          <p:nvPr/>
        </p:nvSpPr>
        <p:spPr>
          <a:xfrm>
            <a:off x="3581400" y="3276600"/>
            <a:ext cx="1847622" cy="369332"/>
          </a:xfrm>
          <a:prstGeom prst="rect">
            <a:avLst/>
          </a:prstGeom>
        </p:spPr>
        <p:txBody>
          <a:bodyPr wrap="none">
            <a:spAutoFit/>
          </a:bodyPr>
          <a:lstStyle/>
          <a:p>
            <a:r>
              <a:rPr lang="en-US" b="1" dirty="0" smtClean="0">
                <a:solidFill>
                  <a:srgbClr val="8C20C8"/>
                </a:solidFill>
                <a:latin typeface="Times New Roman" pitchFamily="18" charset="0"/>
                <a:cs typeface="Times New Roman" pitchFamily="18" charset="0"/>
              </a:rPr>
              <a:t>Purifier of Blood</a:t>
            </a:r>
            <a:endParaRPr lang="en-US" dirty="0"/>
          </a:p>
        </p:txBody>
      </p:sp>
      <p:sp>
        <p:nvSpPr>
          <p:cNvPr id="15" name="Rectangle 14"/>
          <p:cNvSpPr/>
          <p:nvPr/>
        </p:nvSpPr>
        <p:spPr>
          <a:xfrm>
            <a:off x="8610600" y="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6</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http://media.sharecare.com/mediaItems/4/c/9/4c90f47487136/adam_hypothalamus_pituitary_17135.jpg.jpg?v=1284568185"/>
          <p:cNvPicPr>
            <a:picLocks noChangeAspect="1" noChangeArrowheads="1"/>
          </p:cNvPicPr>
          <p:nvPr/>
        </p:nvPicPr>
        <p:blipFill>
          <a:blip r:embed="rId2" cstate="print"/>
          <a:srcRect b="30000"/>
          <a:stretch>
            <a:fillRect/>
          </a:stretch>
        </p:blipFill>
        <p:spPr bwMode="auto">
          <a:xfrm>
            <a:off x="0" y="838200"/>
            <a:ext cx="4572000" cy="5334000"/>
          </a:xfrm>
          <a:prstGeom prst="rect">
            <a:avLst/>
          </a:prstGeom>
          <a:noFill/>
          <a:ln w="28575">
            <a:solidFill>
              <a:srgbClr val="8C20C8"/>
            </a:solidFill>
          </a:ln>
        </p:spPr>
      </p:pic>
      <p:pic>
        <p:nvPicPr>
          <p:cNvPr id="12" name="yui_3_5_1_5_1374018641114_575" descr="http://kjvbible.fightingtyrannyforsalvation.com/studies/wp-content/uploads/2011/04/high-priest-most-holy-heavenly-sanctuary.jpg"/>
          <p:cNvPicPr/>
          <p:nvPr/>
        </p:nvPicPr>
        <p:blipFill>
          <a:blip r:embed="rId3" cstate="print">
            <a:lum bright="10000"/>
          </a:blip>
          <a:srcRect l="1603" r="8036"/>
          <a:stretch>
            <a:fillRect/>
          </a:stretch>
        </p:blipFill>
        <p:spPr bwMode="auto">
          <a:xfrm>
            <a:off x="4572000" y="838200"/>
            <a:ext cx="4572000" cy="5334000"/>
          </a:xfrm>
          <a:prstGeom prst="rect">
            <a:avLst/>
          </a:prstGeom>
          <a:ln>
            <a:solidFill>
              <a:srgbClr val="8C20C8"/>
            </a:solidFill>
          </a:ln>
          <a:effectLst>
            <a:outerShdw blurRad="292100" dist="139700" dir="2700000" algn="tl" rotWithShape="0">
              <a:srgbClr val="333333">
                <a:alpha val="65000"/>
              </a:srgbClr>
            </a:outerShdw>
          </a:effectLst>
        </p:spPr>
      </p:pic>
      <p:sp>
        <p:nvSpPr>
          <p:cNvPr id="14" name="Rectangle 13"/>
          <p:cNvSpPr/>
          <p:nvPr/>
        </p:nvSpPr>
        <p:spPr>
          <a:xfrm>
            <a:off x="0" y="6172200"/>
            <a:ext cx="9144000" cy="70788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000" b="1" i="1" dirty="0" smtClean="0">
                <a:solidFill>
                  <a:schemeClr val="bg1"/>
                </a:solidFill>
                <a:latin typeface="Times New Roman" pitchFamily="18" charset="0"/>
                <a:cs typeface="Times New Roman" pitchFamily="18" charset="0"/>
              </a:rPr>
              <a:t>(Genesis 49:20)</a:t>
            </a:r>
          </a:p>
          <a:p>
            <a:pPr algn="ctr"/>
            <a:r>
              <a:rPr lang="en-US" sz="2000" b="1" i="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The eternal God [is thy] refuge, and </a:t>
            </a:r>
            <a:r>
              <a:rPr lang="en-US" sz="2000" b="1" u="sng" dirty="0" smtClean="0">
                <a:solidFill>
                  <a:schemeClr val="bg1"/>
                </a:solidFill>
                <a:latin typeface="Times New Roman" pitchFamily="18" charset="0"/>
                <a:cs typeface="Times New Roman" pitchFamily="18" charset="0"/>
              </a:rPr>
              <a:t>underneath [are] the everlasting arms</a:t>
            </a:r>
            <a:r>
              <a:rPr lang="en-US" sz="2000" b="1" u="sng" dirty="0" smtClean="0">
                <a:solidFill>
                  <a:schemeClr val="bg1"/>
                </a:solidFill>
              </a:rPr>
              <a:t>:</a:t>
            </a:r>
            <a:endParaRPr lang="en-US" sz="2000" b="1" dirty="0" smtClean="0">
              <a:solidFill>
                <a:schemeClr val="bg1"/>
              </a:solidFill>
              <a:latin typeface="Times New Roman" pitchFamily="18" charset="0"/>
              <a:cs typeface="Times New Roman" pitchFamily="18" charset="0"/>
            </a:endParaRPr>
          </a:p>
        </p:txBody>
      </p:sp>
      <p:sp>
        <p:nvSpPr>
          <p:cNvPr id="15" name="Rectangle 14"/>
          <p:cNvSpPr/>
          <p:nvPr/>
        </p:nvSpPr>
        <p:spPr>
          <a:xfrm>
            <a:off x="0" y="0"/>
            <a:ext cx="9144000" cy="861774"/>
          </a:xfrm>
          <a:prstGeom prst="rect">
            <a:avLst/>
          </a:prstGeom>
          <a:solidFill>
            <a:schemeClr val="tx1"/>
          </a:solidFill>
          <a:ln w="38100">
            <a:solidFill>
              <a:srgbClr val="8C20C8"/>
            </a:solidFill>
          </a:ln>
        </p:spPr>
        <p:txBody>
          <a:bodyPr wrap="square">
            <a:spAutoFit/>
          </a:bodyPr>
          <a:lstStyle/>
          <a:p>
            <a:pPr algn="ctr"/>
            <a:endParaRPr lang="en-US" sz="1400" b="1" i="1" dirty="0" smtClean="0">
              <a:ln w="6350">
                <a:noFill/>
              </a:ln>
              <a:solidFill>
                <a:srgbClr val="7030A0"/>
              </a:solidFill>
              <a:latin typeface="Times New Roman" pitchFamily="18" charset="0"/>
              <a:cs typeface="Times New Roman" pitchFamily="18" charset="0"/>
            </a:endParaRPr>
          </a:p>
          <a:p>
            <a:pPr algn="ctr"/>
            <a:r>
              <a:rPr lang="en-US" sz="3600" b="1" i="1" dirty="0" smtClean="0">
                <a:ln w="6350">
                  <a:noFill/>
                </a:ln>
                <a:solidFill>
                  <a:srgbClr val="7030A0"/>
                </a:solidFill>
                <a:latin typeface="Times New Roman" pitchFamily="18" charset="0"/>
                <a:cs typeface="Times New Roman" pitchFamily="18" charset="0"/>
              </a:rPr>
              <a:t>Jesus our High Priest Before the Father</a:t>
            </a:r>
            <a:endParaRPr lang="en-US" sz="3600" dirty="0"/>
          </a:p>
        </p:txBody>
      </p:sp>
      <p:sp>
        <p:nvSpPr>
          <p:cNvPr id="16" name="Slide Number Placeholder 1"/>
          <p:cNvSpPr txBox="1">
            <a:spLocks/>
          </p:cNvSpPr>
          <p:nvPr/>
        </p:nvSpPr>
        <p:spPr>
          <a:xfrm>
            <a:off x="8763000" y="0"/>
            <a:ext cx="228600" cy="365125"/>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400" b="1" i="0" u="none" strike="noStrike" kern="1200" cap="none" spc="0" normalizeH="0" baseline="0" noProof="0" smtClean="0">
                <a:ln>
                  <a:noFill/>
                </a:ln>
                <a:solidFill>
                  <a:schemeClr val="bg1"/>
                </a:solidFill>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chemeClr val="bg1"/>
              </a:solidFill>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32640"/>
          </a:xfrm>
          <a:prstGeom prst="rect">
            <a:avLst/>
          </a:prstGeom>
          <a:solidFill>
            <a:schemeClr val="tx1"/>
          </a:solidFill>
          <a:ln>
            <a:solidFill>
              <a:srgbClr val="170CF2"/>
            </a:solidFill>
          </a:ln>
        </p:spPr>
        <p:txBody>
          <a:bodyPr wrap="square">
            <a:spAutoFit/>
          </a:bodyPr>
          <a:lstStyle/>
          <a:p>
            <a:pPr algn="ctr"/>
            <a:endParaRPr lang="en-US" b="1" dirty="0" smtClean="0">
              <a:solidFill>
                <a:srgbClr val="7030A0"/>
              </a:solidFill>
            </a:endParaRPr>
          </a:p>
          <a:p>
            <a:pPr algn="ctr" eaLnBrk="0" fontAlgn="base" hangingPunct="0">
              <a:spcBef>
                <a:spcPct val="0"/>
              </a:spcBef>
              <a:spcAft>
                <a:spcPct val="0"/>
              </a:spcAft>
            </a:pPr>
            <a:r>
              <a:rPr lang="en-US" sz="2800" b="1" dirty="0" smtClean="0">
                <a:solidFill>
                  <a:srgbClr val="170CF2"/>
                </a:solidFill>
                <a:latin typeface="Times New Roman" pitchFamily="18" charset="0"/>
                <a:cs typeface="Times New Roman" pitchFamily="18" charset="0"/>
              </a:rPr>
              <a:t>Efficiency of Christ's Priesthood</a:t>
            </a:r>
            <a:r>
              <a:rPr lang="en-US" sz="2400" dirty="0" smtClean="0">
                <a:solidFill>
                  <a:srgbClr val="170CF2"/>
                </a:solidFill>
                <a:latin typeface="Times New Roman" pitchFamily="18" charset="0"/>
                <a:cs typeface="Times New Roman" pitchFamily="18" charset="0"/>
              </a:rPr>
              <a:t>.</a:t>
            </a:r>
          </a:p>
          <a:p>
            <a:pPr algn="ctr" eaLnBrk="0" fontAlgn="base" hangingPunct="0">
              <a:spcBef>
                <a:spcPct val="0"/>
              </a:spcBef>
              <a:spcAft>
                <a:spcPct val="0"/>
              </a:spcAft>
            </a:pPr>
            <a:endParaRPr lang="en-US" sz="800" dirty="0" smtClean="0">
              <a:solidFill>
                <a:srgbClr val="170CF2"/>
              </a:solidFill>
              <a:latin typeface="Times New Roman" pitchFamily="18" charset="0"/>
              <a:cs typeface="Times New Roman" pitchFamily="18" charset="0"/>
            </a:endParaRPr>
          </a:p>
          <a:p>
            <a:pPr algn="ctr" eaLnBrk="0" fontAlgn="base" hangingPunct="0">
              <a:spcBef>
                <a:spcPct val="0"/>
              </a:spcBef>
              <a:spcAft>
                <a:spcPct val="0"/>
              </a:spcAft>
            </a:pPr>
            <a:r>
              <a:rPr lang="en-US" sz="2400" dirty="0" smtClean="0">
                <a:solidFill>
                  <a:srgbClr val="170CF2"/>
                </a:solidFill>
                <a:latin typeface="Times New Roman" pitchFamily="18" charset="0"/>
                <a:cs typeface="Times New Roman" pitchFamily="18" charset="0"/>
              </a:rPr>
              <a:t>Let us remember that our great High Priest is pleading before the mercy seat in behalf of His ransomed people. He ever </a:t>
            </a:r>
            <a:r>
              <a:rPr lang="en-US" sz="2400" dirty="0" err="1" smtClean="0">
                <a:solidFill>
                  <a:srgbClr val="170CF2"/>
                </a:solidFill>
                <a:latin typeface="Times New Roman" pitchFamily="18" charset="0"/>
                <a:cs typeface="Times New Roman" pitchFamily="18" charset="0"/>
              </a:rPr>
              <a:t>liveth</a:t>
            </a:r>
            <a:r>
              <a:rPr lang="en-US" sz="2400" dirty="0" smtClean="0">
                <a:solidFill>
                  <a:srgbClr val="170CF2"/>
                </a:solidFill>
                <a:latin typeface="Times New Roman" pitchFamily="18" charset="0"/>
                <a:cs typeface="Times New Roman" pitchFamily="18" charset="0"/>
              </a:rPr>
              <a:t> to make intercession for us. "If any man sin, we have an advocate with the Father, Jesus Christ the righteous.”</a:t>
            </a:r>
          </a:p>
          <a:p>
            <a:pPr algn="ctr" eaLnBrk="0" fontAlgn="base" hangingPunct="0">
              <a:spcBef>
                <a:spcPct val="0"/>
              </a:spcBef>
              <a:spcAft>
                <a:spcPct val="0"/>
              </a:spcAft>
            </a:pPr>
            <a:endParaRPr lang="en-US" sz="800" b="1" dirty="0" smtClean="0">
              <a:solidFill>
                <a:schemeClr val="bg1"/>
              </a:solidFill>
              <a:latin typeface="Times New Roman" pitchFamily="18" charset="0"/>
              <a:cs typeface="Times New Roman" pitchFamily="18" charset="0"/>
            </a:endParaRPr>
          </a:p>
          <a:p>
            <a:pPr algn="ctr" eaLnBrk="0" fontAlgn="base" hangingPunct="0">
              <a:spcBef>
                <a:spcPct val="0"/>
              </a:spcBef>
              <a:spcAft>
                <a:spcPct val="0"/>
              </a:spcAft>
            </a:pPr>
            <a:r>
              <a:rPr lang="en-US" sz="2400" dirty="0" smtClean="0">
                <a:solidFill>
                  <a:srgbClr val="170CF2"/>
                </a:solidFill>
                <a:latin typeface="Times New Roman" pitchFamily="18" charset="0"/>
                <a:cs typeface="Times New Roman" pitchFamily="18" charset="0"/>
              </a:rPr>
              <a:t>The blood of Jesus is pleading with power and efficacy for those who are back-</a:t>
            </a:r>
            <a:r>
              <a:rPr lang="en-US" sz="2400" dirty="0" err="1" smtClean="0">
                <a:solidFill>
                  <a:srgbClr val="170CF2"/>
                </a:solidFill>
                <a:latin typeface="Times New Roman" pitchFamily="18" charset="0"/>
                <a:cs typeface="Times New Roman" pitchFamily="18" charset="0"/>
              </a:rPr>
              <a:t>slidden</a:t>
            </a:r>
            <a:r>
              <a:rPr lang="en-US" sz="2400" dirty="0" smtClean="0">
                <a:solidFill>
                  <a:srgbClr val="170CF2"/>
                </a:solidFill>
                <a:latin typeface="Times New Roman" pitchFamily="18" charset="0"/>
                <a:cs typeface="Times New Roman" pitchFamily="18" charset="0"/>
              </a:rPr>
              <a:t>, for those who are rebellious, for those who sin against great light and love. Satan stands at our right hand to accuse us, and our Advocate stands at God's right hand to plead for us. He has never lost a case that has been committed to Him. We may trust in our Advocate; for He pleads His own merits in our behalf. Hear His prayer before His betrayal and trial. Listen to His prayer for us; for He had us in remembrance</a:t>
            </a:r>
            <a:r>
              <a:rPr lang="en-US" sz="2400" dirty="0" smtClean="0">
                <a:solidFill>
                  <a:schemeClr val="bg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 {Bible Commentary Vol.7 948.4-5}  </a:t>
            </a:r>
          </a:p>
          <a:p>
            <a:pPr algn="ctr" eaLnBrk="0" fontAlgn="base" hangingPunct="0">
              <a:spcBef>
                <a:spcPct val="0"/>
              </a:spcBef>
              <a:spcAft>
                <a:spcPct val="0"/>
              </a:spcAft>
            </a:pPr>
            <a:endParaRPr lang="en-US" sz="800" b="1" dirty="0" smtClean="0">
              <a:solidFill>
                <a:srgbClr val="170CF2"/>
              </a:solidFill>
              <a:latin typeface="Times New Roman" pitchFamily="18" charset="0"/>
              <a:cs typeface="Times New Roman" pitchFamily="18" charset="0"/>
            </a:endParaRPr>
          </a:p>
          <a:p>
            <a:pPr algn="ctr" eaLnBrk="0" fontAlgn="base" hangingPunct="0">
              <a:spcBef>
                <a:spcPct val="0"/>
              </a:spcBef>
              <a:spcAft>
                <a:spcPct val="0"/>
              </a:spcAft>
            </a:pPr>
            <a:r>
              <a:rPr lang="en-US" sz="2000" b="1" dirty="0" smtClean="0">
                <a:solidFill>
                  <a:srgbClr val="8C20C8"/>
                </a:solidFill>
                <a:latin typeface="Times New Roman" pitchFamily="18" charset="0"/>
                <a:cs typeface="Times New Roman" pitchFamily="18" charset="0"/>
              </a:rPr>
              <a:t>The Pituitary </a:t>
            </a:r>
            <a:r>
              <a:rPr lang="en-US" sz="2000" dirty="0" smtClean="0">
                <a:solidFill>
                  <a:srgbClr val="8C20C8"/>
                </a:solidFill>
                <a:latin typeface="Times New Roman" pitchFamily="18" charset="0"/>
                <a:cs typeface="Times New Roman" pitchFamily="18" charset="0"/>
              </a:rPr>
              <a:t>(</a:t>
            </a:r>
            <a:r>
              <a:rPr lang="en-US" sz="2000" dirty="0" err="1" smtClean="0">
                <a:solidFill>
                  <a:srgbClr val="8C20C8"/>
                </a:solidFill>
                <a:latin typeface="Times New Roman" pitchFamily="18" charset="0"/>
                <a:cs typeface="Times New Roman" pitchFamily="18" charset="0"/>
              </a:rPr>
              <a:t>puh</a:t>
            </a:r>
            <a:r>
              <a:rPr lang="en-US" sz="2000" dirty="0" smtClean="0">
                <a:solidFill>
                  <a:srgbClr val="8C20C8"/>
                </a:solidFill>
                <a:latin typeface="Times New Roman" pitchFamily="18" charset="0"/>
                <a:cs typeface="Times New Roman" pitchFamily="18" charset="0"/>
              </a:rPr>
              <a:t>-Too-</a:t>
            </a:r>
            <a:r>
              <a:rPr lang="en-US" sz="2000" dirty="0" err="1" smtClean="0">
                <a:solidFill>
                  <a:srgbClr val="8C20C8"/>
                </a:solidFill>
                <a:latin typeface="Times New Roman" pitchFamily="18" charset="0"/>
                <a:cs typeface="Times New Roman" pitchFamily="18" charset="0"/>
              </a:rPr>
              <a:t>ih</a:t>
            </a:r>
            <a:r>
              <a:rPr lang="en-US" sz="2000" dirty="0" smtClean="0">
                <a:solidFill>
                  <a:srgbClr val="8C20C8"/>
                </a:solidFill>
                <a:latin typeface="Times New Roman" pitchFamily="18" charset="0"/>
                <a:cs typeface="Times New Roman" pitchFamily="18" charset="0"/>
              </a:rPr>
              <a:t>-tare-</a:t>
            </a:r>
            <a:r>
              <a:rPr lang="en-US" sz="2000" dirty="0" err="1" smtClean="0">
                <a:solidFill>
                  <a:srgbClr val="8C20C8"/>
                </a:solidFill>
                <a:latin typeface="Times New Roman" pitchFamily="18" charset="0"/>
                <a:cs typeface="Times New Roman" pitchFamily="18" charset="0"/>
              </a:rPr>
              <a:t>ee</a:t>
            </a:r>
            <a:r>
              <a:rPr lang="en-US" sz="2000" dirty="0" smtClean="0">
                <a:solidFill>
                  <a:srgbClr val="8C20C8"/>
                </a:solidFill>
                <a:latin typeface="Times New Roman" pitchFamily="18" charset="0"/>
                <a:cs typeface="Times New Roman" pitchFamily="18" charset="0"/>
              </a:rPr>
              <a:t>) is a powerful gland that secretes nine major hormones. Although it secretes so many hormones, it is amazingly tiny---slightly smaller than a marble. It hangs from the underside of the brain, supported and cradled within a bony depression of the </a:t>
            </a:r>
            <a:r>
              <a:rPr lang="en-US" sz="2000" b="1" u="sng" dirty="0" smtClean="0">
                <a:solidFill>
                  <a:srgbClr val="8C20C8"/>
                </a:solidFill>
                <a:latin typeface="Times New Roman" pitchFamily="18" charset="0"/>
                <a:cs typeface="Times New Roman" pitchFamily="18" charset="0"/>
              </a:rPr>
              <a:t>sphenoid bone.</a:t>
            </a:r>
            <a:r>
              <a:rPr lang="en-US" sz="2000" b="1" u="sng" dirty="0" smtClean="0">
                <a:solidFill>
                  <a:srgbClr val="8C20C8"/>
                </a:solidFill>
                <a:latin typeface="Times New Roman" pitchFamily="18" charset="0"/>
                <a:ea typeface="Times New Roman" pitchFamily="18" charset="0"/>
                <a:cs typeface="Times New Roman" pitchFamily="18" charset="0"/>
              </a:rPr>
              <a:t> </a:t>
            </a:r>
            <a:endParaRPr lang="en-US" sz="2000" b="1" u="sng" dirty="0" smtClean="0">
              <a:solidFill>
                <a:srgbClr val="8C20C8"/>
              </a:solidFill>
              <a:latin typeface="Times New Roman" pitchFamily="18" charset="0"/>
              <a:cs typeface="Times New Roman" pitchFamily="18" charset="0"/>
            </a:endParaRPr>
          </a:p>
        </p:txBody>
      </p:sp>
      <p:sp>
        <p:nvSpPr>
          <p:cNvPr id="4" name="Rectangle 3"/>
          <p:cNvSpPr/>
          <p:nvPr/>
        </p:nvSpPr>
        <p:spPr>
          <a:xfrm>
            <a:off x="8458200" y="38100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8</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rgbClr val="170CF2"/>
            </a:solidFill>
          </a:ln>
        </p:spPr>
        <p:txBody>
          <a:bodyPr wrap="square">
            <a:spAutoFit/>
          </a:bodyPr>
          <a:lstStyle/>
          <a:p>
            <a:pPr algn="ctr"/>
            <a:endParaRPr lang="en-US" sz="1100" b="1" dirty="0" smtClean="0">
              <a:solidFill>
                <a:srgbClr val="7030A0"/>
              </a:solidFill>
              <a:latin typeface="Times New Roman" pitchFamily="18" charset="0"/>
              <a:cs typeface="Times New Roman" pitchFamily="18" charset="0"/>
            </a:endParaRPr>
          </a:p>
          <a:p>
            <a:pPr algn="ctr"/>
            <a:r>
              <a:rPr lang="en-US" sz="2800" b="1" dirty="0" smtClean="0">
                <a:solidFill>
                  <a:srgbClr val="8C20C8"/>
                </a:solidFill>
                <a:latin typeface="Times New Roman" pitchFamily="18" charset="0"/>
                <a:cs typeface="Times New Roman" pitchFamily="18" charset="0"/>
              </a:rPr>
              <a:t>ENDOCRINE GLANDS</a:t>
            </a:r>
          </a:p>
          <a:p>
            <a:pPr algn="ctr"/>
            <a:endParaRPr lang="en-US" sz="800" b="1" dirty="0" smtClean="0">
              <a:solidFill>
                <a:srgbClr val="7030A0"/>
              </a:solidFill>
            </a:endParaRPr>
          </a:p>
          <a:p>
            <a:pPr algn="ctr"/>
            <a:r>
              <a:rPr lang="en-US" sz="2400" dirty="0" smtClean="0">
                <a:solidFill>
                  <a:srgbClr val="8C20C8"/>
                </a:solidFill>
                <a:latin typeface="Times New Roman" pitchFamily="18" charset="0"/>
                <a:cs typeface="Times New Roman" pitchFamily="18" charset="0"/>
              </a:rPr>
              <a:t>The endocrine glands secrete their product directly into the </a:t>
            </a:r>
            <a:r>
              <a:rPr lang="en-US" sz="2400" b="1" u="sng" dirty="0" smtClean="0">
                <a:solidFill>
                  <a:srgbClr val="8C20C8"/>
                </a:solidFill>
                <a:latin typeface="Times New Roman" pitchFamily="18" charset="0"/>
                <a:cs typeface="Times New Roman" pitchFamily="18" charset="0"/>
              </a:rPr>
              <a:t>bloodstream, </a:t>
            </a:r>
            <a:r>
              <a:rPr lang="en-US" sz="2400" dirty="0" smtClean="0">
                <a:solidFill>
                  <a:srgbClr val="8C20C8"/>
                </a:solidFill>
                <a:latin typeface="Times New Roman" pitchFamily="18" charset="0"/>
                <a:cs typeface="Times New Roman" pitchFamily="18" charset="0"/>
              </a:rPr>
              <a:t>bypassing the need for a duct system that the </a:t>
            </a:r>
            <a:r>
              <a:rPr lang="en-US" sz="2400" b="1" u="sng" dirty="0" smtClean="0">
                <a:solidFill>
                  <a:srgbClr val="8C20C8"/>
                </a:solidFill>
                <a:latin typeface="Times New Roman" pitchFamily="18" charset="0"/>
                <a:cs typeface="Times New Roman" pitchFamily="18" charset="0"/>
              </a:rPr>
              <a:t>exocrine glands </a:t>
            </a:r>
            <a:r>
              <a:rPr lang="en-US" sz="2400" dirty="0" smtClean="0">
                <a:solidFill>
                  <a:srgbClr val="8C20C8"/>
                </a:solidFill>
                <a:latin typeface="Times New Roman" pitchFamily="18" charset="0"/>
                <a:cs typeface="Times New Roman" pitchFamily="18" charset="0"/>
              </a:rPr>
              <a:t>require.  </a:t>
            </a:r>
          </a:p>
          <a:p>
            <a:pPr algn="ctr"/>
            <a:r>
              <a:rPr lang="en-US" dirty="0" smtClean="0">
                <a:solidFill>
                  <a:srgbClr val="8C20C8"/>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include the salivary glands, sweat glands and glands within the</a:t>
            </a:r>
            <a:r>
              <a:rPr lang="en-US" b="1" dirty="0" smtClean="0">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Gastrointestinal tract</a:t>
            </a:r>
            <a:r>
              <a:rPr lang="en-US" dirty="0" smtClean="0">
                <a:solidFill>
                  <a:schemeClr val="bg1"/>
                </a:solidFill>
                <a:latin typeface="Times New Roman" pitchFamily="18" charset="0"/>
                <a:cs typeface="Times New Roman" pitchFamily="18" charset="0"/>
              </a:rPr>
              <a:t>)</a:t>
            </a:r>
          </a:p>
          <a:p>
            <a:pPr algn="ctr"/>
            <a:r>
              <a:rPr lang="en-US" sz="800" dirty="0" smtClean="0">
                <a:solidFill>
                  <a:schemeClr val="bg1"/>
                </a:solidFill>
                <a:latin typeface="Times New Roman" pitchFamily="18" charset="0"/>
                <a:cs typeface="Times New Roman" pitchFamily="18" charset="0"/>
              </a:rPr>
              <a:t> </a:t>
            </a:r>
          </a:p>
          <a:p>
            <a:pPr algn="ctr"/>
            <a:r>
              <a:rPr lang="en-US" sz="2400" dirty="0" smtClean="0">
                <a:solidFill>
                  <a:srgbClr val="8C20C8"/>
                </a:solidFill>
                <a:latin typeface="Times New Roman" pitchFamily="18" charset="0"/>
                <a:cs typeface="Times New Roman" pitchFamily="18" charset="0"/>
              </a:rPr>
              <a:t>Chemicals that can not be deposited into the </a:t>
            </a:r>
            <a:r>
              <a:rPr lang="en-US" sz="2400" dirty="0" smtClean="0">
                <a:solidFill>
                  <a:srgbClr val="8C20C8"/>
                </a:solidFill>
                <a:latin typeface="Times New Roman" pitchFamily="18" charset="0"/>
                <a:cs typeface="Times New Roman" pitchFamily="18" charset="0"/>
                <a:hlinkClick r:id="rId2" action="ppaction://hlinkfile"/>
              </a:rPr>
              <a:t>blood</a:t>
            </a:r>
            <a:r>
              <a:rPr lang="en-US" sz="2400" dirty="0" smtClean="0">
                <a:solidFill>
                  <a:srgbClr val="8C20C8"/>
                </a:solidFill>
                <a:latin typeface="Times New Roman" pitchFamily="18" charset="0"/>
                <a:cs typeface="Times New Roman" pitchFamily="18" charset="0"/>
              </a:rPr>
              <a:t> are deposited into the interstitial fluid which surrounds the gland.</a:t>
            </a:r>
          </a:p>
          <a:p>
            <a:pPr algn="ctr"/>
            <a:endParaRPr lang="en-US" sz="800" dirty="0" smtClean="0">
              <a:solidFill>
                <a:srgbClr val="7030A0"/>
              </a:solidFill>
            </a:endParaRPr>
          </a:p>
          <a:p>
            <a:pPr lvl="0" algn="ctr" eaLnBrk="0" fontAlgn="base" hangingPunct="0">
              <a:spcBef>
                <a:spcPct val="0"/>
              </a:spcBef>
              <a:spcAft>
                <a:spcPct val="0"/>
              </a:spcAft>
            </a:pPr>
            <a:r>
              <a:rPr lang="en-US" sz="2400" b="1" dirty="0" smtClean="0">
                <a:solidFill>
                  <a:srgbClr val="8C20C8"/>
                </a:solidFill>
                <a:latin typeface="Times New Roman" pitchFamily="18" charset="0"/>
                <a:ea typeface="Times New Roman" pitchFamily="18" charset="0"/>
                <a:cs typeface="Times New Roman" pitchFamily="18" charset="0"/>
              </a:rPr>
              <a:t>The Pituitary Gland </a:t>
            </a:r>
            <a:r>
              <a:rPr lang="en-US" sz="2400" dirty="0" smtClean="0">
                <a:solidFill>
                  <a:srgbClr val="8C20C8"/>
                </a:solidFill>
                <a:latin typeface="Times New Roman" pitchFamily="18" charset="0"/>
                <a:ea typeface="Times New Roman" pitchFamily="18" charset="0"/>
                <a:cs typeface="Times New Roman" pitchFamily="18" charset="0"/>
              </a:rPr>
              <a:t>is termed the </a:t>
            </a:r>
            <a:r>
              <a:rPr lang="en-US" sz="2400" b="1" dirty="0" smtClean="0">
                <a:solidFill>
                  <a:srgbClr val="8C20C8"/>
                </a:solidFill>
                <a:latin typeface="Times New Roman" pitchFamily="18" charset="0"/>
                <a:ea typeface="Times New Roman" pitchFamily="18" charset="0"/>
                <a:cs typeface="Times New Roman" pitchFamily="18" charset="0"/>
              </a:rPr>
              <a:t>"Master Gland“</a:t>
            </a:r>
          </a:p>
          <a:p>
            <a:pPr algn="ctr" eaLnBrk="0" fontAlgn="base" hangingPunct="0">
              <a:spcBef>
                <a:spcPct val="0"/>
              </a:spcBef>
              <a:spcAft>
                <a:spcPct val="0"/>
              </a:spcAft>
            </a:pPr>
            <a:r>
              <a:rPr lang="en-US" sz="2400" b="1" dirty="0" smtClean="0">
                <a:solidFill>
                  <a:srgbClr val="170CF2"/>
                </a:solidFill>
                <a:latin typeface="Times New Roman" pitchFamily="18" charset="0"/>
                <a:ea typeface="Times New Roman" pitchFamily="18" charset="0"/>
                <a:cs typeface="Times New Roman" pitchFamily="18" charset="0"/>
              </a:rPr>
              <a:t>(Christ Ministry in Heaven and Mission to redeem man) </a:t>
            </a:r>
          </a:p>
          <a:p>
            <a:pPr lvl="0" algn="ctr" eaLnBrk="0" fontAlgn="base" hangingPunct="0">
              <a:spcBef>
                <a:spcPct val="0"/>
              </a:spcBef>
              <a:spcAft>
                <a:spcPct val="0"/>
              </a:spcAft>
            </a:pPr>
            <a:r>
              <a:rPr lang="en-US" sz="2400" dirty="0" smtClean="0">
                <a:solidFill>
                  <a:srgbClr val="8C20C8"/>
                </a:solidFill>
                <a:latin typeface="Times New Roman" pitchFamily="18" charset="0"/>
                <a:ea typeface="Times New Roman" pitchFamily="18" charset="0"/>
                <a:cs typeface="Times New Roman" pitchFamily="18" charset="0"/>
              </a:rPr>
              <a:t> because it directs other </a:t>
            </a:r>
            <a:r>
              <a:rPr lang="en-US" sz="2400" dirty="0" smtClean="0">
                <a:solidFill>
                  <a:srgbClr val="8C20C8"/>
                </a:solidFill>
                <a:latin typeface="Times New Roman" pitchFamily="18" charset="0"/>
                <a:ea typeface="Times New Roman" pitchFamily="18" charset="0"/>
                <a:cs typeface="Times New Roman" pitchFamily="18" charset="0"/>
                <a:hlinkClick r:id="rId3"/>
              </a:rPr>
              <a:t>organs</a:t>
            </a:r>
            <a:r>
              <a:rPr lang="en-US" sz="2400" dirty="0" smtClean="0">
                <a:solidFill>
                  <a:srgbClr val="8C20C8"/>
                </a:solidFill>
                <a:latin typeface="Times New Roman" pitchFamily="18" charset="0"/>
                <a:ea typeface="Times New Roman" pitchFamily="18" charset="0"/>
                <a:cs typeface="Times New Roman" pitchFamily="18" charset="0"/>
              </a:rPr>
              <a:t> and endocrine glands, </a:t>
            </a:r>
          </a:p>
          <a:p>
            <a:pPr lvl="0" algn="ctr" eaLnBrk="0" fontAlgn="base" hangingPunct="0">
              <a:spcBef>
                <a:spcPct val="0"/>
              </a:spcBef>
              <a:spcAft>
                <a:spcPct val="0"/>
              </a:spcAft>
            </a:pPr>
            <a:r>
              <a:rPr lang="en-US" sz="2400" dirty="0" smtClean="0">
                <a:solidFill>
                  <a:srgbClr val="8C20C8"/>
                </a:solidFill>
                <a:latin typeface="Times New Roman" pitchFamily="18" charset="0"/>
                <a:ea typeface="Times New Roman" pitchFamily="18" charset="0"/>
                <a:cs typeface="Times New Roman" pitchFamily="18" charset="0"/>
              </a:rPr>
              <a:t>such as the adrenal glands, to suppress or induce hormone production.</a:t>
            </a:r>
          </a:p>
          <a:p>
            <a:pPr algn="ctr" eaLnBrk="0" fontAlgn="base" hangingPunct="0">
              <a:spcBef>
                <a:spcPct val="0"/>
              </a:spcBef>
              <a:spcAft>
                <a:spcPct val="0"/>
              </a:spcAft>
            </a:pPr>
            <a:endParaRPr lang="en-US" sz="800" b="1" dirty="0" smtClean="0">
              <a:solidFill>
                <a:srgbClr val="170CF2"/>
              </a:solidFill>
              <a:latin typeface="Times New Roman" pitchFamily="18" charset="0"/>
              <a:cs typeface="Times New Roman" pitchFamily="18" charset="0"/>
            </a:endParaRPr>
          </a:p>
          <a:p>
            <a:pPr algn="ctr" eaLnBrk="0" fontAlgn="base" hangingPunct="0">
              <a:spcBef>
                <a:spcPct val="0"/>
              </a:spcBef>
              <a:spcAft>
                <a:spcPct val="0"/>
              </a:spcAft>
            </a:pPr>
            <a:r>
              <a:rPr lang="en-US" sz="2400" b="1" dirty="0" smtClean="0">
                <a:solidFill>
                  <a:srgbClr val="8C20C8"/>
                </a:solidFill>
                <a:latin typeface="Times New Roman" pitchFamily="18" charset="0"/>
                <a:cs typeface="Times New Roman" pitchFamily="18" charset="0"/>
              </a:rPr>
              <a:t>Function: </a:t>
            </a:r>
            <a:r>
              <a:rPr lang="en-US" sz="2400" dirty="0" smtClean="0">
                <a:solidFill>
                  <a:srgbClr val="8C20C8"/>
                </a:solidFill>
                <a:latin typeface="Times New Roman" pitchFamily="18" charset="0"/>
                <a:cs typeface="Times New Roman" pitchFamily="18" charset="0"/>
              </a:rPr>
              <a:t>The pituitary gland is involved in several functions of the body including: </a:t>
            </a:r>
          </a:p>
          <a:p>
            <a:pPr algn="ctr" eaLnBrk="0" fontAlgn="base" hangingPunct="0">
              <a:spcBef>
                <a:spcPct val="0"/>
              </a:spcBef>
              <a:spcAft>
                <a:spcPct val="0"/>
              </a:spcAft>
            </a:pPr>
            <a:endParaRPr lang="en-US" sz="800" dirty="0" smtClean="0">
              <a:solidFill>
                <a:srgbClr val="8C20C8"/>
              </a:solidFill>
              <a:latin typeface="Times New Roman" pitchFamily="18" charset="0"/>
              <a:cs typeface="Times New Roman" pitchFamily="18" charset="0"/>
            </a:endParaRPr>
          </a:p>
          <a:p>
            <a:pPr lvl="1" eaLnBrk="0" fontAlgn="base" hangingPunct="0">
              <a:spcBef>
                <a:spcPct val="0"/>
              </a:spcBef>
              <a:spcAft>
                <a:spcPct val="0"/>
              </a:spcAft>
            </a:pPr>
            <a:r>
              <a:rPr lang="en-US" sz="2400" b="1" dirty="0" smtClean="0">
                <a:solidFill>
                  <a:srgbClr val="8C20C8"/>
                </a:solidFill>
                <a:latin typeface="Times New Roman" pitchFamily="18" charset="0"/>
                <a:cs typeface="Times New Roman" pitchFamily="18" charset="0"/>
              </a:rPr>
              <a:t>Growth Hormone </a:t>
            </a:r>
            <a:r>
              <a:rPr lang="en-US" sz="2400" dirty="0" smtClean="0">
                <a:solidFill>
                  <a:srgbClr val="8C20C8"/>
                </a:solidFill>
                <a:latin typeface="Times New Roman" pitchFamily="18" charset="0"/>
                <a:cs typeface="Times New Roman" pitchFamily="18" charset="0"/>
              </a:rPr>
              <a:t>Production, Production of Hormones that Act on Other</a:t>
            </a:r>
            <a:r>
              <a:rPr lang="en-US" sz="2400" b="1" dirty="0" smtClean="0">
                <a:solidFill>
                  <a:srgbClr val="8C20C8"/>
                </a:solidFill>
                <a:latin typeface="Times New Roman" pitchFamily="18" charset="0"/>
                <a:cs typeface="Times New Roman" pitchFamily="18" charset="0"/>
              </a:rPr>
              <a:t> Endocrine Glands, </a:t>
            </a:r>
            <a:r>
              <a:rPr lang="en-US" sz="2400" dirty="0" smtClean="0">
                <a:solidFill>
                  <a:srgbClr val="8C20C8"/>
                </a:solidFill>
                <a:latin typeface="Times New Roman" pitchFamily="18" charset="0"/>
                <a:cs typeface="Times New Roman" pitchFamily="18" charset="0"/>
              </a:rPr>
              <a:t>Production of Hormones that Act on the </a:t>
            </a:r>
            <a:r>
              <a:rPr lang="en-US" sz="2400" b="1" dirty="0" smtClean="0">
                <a:solidFill>
                  <a:srgbClr val="8C20C8"/>
                </a:solidFill>
                <a:latin typeface="Times New Roman" pitchFamily="18" charset="0"/>
                <a:cs typeface="Times New Roman" pitchFamily="18" charset="0"/>
              </a:rPr>
              <a:t>Muscles and the Kidneys</a:t>
            </a:r>
            <a:r>
              <a:rPr lang="en-US" sz="2400" dirty="0" smtClean="0">
                <a:solidFill>
                  <a:srgbClr val="8C20C8"/>
                </a:solidFill>
                <a:latin typeface="Times New Roman" pitchFamily="18" charset="0"/>
                <a:cs typeface="Times New Roman" pitchFamily="18" charset="0"/>
              </a:rPr>
              <a:t>, Endocrine Function Regulation, </a:t>
            </a:r>
          </a:p>
          <a:p>
            <a:pPr lvl="1" eaLnBrk="0" fontAlgn="base" hangingPunct="0">
              <a:spcBef>
                <a:spcPct val="0"/>
              </a:spcBef>
              <a:spcAft>
                <a:spcPct val="0"/>
              </a:spcAft>
            </a:pPr>
            <a:r>
              <a:rPr lang="en-US" sz="2400" b="1" dirty="0" smtClean="0">
                <a:solidFill>
                  <a:srgbClr val="8C20C8"/>
                </a:solidFill>
                <a:latin typeface="Times New Roman" pitchFamily="18" charset="0"/>
                <a:cs typeface="Times New Roman" pitchFamily="18" charset="0"/>
              </a:rPr>
              <a:t>Storage of Hormones</a:t>
            </a:r>
            <a:r>
              <a:rPr lang="en-US" sz="2400" dirty="0" smtClean="0">
                <a:solidFill>
                  <a:srgbClr val="8C20C8"/>
                </a:solidFill>
                <a:latin typeface="Times New Roman" pitchFamily="18" charset="0"/>
                <a:cs typeface="Times New Roman" pitchFamily="18" charset="0"/>
              </a:rPr>
              <a:t> Produced by the Hypothalamus</a:t>
            </a:r>
            <a:r>
              <a:rPr lang="en-US" sz="2000" dirty="0" smtClean="0">
                <a:solidFill>
                  <a:srgbClr val="170CF2"/>
                </a:solidFill>
                <a:latin typeface="Times New Roman" pitchFamily="18" charset="0"/>
                <a:ea typeface="Times New Roman" pitchFamily="18" charset="0"/>
                <a:cs typeface="Times New Roman" pitchFamily="18" charset="0"/>
              </a:rPr>
              <a:t> </a:t>
            </a:r>
            <a:endParaRPr lang="en-US" sz="2400" dirty="0">
              <a:solidFill>
                <a:srgbClr val="8C20C8"/>
              </a:solidFill>
            </a:endParaRPr>
          </a:p>
        </p:txBody>
      </p:sp>
      <p:sp>
        <p:nvSpPr>
          <p:cNvPr id="4" name="Rectangle 3"/>
          <p:cNvSpPr/>
          <p:nvPr/>
        </p:nvSpPr>
        <p:spPr>
          <a:xfrm>
            <a:off x="8686800" y="0"/>
            <a:ext cx="300082" cy="369332"/>
          </a:xfrm>
          <a:prstGeom prst="rect">
            <a:avLst/>
          </a:prstGeom>
        </p:spPr>
        <p:txBody>
          <a:bodyPr wrap="none">
            <a:spAutoFit/>
          </a:bodyPr>
          <a:lstStyle/>
          <a:p>
            <a:pPr lvl="0" algn="ctr">
              <a:defRPr/>
            </a:pPr>
            <a:fld id="{877F9B8C-32C4-43F2-99B4-FFD195B4A4EB}" type="slidenum">
              <a:rPr lang="en-US" b="1" smtClean="0">
                <a:solidFill>
                  <a:schemeClr val="accent6">
                    <a:lumMod val="75000"/>
                  </a:schemeClr>
                </a:solidFill>
              </a:rPr>
              <a:pPr lvl="0" algn="ctr">
                <a:defRPr/>
              </a:pPr>
              <a:t>9</a:t>
            </a:fld>
            <a:endParaRPr lang="en-US" b="1" dirty="0">
              <a:solidFill>
                <a:schemeClr val="accent6">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24431</TotalTime>
  <Words>2819</Words>
  <Application>Microsoft Office PowerPoint</Application>
  <PresentationFormat>On-screen Show (4:3)</PresentationFormat>
  <Paragraphs>267</Paragraphs>
  <Slides>24</Slides>
  <Notes>2</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26"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 Covenant in our Body</dc:title>
  <dc:creator>Rosa E Charles</dc:creator>
  <cp:lastModifiedBy>Joel Shofar</cp:lastModifiedBy>
  <cp:revision>582</cp:revision>
  <dcterms:created xsi:type="dcterms:W3CDTF">2011-11-23T23:53:29Z</dcterms:created>
  <dcterms:modified xsi:type="dcterms:W3CDTF">2014-02-11T19:34:19Z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