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90" r:id="rId2"/>
    <p:sldId id="257" r:id="rId3"/>
    <p:sldId id="282" r:id="rId4"/>
    <p:sldId id="265" r:id="rId5"/>
    <p:sldId id="259" r:id="rId6"/>
    <p:sldId id="261" r:id="rId7"/>
    <p:sldId id="258" r:id="rId8"/>
    <p:sldId id="260" r:id="rId9"/>
    <p:sldId id="266" r:id="rId10"/>
    <p:sldId id="268" r:id="rId11"/>
    <p:sldId id="262" r:id="rId12"/>
    <p:sldId id="263" r:id="rId13"/>
    <p:sldId id="264" r:id="rId14"/>
    <p:sldId id="269" r:id="rId15"/>
    <p:sldId id="267" r:id="rId16"/>
    <p:sldId id="274" r:id="rId17"/>
    <p:sldId id="270" r:id="rId18"/>
    <p:sldId id="273" r:id="rId19"/>
    <p:sldId id="271" r:id="rId20"/>
    <p:sldId id="287" r:id="rId21"/>
    <p:sldId id="283" r:id="rId22"/>
    <p:sldId id="286" r:id="rId23"/>
    <p:sldId id="284" r:id="rId24"/>
    <p:sldId id="275" r:id="rId25"/>
    <p:sldId id="272" r:id="rId26"/>
    <p:sldId id="276" r:id="rId27"/>
    <p:sldId id="288" r:id="rId28"/>
    <p:sldId id="289" r:id="rId29"/>
    <p:sldId id="277" r:id="rId30"/>
    <p:sldId id="278" r:id="rId31"/>
    <p:sldId id="285" r:id="rId32"/>
    <p:sldId id="27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19CF"/>
    <a:srgbClr val="6600CC"/>
    <a:srgbClr val="B39133"/>
    <a:srgbClr val="9900FF"/>
    <a:srgbClr val="765E32"/>
    <a:srgbClr val="990F85"/>
    <a:srgbClr val="D60093"/>
    <a:srgbClr val="791BAD"/>
    <a:srgbClr val="AA2EB4"/>
    <a:srgbClr val="EAE01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47" autoAdjust="0"/>
    <p:restoredTop sz="94660"/>
  </p:normalViewPr>
  <p:slideViewPr>
    <p:cSldViewPr>
      <p:cViewPr varScale="1">
        <p:scale>
          <a:sx n="68" d="100"/>
          <a:sy n="68" d="100"/>
        </p:scale>
        <p:origin x="-133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571FC4-9F41-40DB-B219-B67716BEF7A3}" type="datetimeFigureOut">
              <a:rPr lang="en-US" smtClean="0"/>
              <a:pPr/>
              <a:t>2/11/2014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5D3F55-B55A-4A42-9289-A5834D0F11A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5D3F55-B55A-4A42-9289-A5834D0F11A2}" type="slidenum">
              <a:rPr lang="en-US" smtClean="0"/>
              <a:pPr/>
              <a:t>30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7F8D1F0-DFCF-4E8A-99B8-E7051C48A641}" type="datetimeFigureOut">
              <a:rPr lang="en-US" smtClean="0"/>
              <a:pPr/>
              <a:t>2/11/2014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3819DC18-4D89-47A7-A724-7E3BB47856A2}"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F8D1F0-DFCF-4E8A-99B8-E7051C48A641}" type="datetimeFigureOut">
              <a:rPr lang="en-US" smtClean="0"/>
              <a:pPr/>
              <a:t>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19DC18-4D89-47A7-A724-7E3BB47856A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F8D1F0-DFCF-4E8A-99B8-E7051C48A641}" type="datetimeFigureOut">
              <a:rPr lang="en-US" smtClean="0"/>
              <a:pPr/>
              <a:t>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19DC18-4D89-47A7-A724-7E3BB47856A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F8D1F0-DFCF-4E8A-99B8-E7051C48A641}" type="datetimeFigureOut">
              <a:rPr lang="en-US" smtClean="0"/>
              <a:pPr/>
              <a:t>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19DC18-4D89-47A7-A724-7E3BB47856A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F8D1F0-DFCF-4E8A-99B8-E7051C48A641}" type="datetimeFigureOut">
              <a:rPr lang="en-US" smtClean="0"/>
              <a:pPr/>
              <a:t>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3819DC18-4D89-47A7-A724-7E3BB47856A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F8D1F0-DFCF-4E8A-99B8-E7051C48A641}" type="datetimeFigureOut">
              <a:rPr lang="en-US" smtClean="0"/>
              <a:pPr/>
              <a:t>2/11/2014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19DC18-4D89-47A7-A724-7E3BB47856A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F8D1F0-DFCF-4E8A-99B8-E7051C48A641}" type="datetimeFigureOut">
              <a:rPr lang="en-US" smtClean="0"/>
              <a:pPr/>
              <a:t>2/11/2014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19DC18-4D89-47A7-A724-7E3BB47856A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F8D1F0-DFCF-4E8A-99B8-E7051C48A641}" type="datetimeFigureOut">
              <a:rPr lang="en-US" smtClean="0"/>
              <a:pPr/>
              <a:t>2/11/2014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19DC18-4D89-47A7-A724-7E3BB47856A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F8D1F0-DFCF-4E8A-99B8-E7051C48A641}" type="datetimeFigureOut">
              <a:rPr lang="en-US" smtClean="0"/>
              <a:pPr/>
              <a:t>2/11/2014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19DC18-4D89-47A7-A724-7E3BB47856A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F8D1F0-DFCF-4E8A-99B8-E7051C48A641}" type="datetimeFigureOut">
              <a:rPr lang="en-US" smtClean="0"/>
              <a:pPr/>
              <a:t>2/11/2014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19DC18-4D89-47A7-A724-7E3BB47856A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F8D1F0-DFCF-4E8A-99B8-E7051C48A641}" type="datetimeFigureOut">
              <a:rPr lang="en-US" smtClean="0"/>
              <a:pPr/>
              <a:t>2/11/2014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19DC18-4D89-47A7-A724-7E3BB47856A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7F8D1F0-DFCF-4E8A-99B8-E7051C48A641}" type="datetimeFigureOut">
              <a:rPr lang="en-US" smtClean="0"/>
              <a:pPr/>
              <a:t>2/11/2014</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819DC18-4D89-47A7-A724-7E3BB47856A2}"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images.search.yahoo.com/images/view;_ylt=A0PDoVz1AwlQT24AjBmJzbkF;_ylu=X3oDMTBlMTQ4cGxyBHNlYwNzcgRzbGsDaW1n?back=http://images.search.yahoo.com/search/images?p=human+skull+anatomy+bones&amp;fr=yfp-t-701-1-s&amp;fr2=piv-web&amp;tab=organic&amp;ri=655&amp;w=580&amp;h=517&amp;imgurl=antranik.org/wp-content/uploads/2011/10/hyoid-bone.jpg&amp;rurl=http://antranik.org/special-parts-of-the-skull/&amp;size=64.8+KB&amp;name=hyoid+bone&amp;p=human+skull+anatomy+bones&amp;oid=5c0af53d41a8f519e59b93dbe4d9ae0b&amp;fr2=piv-web&amp;fr=yfp-t-701-1-s&amp;tt=hyoid+bone&amp;b=631&amp;ni=64&amp;no=655&amp;ts=&amp;tab=organic&amp;sigr=11f1h20rt&amp;sigb=13o23catt&amp;sigi=11m1j851l&amp;.crumb=K5ZiBSs4lFE" TargetMode="External"/><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medicalook.com/human_anatomy/organs/Neurons.html" TargetMode="External"/><Relationship Id="rId2" Type="http://schemas.openxmlformats.org/officeDocument/2006/relationships/hyperlink" Target="http://www.medicalook.com/human_anatomy/systems/Central_nervous_system.htm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medicalook.com/human_anatomy/organs/Brain.html" TargetMode="Externa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839200" y="0"/>
            <a:ext cx="304800" cy="365125"/>
          </a:xfrm>
        </p:spPr>
        <p:txBody>
          <a:bodyPr/>
          <a:lstStyle/>
          <a:p>
            <a:pPr algn="ctr"/>
            <a:fld id="{877F9B8C-32C4-43F2-99B4-FFD195B4A4EB}" type="slidenum">
              <a:rPr lang="en-US" b="1" smtClean="0">
                <a:solidFill>
                  <a:schemeClr val="tx1"/>
                </a:solidFill>
                <a:latin typeface="Times New Roman" pitchFamily="18" charset="0"/>
                <a:cs typeface="Times New Roman" pitchFamily="18" charset="0"/>
              </a:rPr>
              <a:pPr algn="ctr"/>
              <a:t>1</a:t>
            </a:fld>
            <a:endParaRPr lang="en-US" b="1" dirty="0">
              <a:solidFill>
                <a:schemeClr val="tx1"/>
              </a:solidFill>
              <a:latin typeface="Times New Roman" pitchFamily="18" charset="0"/>
              <a:cs typeface="Times New Roman" pitchFamily="18" charset="0"/>
            </a:endParaRPr>
          </a:p>
        </p:txBody>
      </p:sp>
      <p:sp>
        <p:nvSpPr>
          <p:cNvPr id="4" name="Subtitle 3"/>
          <p:cNvSpPr>
            <a:spLocks noGrp="1"/>
          </p:cNvSpPr>
          <p:nvPr>
            <p:ph type="subTitle" idx="1"/>
          </p:nvPr>
        </p:nvSpPr>
        <p:spPr>
          <a:xfrm>
            <a:off x="228600" y="228600"/>
            <a:ext cx="8610600" cy="2971800"/>
          </a:xfrm>
          <a:ln>
            <a:solidFill>
              <a:schemeClr val="tx1"/>
            </a:solidFill>
          </a:ln>
        </p:spPr>
        <p:style>
          <a:lnRef idx="0">
            <a:schemeClr val="accent5"/>
          </a:lnRef>
          <a:fillRef idx="3">
            <a:schemeClr val="accent5"/>
          </a:fillRef>
          <a:effectRef idx="3">
            <a:schemeClr val="accent5"/>
          </a:effectRef>
          <a:fontRef idx="minor">
            <a:schemeClr val="lt1"/>
          </a:fontRef>
        </p:style>
        <p:txBody>
          <a:bodyPr>
            <a:normAutofit fontScale="25000" lnSpcReduction="20000"/>
          </a:bodyPr>
          <a:lstStyle/>
          <a:p>
            <a:endParaRPr lang="en-US" sz="1800" b="1" i="1" smtClean="0"/>
          </a:p>
          <a:p>
            <a:r>
              <a:rPr lang="en-US" sz="14400" i="1" smtClean="0">
                <a:effectLst>
                  <a:outerShdw blurRad="38100" dist="38100" dir="2700000" algn="tl">
                    <a:srgbClr val="000000">
                      <a:alpha val="43137"/>
                    </a:srgbClr>
                  </a:outerShdw>
                </a:effectLst>
                <a:latin typeface="Times New Roman" pitchFamily="18" charset="0"/>
                <a:cs typeface="Times New Roman" pitchFamily="18" charset="0"/>
              </a:rPr>
              <a:t>The Sanctuary of our Body</a:t>
            </a:r>
            <a:endParaRPr lang="en-US" sz="1440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14400" i="1" spc="-150" smtClean="0">
                <a:effectLst>
                  <a:outerShdw blurRad="38100" dist="38100" dir="2700000" algn="tl">
                    <a:srgbClr val="000000">
                      <a:alpha val="43137"/>
                    </a:srgbClr>
                  </a:outerShdw>
                </a:effectLst>
                <a:latin typeface="Times New Roman" pitchFamily="18" charset="0"/>
                <a:cs typeface="Times New Roman" pitchFamily="18" charset="0"/>
              </a:rPr>
              <a:t>THE THIRD TEMPLE</a:t>
            </a:r>
          </a:p>
          <a:p>
            <a:r>
              <a:rPr lang="en-US" sz="14400" i="1" spc="-150" smtClean="0">
                <a:effectLst>
                  <a:outerShdw blurRad="38100" dist="38100" dir="2700000" algn="tl">
                    <a:srgbClr val="000000">
                      <a:alpha val="43137"/>
                    </a:srgbClr>
                  </a:outerShdw>
                </a:effectLst>
                <a:latin typeface="Times New Roman" pitchFamily="18" charset="0"/>
                <a:cs typeface="Times New Roman" pitchFamily="18" charset="0"/>
              </a:rPr>
              <a:t>Series  2  </a:t>
            </a:r>
          </a:p>
          <a:p>
            <a:r>
              <a:rPr lang="en-US" sz="14400" i="1" spc="-150" smtClean="0">
                <a:effectLst>
                  <a:outerShdw blurRad="38100" dist="38100" dir="2700000" algn="tl">
                    <a:srgbClr val="000000">
                      <a:alpha val="43137"/>
                    </a:srgbClr>
                  </a:outerShdw>
                </a:effectLst>
                <a:latin typeface="Times New Roman" pitchFamily="18" charset="0"/>
                <a:cs typeface="Times New Roman" pitchFamily="18" charset="0"/>
              </a:rPr>
              <a:t>The Endocrine System Part 2</a:t>
            </a:r>
          </a:p>
          <a:p>
            <a:r>
              <a:rPr lang="en-US" sz="12800" i="1" spc="-150" smtClean="0">
                <a:effectLst>
                  <a:outerShdw blurRad="38100" dist="38100" dir="2700000" algn="tl">
                    <a:srgbClr val="000000">
                      <a:alpha val="43137"/>
                    </a:srgbClr>
                  </a:outerShdw>
                </a:effectLst>
                <a:latin typeface="Times New Roman" pitchFamily="18" charset="0"/>
                <a:cs typeface="Times New Roman" pitchFamily="18" charset="0"/>
              </a:rPr>
              <a:t>By : sister rose</a:t>
            </a:r>
            <a:endParaRPr lang="en-US" sz="12800" b="1" i="1" spc="-15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b="1" i="1" smtClean="0">
                <a:effectLst>
                  <a:outerShdw blurRad="38100" dist="38100" dir="2700000" algn="tl">
                    <a:srgbClr val="000000">
                      <a:alpha val="43137"/>
                    </a:srgbClr>
                  </a:outerShdw>
                </a:effectLst>
              </a:rPr>
              <a:t> 	</a:t>
            </a:r>
          </a:p>
          <a:p>
            <a:endParaRPr lang="en-US" sz="2400" b="1" i="1" smtClean="0"/>
          </a:p>
          <a:p>
            <a:endParaRPr lang="en-US" b="1" i="1" smtClean="0"/>
          </a:p>
          <a:p>
            <a:endParaRPr lang="en-US" b="1" i="1" smtClean="0"/>
          </a:p>
          <a:p>
            <a:endParaRPr lang="en-US" b="1" dirty="0"/>
          </a:p>
        </p:txBody>
      </p:sp>
      <p:pic>
        <p:nvPicPr>
          <p:cNvPr id="6" name="yui_3_5_1_5_1370386989488_541" descr="http://torahtothetribes.com/wordpress/wp-content/uploads/2011/02/temple-man.jpg"/>
          <p:cNvPicPr/>
          <p:nvPr/>
        </p:nvPicPr>
        <p:blipFill>
          <a:blip r:embed="rId2" cstate="print"/>
          <a:srcRect/>
          <a:stretch>
            <a:fillRect/>
          </a:stretch>
        </p:blipFill>
        <p:spPr bwMode="auto">
          <a:xfrm>
            <a:off x="228600" y="3276600"/>
            <a:ext cx="8686800" cy="3352800"/>
          </a:xfrm>
          <a:prstGeom prst="rect">
            <a:avLst/>
          </a:prstGeom>
          <a:noFill/>
          <a:ln w="38100">
            <a:solidFill>
              <a:srgbClr val="7030A0"/>
            </a:solid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707886"/>
          </a:xfrm>
          <a:prstGeom prst="rect">
            <a:avLst/>
          </a:prstGeom>
          <a:solidFill>
            <a:schemeClr val="tx1"/>
          </a:solidFill>
          <a:ln w="28575">
            <a:solidFill>
              <a:schemeClr val="accent1">
                <a:lumMod val="75000"/>
              </a:schemeClr>
            </a:solidFill>
          </a:ln>
        </p:spPr>
        <p:txBody>
          <a:bodyPr wrap="square">
            <a:spAutoFit/>
          </a:bodyPr>
          <a:lstStyle/>
          <a:p>
            <a:pPr algn="ctr"/>
            <a:r>
              <a:rPr lang="en-US" sz="4000" b="1" dirty="0" smtClean="0">
                <a:solidFill>
                  <a:srgbClr val="D09E00"/>
                </a:solidFill>
                <a:latin typeface="Times New Roman" pitchFamily="18" charset="0"/>
                <a:cs typeface="Times New Roman" pitchFamily="18" charset="0"/>
              </a:rPr>
              <a:t>The Altar of Incense</a:t>
            </a:r>
            <a:endParaRPr lang="en-US" sz="4000" dirty="0"/>
          </a:p>
        </p:txBody>
      </p:sp>
      <p:sp>
        <p:nvSpPr>
          <p:cNvPr id="9" name="Rectangle 8"/>
          <p:cNvSpPr/>
          <p:nvPr/>
        </p:nvSpPr>
        <p:spPr>
          <a:xfrm>
            <a:off x="8728502" y="152400"/>
            <a:ext cx="415498" cy="369332"/>
          </a:xfrm>
          <a:prstGeom prst="rect">
            <a:avLst/>
          </a:prstGeom>
        </p:spPr>
        <p:txBody>
          <a:bodyPr wrap="none">
            <a:spAutoFit/>
          </a:bodyPr>
          <a:lstStyle/>
          <a:p>
            <a:fld id="{877F9B8C-32C4-43F2-99B4-FFD195B4A4EB}" type="slidenum">
              <a:rPr lang="en-US" b="1" smtClean="0">
                <a:solidFill>
                  <a:schemeClr val="bg1"/>
                </a:solidFill>
                <a:latin typeface="Times New Roman" pitchFamily="18" charset="0"/>
                <a:cs typeface="Times New Roman" pitchFamily="18" charset="0"/>
              </a:rPr>
              <a:pPr/>
              <a:t>10</a:t>
            </a:fld>
            <a:endParaRPr lang="en-US" dirty="0"/>
          </a:p>
        </p:txBody>
      </p:sp>
      <p:sp>
        <p:nvSpPr>
          <p:cNvPr id="7" name="Rectangle 6"/>
          <p:cNvSpPr/>
          <p:nvPr/>
        </p:nvSpPr>
        <p:spPr>
          <a:xfrm>
            <a:off x="0" y="685801"/>
            <a:ext cx="4648200" cy="6172200"/>
          </a:xfrm>
          <a:prstGeom prst="rect">
            <a:avLst/>
          </a:prstGeom>
          <a:solidFill>
            <a:schemeClr val="tx1"/>
          </a:solidFill>
          <a:ln>
            <a:solidFill>
              <a:srgbClr val="9900FF"/>
            </a:solidFill>
          </a:ln>
        </p:spPr>
        <p:txBody>
          <a:bodyPr wrap="square">
            <a:spAutoFit/>
          </a:bodyPr>
          <a:lstStyle/>
          <a:p>
            <a:pPr algn="ctr"/>
            <a:endParaRPr lang="en-US" sz="1400" b="1" dirty="0" smtClean="0">
              <a:solidFill>
                <a:srgbClr val="8C20C8"/>
              </a:solidFill>
              <a:latin typeface="Times New Roman" pitchFamily="18" charset="0"/>
              <a:cs typeface="Times New Roman" pitchFamily="18" charset="0"/>
            </a:endParaRPr>
          </a:p>
          <a:p>
            <a:pPr algn="ctr"/>
            <a:r>
              <a:rPr lang="en-US" sz="2800" b="1" dirty="0" smtClean="0">
                <a:solidFill>
                  <a:srgbClr val="8C20C8"/>
                </a:solidFill>
                <a:latin typeface="Times New Roman" pitchFamily="18" charset="0"/>
                <a:cs typeface="Times New Roman" pitchFamily="18" charset="0"/>
              </a:rPr>
              <a:t>Within the first apartment the high priest offered incense upon the golden altar, and trimmed and lighted the lamps. </a:t>
            </a:r>
          </a:p>
          <a:p>
            <a:pPr algn="ctr"/>
            <a:r>
              <a:rPr lang="en-US" sz="2800" b="1" dirty="0" smtClean="0">
                <a:solidFill>
                  <a:srgbClr val="8C20C8"/>
                </a:solidFill>
                <a:latin typeface="Times New Roman" pitchFamily="18" charset="0"/>
                <a:cs typeface="Times New Roman" pitchFamily="18" charset="0"/>
              </a:rPr>
              <a:t> None but the high priest could perform this sacred work, which typified the adding of the fragrant incense of Christ's righteousness to the prayers of God's people, to render them acceptable before God </a:t>
            </a:r>
          </a:p>
          <a:p>
            <a:pPr algn="ctr"/>
            <a:r>
              <a:rPr lang="en-US" b="1" dirty="0" smtClean="0">
                <a:solidFill>
                  <a:schemeClr val="bg1"/>
                </a:solidFill>
                <a:latin typeface="Times New Roman" pitchFamily="18" charset="0"/>
                <a:cs typeface="Times New Roman" pitchFamily="18" charset="0"/>
              </a:rPr>
              <a:t>{1914 SNH, The Cross and Its Shadow 182.1} </a:t>
            </a:r>
            <a:endParaRPr lang="en-US" b="1" dirty="0">
              <a:solidFill>
                <a:schemeClr val="bg1"/>
              </a:solidFill>
              <a:latin typeface="Times New Roman" pitchFamily="18" charset="0"/>
              <a:cs typeface="Times New Roman" pitchFamily="18" charset="0"/>
            </a:endParaRPr>
          </a:p>
        </p:txBody>
      </p:sp>
      <p:sp>
        <p:nvSpPr>
          <p:cNvPr id="10" name="Rectangle 9"/>
          <p:cNvSpPr/>
          <p:nvPr/>
        </p:nvSpPr>
        <p:spPr>
          <a:xfrm>
            <a:off x="4648200" y="685800"/>
            <a:ext cx="4495800" cy="6172200"/>
          </a:xfrm>
          <a:prstGeom prst="rect">
            <a:avLst/>
          </a:prstGeom>
          <a:solidFill>
            <a:schemeClr val="tx1"/>
          </a:solidFill>
          <a:ln>
            <a:solidFill>
              <a:srgbClr val="9900FF"/>
            </a:solidFill>
          </a:ln>
        </p:spPr>
        <p:txBody>
          <a:bodyPr wrap="square">
            <a:spAutoFit/>
          </a:bodyPr>
          <a:lstStyle/>
          <a:p>
            <a:pPr algn="ctr"/>
            <a:endParaRPr lang="en-US" sz="1400" b="1" dirty="0" smtClean="0">
              <a:solidFill>
                <a:srgbClr val="8C20C8"/>
              </a:solidFill>
              <a:latin typeface="Times New Roman" pitchFamily="18" charset="0"/>
              <a:cs typeface="Times New Roman" pitchFamily="18" charset="0"/>
            </a:endParaRPr>
          </a:p>
          <a:p>
            <a:pPr algn="ctr"/>
            <a:r>
              <a:rPr lang="en-US" sz="2800" b="1" dirty="0" smtClean="0">
                <a:solidFill>
                  <a:srgbClr val="8C20C8"/>
                </a:solidFill>
                <a:latin typeface="Times New Roman" pitchFamily="18" charset="0"/>
                <a:cs typeface="Times New Roman" pitchFamily="18" charset="0"/>
              </a:rPr>
              <a:t>Our prayers, made fragrant by the righteousness of Christ our Saviour, </a:t>
            </a:r>
          </a:p>
          <a:p>
            <a:pPr algn="ctr"/>
            <a:r>
              <a:rPr lang="en-US" sz="2800" b="1" dirty="0" smtClean="0">
                <a:solidFill>
                  <a:srgbClr val="8C20C8"/>
                </a:solidFill>
                <a:latin typeface="Times New Roman" pitchFamily="18" charset="0"/>
                <a:cs typeface="Times New Roman" pitchFamily="18" charset="0"/>
              </a:rPr>
              <a:t>are presented by the Holy Spirit before the Father. </a:t>
            </a:r>
          </a:p>
          <a:p>
            <a:pPr algn="ctr"/>
            <a:r>
              <a:rPr lang="en-US" b="1" dirty="0" smtClean="0">
                <a:solidFill>
                  <a:schemeClr val="bg1"/>
                </a:solidFill>
                <a:latin typeface="Times New Roman" pitchFamily="18" charset="0"/>
                <a:cs typeface="Times New Roman" pitchFamily="18" charset="0"/>
              </a:rPr>
              <a:t>{1914 SNH, CIS 61.2} </a:t>
            </a:r>
          </a:p>
          <a:p>
            <a:pPr algn="ctr"/>
            <a:r>
              <a:rPr lang="en-US" dirty="0" smtClean="0">
                <a:latin typeface="Times New Roman" pitchFamily="18" charset="0"/>
                <a:cs typeface="Times New Roman" pitchFamily="18" charset="0"/>
              </a:rPr>
              <a:t>h</a:t>
            </a:r>
          </a:p>
          <a:p>
            <a:pPr algn="ctr"/>
            <a:r>
              <a:rPr lang="en-US" dirty="0" smtClean="0">
                <a:latin typeface="Times New Roman" pitchFamily="18" charset="0"/>
                <a:cs typeface="Times New Roman" pitchFamily="18" charset="0"/>
              </a:rPr>
              <a:t>k</a:t>
            </a:r>
          </a:p>
          <a:p>
            <a:pPr algn="ctr"/>
            <a:r>
              <a:rPr lang="en-US" dirty="0" smtClean="0">
                <a:latin typeface="Times New Roman" pitchFamily="18" charset="0"/>
                <a:cs typeface="Times New Roman" pitchFamily="18" charset="0"/>
              </a:rPr>
              <a:t>k</a:t>
            </a:r>
          </a:p>
          <a:p>
            <a:pPr algn="ctr"/>
            <a:r>
              <a:rPr lang="en-US" sz="2800" dirty="0" smtClean="0">
                <a:solidFill>
                  <a:srgbClr val="8C20C8"/>
                </a:solidFill>
                <a:latin typeface="Times New Roman" pitchFamily="18" charset="0"/>
                <a:cs typeface="Times New Roman" pitchFamily="18" charset="0"/>
              </a:rPr>
              <a:t> </a:t>
            </a:r>
            <a:r>
              <a:rPr lang="en-US" sz="2800" b="1" dirty="0" smtClean="0">
                <a:solidFill>
                  <a:srgbClr val="8C20C8"/>
                </a:solidFill>
                <a:latin typeface="Times New Roman" pitchFamily="18" charset="0"/>
                <a:cs typeface="Times New Roman" pitchFamily="18" charset="0"/>
              </a:rPr>
              <a:t>Angels offer the smoke of the fragrant incense for the praying saints. </a:t>
            </a:r>
          </a:p>
          <a:p>
            <a:pPr algn="ctr"/>
            <a:r>
              <a:rPr lang="en-US" sz="2800" b="1" dirty="0" smtClean="0">
                <a:solidFill>
                  <a:srgbClr val="8C20C8"/>
                </a:solidFill>
                <a:latin typeface="Times New Roman" pitchFamily="18" charset="0"/>
                <a:cs typeface="Times New Roman" pitchFamily="18" charset="0"/>
              </a:rPr>
              <a:t>Then in every family let prayer ascend to heaven</a:t>
            </a:r>
          </a:p>
          <a:p>
            <a:pPr algn="ctr"/>
            <a:r>
              <a:rPr lang="en-US" b="1" dirty="0" smtClean="0">
                <a:solidFill>
                  <a:schemeClr val="bg1"/>
                </a:solidFill>
                <a:latin typeface="Times New Roman" pitchFamily="18" charset="0"/>
                <a:cs typeface="Times New Roman" pitchFamily="18" charset="0"/>
              </a:rPr>
              <a:t> (ML- My Life Today 29.2)</a:t>
            </a:r>
          </a:p>
          <a:p>
            <a:pPr algn="ctr"/>
            <a:r>
              <a:rPr lang="en-US" sz="1200" b="1" dirty="0" smtClean="0">
                <a:latin typeface="Times New Roman" pitchFamily="18" charset="0"/>
                <a:cs typeface="Times New Roman" pitchFamily="18" charset="0"/>
              </a:rPr>
              <a:t>g </a:t>
            </a:r>
            <a:endParaRPr lang="en-US" sz="1200" dirty="0"/>
          </a:p>
        </p:txBody>
      </p:sp>
    </p:spTree>
  </p:cSld>
  <p:clrMapOvr>
    <a:masterClrMapping/>
  </p:clrMapOvr>
  <p:transition advClick="0" advTm="12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6172200"/>
            <a:ext cx="4572000" cy="685800"/>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smtClean="0">
                <a:solidFill>
                  <a:schemeClr val="bg1"/>
                </a:solidFill>
              </a:rPr>
              <a:t> </a:t>
            </a:r>
            <a:r>
              <a:rPr lang="en-US" b="1" dirty="0" smtClean="0">
                <a:solidFill>
                  <a:schemeClr val="bg1"/>
                </a:solidFill>
                <a:latin typeface="Times New Roman" pitchFamily="18" charset="0"/>
                <a:cs typeface="Times New Roman" pitchFamily="18" charset="0"/>
              </a:rPr>
              <a:t>Psalms 141:2, Exodus 30:6-8</a:t>
            </a:r>
            <a:endParaRPr lang="en-US" b="1" dirty="0">
              <a:solidFill>
                <a:schemeClr val="bg1"/>
              </a:solidFill>
              <a:latin typeface="Times New Roman" pitchFamily="18" charset="0"/>
              <a:cs typeface="Times New Roman" pitchFamily="18" charset="0"/>
            </a:endParaRPr>
          </a:p>
        </p:txBody>
      </p:sp>
      <p:sp>
        <p:nvSpPr>
          <p:cNvPr id="21" name="Rectangle 20"/>
          <p:cNvSpPr/>
          <p:nvPr/>
        </p:nvSpPr>
        <p:spPr>
          <a:xfrm>
            <a:off x="4572000" y="6172200"/>
            <a:ext cx="4572000" cy="685800"/>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smtClean="0">
                <a:solidFill>
                  <a:schemeClr val="bg1"/>
                </a:solidFill>
                <a:latin typeface="Times New Roman" pitchFamily="18" charset="0"/>
                <a:cs typeface="Times New Roman" pitchFamily="18" charset="0"/>
              </a:rPr>
              <a:t>Exodus  30:1-3; 40:26, Revelation 8:3-4 </a:t>
            </a:r>
            <a:endParaRPr lang="en-US" b="1" dirty="0">
              <a:solidFill>
                <a:schemeClr val="bg1"/>
              </a:solidFill>
              <a:latin typeface="Times New Roman" pitchFamily="18" charset="0"/>
              <a:cs typeface="Times New Roman" pitchFamily="18" charset="0"/>
            </a:endParaRPr>
          </a:p>
        </p:txBody>
      </p:sp>
      <p:pic>
        <p:nvPicPr>
          <p:cNvPr id="22" name="Picture 21" descr="http://ts2.mm.bing.net/images/thumbnail.aspx?q=4605103102428337&amp;id=413bb12d2082e6f70e7d5a953870beac"/>
          <p:cNvPicPr>
            <a:picLocks noChangeAspect="1" noChangeArrowheads="1"/>
          </p:cNvPicPr>
          <p:nvPr/>
        </p:nvPicPr>
        <p:blipFill>
          <a:blip r:embed="rId2" cstate="print">
            <a:lum bright="10000"/>
          </a:blip>
          <a:srcRect/>
          <a:stretch>
            <a:fillRect/>
          </a:stretch>
        </p:blipFill>
        <p:spPr bwMode="auto">
          <a:xfrm>
            <a:off x="0" y="685800"/>
            <a:ext cx="4572000" cy="5486400"/>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pic>
      <p:pic>
        <p:nvPicPr>
          <p:cNvPr id="27" name="ihover-img" descr="http://ts2.mm.bing.net/images/thumbnail.aspx?q=4538368034276841&amp;id=1c39067a921ccb45d31e2dee09d444ba">
            <a:hlinkClick r:id="rId3"/>
          </p:cNvPr>
          <p:cNvPicPr/>
          <p:nvPr/>
        </p:nvPicPr>
        <p:blipFill>
          <a:blip r:embed="rId4" cstate="print"/>
          <a:srcRect/>
          <a:stretch>
            <a:fillRect/>
          </a:stretch>
        </p:blipFill>
        <p:spPr bwMode="auto">
          <a:xfrm>
            <a:off x="1981200" y="990600"/>
            <a:ext cx="2362200" cy="1981200"/>
          </a:xfrm>
          <a:prstGeom prst="rect">
            <a:avLst/>
          </a:prstGeom>
          <a:ln>
            <a:solidFill>
              <a:srgbClr val="FFC000"/>
            </a:solidFill>
            <a:headEnd/>
            <a:tailEnd/>
          </a:ln>
        </p:spPr>
        <p:style>
          <a:lnRef idx="2">
            <a:schemeClr val="accent3"/>
          </a:lnRef>
          <a:fillRef idx="1">
            <a:schemeClr val="lt1"/>
          </a:fillRef>
          <a:effectRef idx="0">
            <a:schemeClr val="accent3"/>
          </a:effectRef>
          <a:fontRef idx="minor">
            <a:schemeClr val="dk1"/>
          </a:fontRef>
        </p:style>
      </p:pic>
      <p:sp>
        <p:nvSpPr>
          <p:cNvPr id="28" name="Rectangle 27"/>
          <p:cNvSpPr/>
          <p:nvPr/>
        </p:nvSpPr>
        <p:spPr>
          <a:xfrm>
            <a:off x="0" y="3352800"/>
            <a:ext cx="1828800" cy="400110"/>
          </a:xfrm>
          <a:prstGeom prst="rect">
            <a:avLst/>
          </a:prstGeom>
          <a:solidFill>
            <a:schemeClr val="tx1"/>
          </a:solidFill>
        </p:spPr>
        <p:txBody>
          <a:bodyPr wrap="square">
            <a:spAutoFit/>
          </a:bodyPr>
          <a:lstStyle/>
          <a:p>
            <a:pPr algn="ctr"/>
            <a:r>
              <a:rPr lang="en-US" sz="2000" b="1" dirty="0" smtClean="0">
                <a:solidFill>
                  <a:srgbClr val="170CF2"/>
                </a:solidFill>
                <a:latin typeface="Times New Roman" pitchFamily="18" charset="0"/>
                <a:ea typeface="Times New Roman" pitchFamily="18" charset="0"/>
                <a:cs typeface="Times New Roman" pitchFamily="18" charset="0"/>
              </a:rPr>
              <a:t>Hyoid Bones</a:t>
            </a:r>
            <a:endParaRPr lang="en-US" sz="2000" dirty="0"/>
          </a:p>
        </p:txBody>
      </p:sp>
      <p:sp>
        <p:nvSpPr>
          <p:cNvPr id="29" name="TextBox 28"/>
          <p:cNvSpPr txBox="1"/>
          <p:nvPr/>
        </p:nvSpPr>
        <p:spPr>
          <a:xfrm>
            <a:off x="228600" y="4648200"/>
            <a:ext cx="1905000" cy="738664"/>
          </a:xfrm>
          <a:prstGeom prst="rect">
            <a:avLst/>
          </a:prstGeom>
          <a:ln>
            <a:solidFill>
              <a:srgbClr val="170CF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b="1" dirty="0" smtClean="0">
                <a:solidFill>
                  <a:srgbClr val="170CF2"/>
                </a:solidFill>
                <a:latin typeface="Times New Roman" pitchFamily="18" charset="0"/>
                <a:cs typeface="Times New Roman" pitchFamily="18" charset="0"/>
              </a:rPr>
              <a:t>Christ  Righteousness</a:t>
            </a:r>
          </a:p>
          <a:p>
            <a:pPr algn="ctr"/>
            <a:r>
              <a:rPr lang="en-US" sz="1400" b="1" dirty="0" smtClean="0">
                <a:solidFill>
                  <a:srgbClr val="170CF2"/>
                </a:solidFill>
                <a:latin typeface="Times New Roman" pitchFamily="18" charset="0"/>
                <a:cs typeface="Times New Roman" pitchFamily="18" charset="0"/>
              </a:rPr>
              <a:t> Mingle with our Prayers</a:t>
            </a:r>
            <a:endParaRPr lang="en-US" sz="1400" b="1" dirty="0">
              <a:solidFill>
                <a:srgbClr val="170CF2"/>
              </a:solidFill>
              <a:latin typeface="Times New Roman" pitchFamily="18" charset="0"/>
              <a:cs typeface="Times New Roman" pitchFamily="18" charset="0"/>
            </a:endParaRPr>
          </a:p>
        </p:txBody>
      </p:sp>
      <p:sp>
        <p:nvSpPr>
          <p:cNvPr id="30" name="TextBox 29"/>
          <p:cNvSpPr txBox="1"/>
          <p:nvPr/>
        </p:nvSpPr>
        <p:spPr>
          <a:xfrm>
            <a:off x="533400" y="5562600"/>
            <a:ext cx="1752600" cy="523220"/>
          </a:xfrm>
          <a:prstGeom prst="rect">
            <a:avLst/>
          </a:prstGeom>
          <a:solidFill>
            <a:schemeClr val="tx1"/>
          </a:solidFill>
          <a:ln w="28575">
            <a:solidFill>
              <a:srgbClr val="2619CF"/>
            </a:solidFill>
          </a:ln>
        </p:spPr>
        <p:txBody>
          <a:bodyPr wrap="square" rtlCol="0">
            <a:spAutoFit/>
          </a:bodyPr>
          <a:lstStyle/>
          <a:p>
            <a:pPr algn="ctr"/>
            <a:r>
              <a:rPr lang="en-US" sz="1400" b="1" dirty="0" smtClean="0">
                <a:solidFill>
                  <a:srgbClr val="2619CF"/>
                </a:solidFill>
                <a:latin typeface="Times New Roman" pitchFamily="18" charset="0"/>
                <a:cs typeface="Times New Roman" pitchFamily="18" charset="0"/>
              </a:rPr>
              <a:t>Windpipe with an </a:t>
            </a:r>
          </a:p>
          <a:p>
            <a:pPr algn="ctr"/>
            <a:r>
              <a:rPr lang="en-US" sz="1400" b="1" dirty="0" smtClean="0">
                <a:solidFill>
                  <a:srgbClr val="2619CF"/>
                </a:solidFill>
                <a:latin typeface="Times New Roman" pitchFamily="18" charset="0"/>
                <a:cs typeface="Times New Roman" pitchFamily="18" charset="0"/>
              </a:rPr>
              <a:t>“up escalator”</a:t>
            </a:r>
            <a:endParaRPr lang="en-US" sz="1400" b="1" dirty="0"/>
          </a:p>
        </p:txBody>
      </p:sp>
      <p:cxnSp>
        <p:nvCxnSpPr>
          <p:cNvPr id="31" name="Straight Arrow Connector 30"/>
          <p:cNvCxnSpPr/>
          <p:nvPr/>
        </p:nvCxnSpPr>
        <p:spPr>
          <a:xfrm rot="5400000">
            <a:off x="-685006" y="3733006"/>
            <a:ext cx="1676400" cy="1588"/>
          </a:xfrm>
          <a:prstGeom prst="straightConnector1">
            <a:avLst/>
          </a:prstGeom>
          <a:ln>
            <a:solidFill>
              <a:srgbClr val="170CF2"/>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33" name="Straight Arrow Connector 32"/>
          <p:cNvCxnSpPr/>
          <p:nvPr/>
        </p:nvCxnSpPr>
        <p:spPr>
          <a:xfrm flipV="1">
            <a:off x="2286000" y="5257800"/>
            <a:ext cx="609600" cy="399366"/>
          </a:xfrm>
          <a:prstGeom prst="straightConnector1">
            <a:avLst/>
          </a:prstGeom>
          <a:ln w="28575">
            <a:solidFill>
              <a:srgbClr val="2619CF"/>
            </a:solidFill>
            <a:tailEnd type="arrow"/>
          </a:ln>
        </p:spPr>
        <p:style>
          <a:lnRef idx="1">
            <a:schemeClr val="accent1"/>
          </a:lnRef>
          <a:fillRef idx="0">
            <a:schemeClr val="accent1"/>
          </a:fillRef>
          <a:effectRef idx="0">
            <a:schemeClr val="accent1"/>
          </a:effectRef>
          <a:fontRef idx="minor">
            <a:schemeClr val="tx1"/>
          </a:fontRef>
        </p:style>
      </p:cxnSp>
      <p:sp>
        <p:nvSpPr>
          <p:cNvPr id="35" name="Right Arrow 34"/>
          <p:cNvSpPr/>
          <p:nvPr/>
        </p:nvSpPr>
        <p:spPr>
          <a:xfrm>
            <a:off x="457200" y="3733800"/>
            <a:ext cx="1752600" cy="762000"/>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solidFill>
                  <a:schemeClr val="bg2">
                    <a:lumMod val="75000"/>
                  </a:schemeClr>
                </a:solidFill>
              </a:rPr>
              <a:t> </a:t>
            </a:r>
            <a:r>
              <a:rPr lang="en-US" sz="1400" b="1" dirty="0" smtClean="0">
                <a:solidFill>
                  <a:srgbClr val="FFFF00"/>
                </a:solidFill>
              </a:rPr>
              <a:t>Leviticus 16:13</a:t>
            </a:r>
            <a:endParaRPr lang="en-US" sz="1400" b="1" dirty="0">
              <a:solidFill>
                <a:srgbClr val="FFFF00"/>
              </a:solidFill>
            </a:endParaRPr>
          </a:p>
        </p:txBody>
      </p:sp>
      <p:sp>
        <p:nvSpPr>
          <p:cNvPr id="36" name="Rectangle 35"/>
          <p:cNvSpPr/>
          <p:nvPr/>
        </p:nvSpPr>
        <p:spPr>
          <a:xfrm>
            <a:off x="3962400" y="3352800"/>
            <a:ext cx="609600" cy="1066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yui_3_5_1_5_1365840370048_642" descr="http://janellefincher.files.wordpress.com/2009/09/altar-of-incense.jpg?w=459&amp;amp;h=329"/>
          <p:cNvPicPr/>
          <p:nvPr/>
        </p:nvPicPr>
        <p:blipFill>
          <a:blip r:embed="rId5" cstate="print"/>
          <a:srcRect/>
          <a:stretch>
            <a:fillRect/>
          </a:stretch>
        </p:blipFill>
        <p:spPr bwMode="auto">
          <a:xfrm>
            <a:off x="4572000" y="685800"/>
            <a:ext cx="4572000" cy="5486400"/>
          </a:xfrm>
          <a:prstGeom prst="rect">
            <a:avLst/>
          </a:prstGeom>
          <a:noFill/>
          <a:ln w="28575">
            <a:solidFill>
              <a:srgbClr val="FFC000"/>
            </a:solidFill>
            <a:miter lim="800000"/>
            <a:headEnd/>
            <a:tailEnd/>
          </a:ln>
        </p:spPr>
      </p:pic>
      <p:sp>
        <p:nvSpPr>
          <p:cNvPr id="38" name="Rectangle 37"/>
          <p:cNvSpPr/>
          <p:nvPr/>
        </p:nvSpPr>
        <p:spPr>
          <a:xfrm>
            <a:off x="0" y="0"/>
            <a:ext cx="9144000" cy="685800"/>
          </a:xfrm>
          <a:prstGeom prst="rect">
            <a:avLst/>
          </a:prstGeom>
          <a:ln w="28575">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lvl="0" algn="ctr" fontAlgn="base">
              <a:spcBef>
                <a:spcPct val="0"/>
              </a:spcBef>
              <a:spcAft>
                <a:spcPct val="0"/>
              </a:spcAft>
            </a:pPr>
            <a:r>
              <a:rPr lang="en-US" sz="3200" b="1" dirty="0" smtClean="0">
                <a:solidFill>
                  <a:srgbClr val="170CF2"/>
                </a:solidFill>
                <a:latin typeface="Times New Roman" pitchFamily="18" charset="0"/>
                <a:ea typeface="Times New Roman" pitchFamily="18" charset="0"/>
                <a:cs typeface="Times New Roman" pitchFamily="18" charset="0"/>
              </a:rPr>
              <a:t>The Greater Horn of Hyoid</a:t>
            </a:r>
          </a:p>
        </p:txBody>
      </p:sp>
      <p:sp>
        <p:nvSpPr>
          <p:cNvPr id="39" name="Slide Number Placeholder 1"/>
          <p:cNvSpPr txBox="1">
            <a:spLocks/>
          </p:cNvSpPr>
          <p:nvPr/>
        </p:nvSpPr>
        <p:spPr>
          <a:xfrm>
            <a:off x="8534400" y="0"/>
            <a:ext cx="457200" cy="457200"/>
          </a:xfrm>
          <a:prstGeom prst="rect">
            <a:avLst/>
          </a:prstGeom>
        </p:spPr>
        <p:txBody>
          <a:bodyPr vert="horz" lIns="0" rIns="0"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b="1"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transition advClick="0" advTm="12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86528"/>
          </a:xfrm>
          <a:prstGeom prst="rect">
            <a:avLst/>
          </a:prstGeom>
          <a:solidFill>
            <a:schemeClr val="tx1"/>
          </a:solidFill>
          <a:ln>
            <a:solidFill>
              <a:srgbClr val="170CF2"/>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endParaRPr lang="en-US" sz="1200" b="1" dirty="0" smtClean="0">
              <a:solidFill>
                <a:srgbClr val="8C20C8"/>
              </a:solidFill>
              <a:latin typeface="Times New Roman" pitchFamily="18" charset="0"/>
              <a:cs typeface="Times New Roman" pitchFamily="18" charset="0"/>
            </a:endParaRPr>
          </a:p>
          <a:p>
            <a:pPr algn="ctr"/>
            <a:r>
              <a:rPr lang="en-US" sz="2400" b="1" dirty="0" smtClean="0">
                <a:solidFill>
                  <a:srgbClr val="8C20C8"/>
                </a:solidFill>
                <a:latin typeface="Times New Roman" pitchFamily="18" charset="0"/>
                <a:cs typeface="Times New Roman" pitchFamily="18" charset="0"/>
              </a:rPr>
              <a:t>The Single Bone resting above the Larynx Known as </a:t>
            </a:r>
          </a:p>
          <a:p>
            <a:pPr algn="ctr"/>
            <a:r>
              <a:rPr lang="en-US" sz="2400" b="1" u="sng" dirty="0" smtClean="0">
                <a:solidFill>
                  <a:srgbClr val="2619CF"/>
                </a:solidFill>
                <a:latin typeface="Times New Roman" pitchFamily="18" charset="0"/>
                <a:cs typeface="Times New Roman" pitchFamily="18" charset="0"/>
              </a:rPr>
              <a:t>The Greater Horn </a:t>
            </a:r>
            <a:r>
              <a:rPr lang="en-US" sz="2400" b="1" dirty="0" smtClean="0">
                <a:solidFill>
                  <a:srgbClr val="8C20C8"/>
                </a:solidFill>
                <a:latin typeface="Times New Roman" pitchFamily="18" charset="0"/>
                <a:cs typeface="Times New Roman" pitchFamily="18" charset="0"/>
              </a:rPr>
              <a:t>stand as our Hyoid Bone</a:t>
            </a:r>
          </a:p>
          <a:p>
            <a:pPr algn="ctr"/>
            <a:r>
              <a:rPr lang="en-US" sz="2400" b="1" dirty="0" smtClean="0">
                <a:solidFill>
                  <a:srgbClr val="8C20C8"/>
                </a:solidFill>
                <a:latin typeface="Times New Roman" pitchFamily="18" charset="0"/>
                <a:cs typeface="Times New Roman" pitchFamily="18" charset="0"/>
              </a:rPr>
              <a:t>What could more fitly represent the real incense,</a:t>
            </a:r>
          </a:p>
          <a:p>
            <a:pPr algn="ctr"/>
            <a:r>
              <a:rPr lang="en-US" sz="2400" b="1" dirty="0" smtClean="0">
                <a:solidFill>
                  <a:srgbClr val="8C20C8"/>
                </a:solidFill>
                <a:latin typeface="Times New Roman" pitchFamily="18" charset="0"/>
                <a:cs typeface="Times New Roman" pitchFamily="18" charset="0"/>
              </a:rPr>
              <a:t>Christ's righteousness</a:t>
            </a:r>
          </a:p>
          <a:p>
            <a:pPr algn="ctr"/>
            <a:endParaRPr lang="en-US" sz="800" b="1" i="1" dirty="0" smtClean="0">
              <a:solidFill>
                <a:srgbClr val="8063C9"/>
              </a:solidFill>
              <a:latin typeface="Times New Roman" pitchFamily="18" charset="0"/>
              <a:cs typeface="Times New Roman" pitchFamily="18" charset="0"/>
            </a:endParaRPr>
          </a:p>
          <a:p>
            <a:pPr algn="ctr"/>
            <a:r>
              <a:rPr lang="en-US" b="1" u="sng" dirty="0" smtClean="0">
                <a:solidFill>
                  <a:srgbClr val="170CF2"/>
                </a:solidFill>
                <a:latin typeface="Times New Roman" pitchFamily="18" charset="0"/>
                <a:cs typeface="Times New Roman" pitchFamily="18" charset="0"/>
              </a:rPr>
              <a:t>Which He adds to the prayers of His people from the golden </a:t>
            </a:r>
            <a:r>
              <a:rPr lang="en-US" sz="2000" dirty="0" smtClean="0">
                <a:solidFill>
                  <a:srgbClr val="170CF2"/>
                </a:solidFill>
                <a:latin typeface="Times New Roman" pitchFamily="18" charset="0"/>
                <a:cs typeface="Times New Roman" pitchFamily="18" charset="0"/>
              </a:rPr>
              <a:t>altar before the Father's throne in heaven? The earthly priests served "unto the example and shadow of heavenly things." Those who believe this may know that every morning there is an abundant supply of Christ's righteousness offered, and as they pour out their soul before God, their prayers will not ascend alone; for the great High Priest will add "much incense" with them, and the Father, looking upon the righteousness of His Son, will accept the feeble petitions of His child. All day and all night the incense ascended; it represented a never failing supply, and testified that whenever a sinner cries out for help there is righteousness for him. </a:t>
            </a:r>
            <a:r>
              <a:rPr lang="en-US" sz="2000" b="1" dirty="0" smtClean="0">
                <a:solidFill>
                  <a:srgbClr val="170CF2"/>
                </a:solidFill>
                <a:latin typeface="Times New Roman" pitchFamily="18" charset="0"/>
                <a:cs typeface="Times New Roman" pitchFamily="18" charset="0"/>
              </a:rPr>
              <a:t>Margin</a:t>
            </a:r>
          </a:p>
          <a:p>
            <a:pPr algn="ctr"/>
            <a:r>
              <a:rPr lang="en-US" b="1" dirty="0" smtClean="0">
                <a:solidFill>
                  <a:srgbClr val="170CF2"/>
                </a:solidFill>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{1905 SNH, The Story of the Seer of Patmos 364.3</a:t>
            </a:r>
            <a:endParaRPr lang="en-US" sz="800" b="1" dirty="0" smtClean="0">
              <a:solidFill>
                <a:srgbClr val="170CF2"/>
              </a:solidFill>
            </a:endParaRPr>
          </a:p>
          <a:p>
            <a:pPr algn="ctr"/>
            <a:r>
              <a:rPr lang="en-US" b="1" u="sng" dirty="0" smtClean="0">
                <a:solidFill>
                  <a:srgbClr val="170CF2"/>
                </a:solidFill>
                <a:latin typeface="Times New Roman" pitchFamily="18" charset="0"/>
                <a:cs typeface="Times New Roman" pitchFamily="18" charset="0"/>
              </a:rPr>
              <a:t> Upon this altar the priest was to burn incense every morning and evening</a:t>
            </a:r>
            <a:r>
              <a:rPr lang="en-US" b="1" dirty="0" smtClean="0">
                <a:solidFill>
                  <a:srgbClr val="170CF2"/>
                </a:solidFill>
                <a:latin typeface="Times New Roman" pitchFamily="18" charset="0"/>
                <a:cs typeface="Times New Roman" pitchFamily="18" charset="0"/>
              </a:rPr>
              <a:t>; </a:t>
            </a:r>
          </a:p>
          <a:p>
            <a:pPr algn="ctr"/>
            <a:r>
              <a:rPr lang="en-US" b="1" u="sng" dirty="0" smtClean="0">
                <a:solidFill>
                  <a:srgbClr val="170CF2"/>
                </a:solidFill>
                <a:latin typeface="Times New Roman" pitchFamily="18" charset="0"/>
                <a:cs typeface="Times New Roman" pitchFamily="18" charset="0"/>
              </a:rPr>
              <a:t>its horns </a:t>
            </a:r>
            <a:r>
              <a:rPr lang="en-US" b="1" dirty="0" smtClean="0">
                <a:solidFill>
                  <a:srgbClr val="170CF2"/>
                </a:solidFill>
                <a:latin typeface="Times New Roman" pitchFamily="18" charset="0"/>
                <a:cs typeface="Times New Roman" pitchFamily="18" charset="0"/>
              </a:rPr>
              <a:t>were touched with </a:t>
            </a:r>
            <a:r>
              <a:rPr lang="en-US" b="1" u="sng" dirty="0" smtClean="0">
                <a:solidFill>
                  <a:srgbClr val="170CF2"/>
                </a:solidFill>
                <a:latin typeface="Times New Roman" pitchFamily="18" charset="0"/>
                <a:cs typeface="Times New Roman" pitchFamily="18" charset="0"/>
              </a:rPr>
              <a:t>the blood of the sin offering</a:t>
            </a:r>
            <a:r>
              <a:rPr lang="en-US" b="1" dirty="0" smtClean="0">
                <a:solidFill>
                  <a:srgbClr val="170CF2"/>
                </a:solidFill>
                <a:latin typeface="Times New Roman" pitchFamily="18" charset="0"/>
                <a:cs typeface="Times New Roman" pitchFamily="18" charset="0"/>
              </a:rPr>
              <a:t>, and </a:t>
            </a:r>
            <a:r>
              <a:rPr lang="en-US" b="1" u="sng" dirty="0" smtClean="0">
                <a:solidFill>
                  <a:srgbClr val="170CF2"/>
                </a:solidFill>
                <a:latin typeface="Times New Roman" pitchFamily="18" charset="0"/>
                <a:cs typeface="Times New Roman" pitchFamily="18" charset="0"/>
              </a:rPr>
              <a:t>it was sprinkled with blood upon the great Day of Atonement</a:t>
            </a:r>
            <a:r>
              <a:rPr lang="en-US" b="1" dirty="0" smtClean="0">
                <a:solidFill>
                  <a:srgbClr val="170CF2"/>
                </a:solidFill>
                <a:latin typeface="Times New Roman" pitchFamily="18" charset="0"/>
                <a:cs typeface="Times New Roman" pitchFamily="18" charset="0"/>
              </a:rPr>
              <a:t>.</a:t>
            </a:r>
          </a:p>
          <a:p>
            <a:pPr algn="ctr"/>
            <a:r>
              <a:rPr lang="en-US" b="1" dirty="0" smtClean="0">
                <a:solidFill>
                  <a:srgbClr val="170CF2"/>
                </a:solidFill>
                <a:latin typeface="Times New Roman" pitchFamily="18" charset="0"/>
                <a:cs typeface="Times New Roman" pitchFamily="18" charset="0"/>
              </a:rPr>
              <a:t> The fire upon this altar was kindled by God Himself and was sacredly cherished.</a:t>
            </a:r>
          </a:p>
          <a:p>
            <a:pPr algn="ctr"/>
            <a:r>
              <a:rPr lang="en-US" b="1" dirty="0" smtClean="0">
                <a:solidFill>
                  <a:srgbClr val="170CF2"/>
                </a:solidFill>
                <a:latin typeface="Times New Roman" pitchFamily="18" charset="0"/>
                <a:cs typeface="Times New Roman" pitchFamily="18" charset="0"/>
              </a:rPr>
              <a:t> Day and night the holy incense diffused its fragrance throughout the sacred apartments, and without, far around the tabernacle. </a:t>
            </a:r>
            <a:r>
              <a:rPr lang="en-US" b="1" dirty="0" smtClean="0">
                <a:solidFill>
                  <a:schemeClr val="bg1"/>
                </a:solidFill>
                <a:latin typeface="Times New Roman" pitchFamily="18" charset="0"/>
                <a:cs typeface="Times New Roman" pitchFamily="18" charset="0"/>
              </a:rPr>
              <a:t> </a:t>
            </a:r>
          </a:p>
          <a:p>
            <a:pPr algn="ctr"/>
            <a:r>
              <a:rPr lang="en-US" b="1" dirty="0" smtClean="0">
                <a:solidFill>
                  <a:schemeClr val="bg1"/>
                </a:solidFill>
                <a:latin typeface="Times New Roman" pitchFamily="18" charset="0"/>
                <a:cs typeface="Times New Roman" pitchFamily="18" charset="0"/>
              </a:rPr>
              <a:t>{Patriarchs and Prophets 348.1 }</a:t>
            </a:r>
            <a:r>
              <a:rPr lang="en-US" sz="1400" b="1" dirty="0" smtClean="0">
                <a:solidFill>
                  <a:schemeClr val="bg1"/>
                </a:solidFill>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Proverbs 18:10; Romans 8:26,27)</a:t>
            </a:r>
            <a:endParaRPr lang="en-US" b="1" dirty="0">
              <a:solidFill>
                <a:schemeClr val="bg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8839200" y="0"/>
            <a:ext cx="304800" cy="381000"/>
          </a:xfrm>
        </p:spPr>
        <p:txBody>
          <a:bodyPr/>
          <a:lstStyle/>
          <a:p>
            <a:pPr algn="ctr"/>
            <a:fld id="{877F9B8C-32C4-43F2-99B4-FFD195B4A4EB}" type="slidenum">
              <a:rPr lang="en-US" sz="1400" b="1" smtClean="0">
                <a:solidFill>
                  <a:schemeClr val="bg1"/>
                </a:solidFill>
                <a:latin typeface="Times New Roman" pitchFamily="18" charset="0"/>
                <a:cs typeface="Times New Roman" pitchFamily="18" charset="0"/>
              </a:rPr>
              <a:pPr algn="ctr"/>
              <a:t>12</a:t>
            </a:fld>
            <a:endParaRPr lang="en-US" sz="1400" b="1" dirty="0">
              <a:solidFill>
                <a:schemeClr val="bg1"/>
              </a:solidFill>
              <a:latin typeface="Times New Roman" pitchFamily="18" charset="0"/>
              <a:cs typeface="Times New Roman" pitchFamily="18" charset="0"/>
            </a:endParaRPr>
          </a:p>
        </p:txBody>
      </p:sp>
    </p:spTree>
  </p:cSld>
  <p:clrMapOvr>
    <a:masterClrMapping/>
  </p:clrMapOvr>
  <p:transition advClick="0" advTm="12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231015"/>
            <a:ext cx="9144000" cy="7078861"/>
          </a:xfrm>
          <a:prstGeom prst="rect">
            <a:avLst/>
          </a:prstGeom>
          <a:solidFill>
            <a:schemeClr val="tx1"/>
          </a:solidFill>
          <a:ln w="28575">
            <a:solidFill>
              <a:srgbClr val="B39133"/>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The Greater Horn of Hyoid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B88C00"/>
                </a:solidFill>
                <a:effectLst/>
                <a:latin typeface="Times New Roman" pitchFamily="18" charset="0"/>
                <a:ea typeface="Times New Roman" pitchFamily="18" charset="0"/>
                <a:cs typeface="Times New Roman" pitchFamily="18" charset="0"/>
              </a:rPr>
              <a:t> The four horns on the altar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(Exodus 30:10)</a:t>
            </a:r>
          </a:p>
          <a:p>
            <a:pPr algn="ctr" eaLnBrk="0" fontAlgn="base" hangingPunct="0">
              <a:spcBef>
                <a:spcPct val="0"/>
              </a:spcBef>
              <a:spcAft>
                <a:spcPct val="0"/>
              </a:spcAft>
            </a:pPr>
            <a:r>
              <a:rPr lang="en-US" b="1" dirty="0" smtClean="0">
                <a:solidFill>
                  <a:schemeClr val="accent1">
                    <a:lumMod val="50000"/>
                  </a:schemeClr>
                </a:solidFill>
                <a:latin typeface="Times New Roman" pitchFamily="18" charset="0"/>
                <a:cs typeface="Times New Roman" pitchFamily="18" charset="0"/>
              </a:rPr>
              <a:t>And Aaron (Type) shall make an atonement upon the horns of it once in a year with the blood of the sin offering of atonements: once in the year shall he make atonement upon it throughout your generations: it [is] most holy unto the LORD. </a:t>
            </a:r>
          </a:p>
          <a:p>
            <a:pPr marL="0" marR="0" lvl="0" indent="0" algn="ctr" defTabSz="914400" rtl="0" eaLnBrk="0" fontAlgn="base" latinLnBrk="0" hangingPunct="0">
              <a:lnSpc>
                <a:spcPct val="100000"/>
              </a:lnSpc>
              <a:spcBef>
                <a:spcPct val="0"/>
              </a:spcBef>
              <a:spcAft>
                <a:spcPct val="0"/>
              </a:spcAft>
              <a:buClrTx/>
              <a:buSzTx/>
              <a:buFontTx/>
              <a:buNone/>
              <a:tabLst/>
            </a:pPr>
            <a:endParaRPr lang="en-US" sz="800" b="1" dirty="0" smtClean="0">
              <a:solidFill>
                <a:srgbClr val="170CF2"/>
              </a:solidFill>
              <a:latin typeface="Times New Roman" pitchFamily="18" charset="0"/>
              <a:ea typeface="Times New Roman" pitchFamily="18" charset="0"/>
              <a:cs typeface="Times New Roman" pitchFamily="18" charset="0"/>
            </a:endParaRPr>
          </a:p>
          <a:p>
            <a:pPr lvl="0" algn="ctr" eaLnBrk="0" fontAlgn="base" hangingPunct="0">
              <a:spcBef>
                <a:spcPct val="0"/>
              </a:spcBef>
              <a:spcAft>
                <a:spcPct val="0"/>
              </a:spcAft>
            </a:pPr>
            <a:r>
              <a:rPr kumimoji="0" lang="en-US" sz="2400" b="1" i="0" u="none"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(The Great High Priest; Jesus our Anti-type)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blameless able to secure our prayers before the Father</a:t>
            </a:r>
          </a:p>
          <a:p>
            <a:pPr lvl="0" algn="ctr" eaLnBrk="0" fontAlgn="base" hangingPunct="0">
              <a:spcBef>
                <a:spcPct val="0"/>
              </a:spcBef>
              <a:spcAft>
                <a:spcPct val="0"/>
              </a:spcAft>
            </a:pPr>
            <a:r>
              <a:rPr lang="en-US" b="1" dirty="0" smtClean="0">
                <a:solidFill>
                  <a:schemeClr val="bg1"/>
                </a:solidFill>
                <a:latin typeface="Times New Roman" pitchFamily="18" charset="0"/>
                <a:ea typeface="Times New Roman" pitchFamily="18" charset="0"/>
                <a:cs typeface="Times New Roman" pitchFamily="18" charset="0"/>
              </a:rPr>
              <a:t>(Hebrew 4:14-16)</a:t>
            </a:r>
            <a:endParaRPr kumimoji="0" lang="en-US"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(The axial skeleton is the hyoid bone, a name that means “U-shaped” Ligaments in the neck support the hyoid, and the tongue attaches to 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 The Hyoid is the only bone in the body that does not form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a joint with other bones</a:t>
            </a:r>
            <a:r>
              <a:rPr kumimoji="0" lang="en-US" sz="2400" b="1" i="0" u="none"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(He Is the Word and The embodiment of the Law)</a:t>
            </a:r>
            <a:r>
              <a:rPr kumimoji="0" lang="en-US" sz="2400" b="0" i="0" u="none"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Ligaments are bundles, or strips, of dense connective tissue that usually hold bones to bones but in this case are supportive structures.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8C20C8"/>
                </a:solidFill>
                <a:effectLst/>
                <a:latin typeface="Times New Roman" pitchFamily="18" charset="0"/>
                <a:ea typeface="Times New Roman" pitchFamily="18" charset="0"/>
                <a:cs typeface="Times New Roman" pitchFamily="18" charset="0"/>
              </a:rPr>
              <a:t>Within the second veil was placed the ark of the testimony, and the beautiful and rich curtain was drawn before the sacred ark</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sz="800" dirty="0" smtClean="0">
              <a:solidFill>
                <a:srgbClr val="000000"/>
              </a:solidFill>
              <a:latin typeface="Times New Roman" pitchFamily="18" charset="0"/>
              <a:ea typeface="Times New Roman" pitchFamily="18" charset="0"/>
              <a:cs typeface="Times New Roman" pitchFamily="18" charset="0"/>
            </a:endParaRPr>
          </a:p>
        </p:txBody>
      </p:sp>
      <p:sp>
        <p:nvSpPr>
          <p:cNvPr id="4" name="Slide Number Placeholder 1"/>
          <p:cNvSpPr txBox="1">
            <a:spLocks/>
          </p:cNvSpPr>
          <p:nvPr/>
        </p:nvSpPr>
        <p:spPr>
          <a:xfrm>
            <a:off x="8458200" y="0"/>
            <a:ext cx="457200" cy="381000"/>
          </a:xfrm>
          <a:prstGeom prst="rect">
            <a:avLst/>
          </a:prstGeom>
        </p:spPr>
        <p:txBody>
          <a:bodyPr vert="horz" lIns="0" rIns="0"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1600" b="1"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6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14</a:t>
            </a:fld>
            <a:endParaRPr lang="en-US" dirty="0"/>
          </a:p>
        </p:txBody>
      </p:sp>
      <p:pic>
        <p:nvPicPr>
          <p:cNvPr id="5" name="yui_3_5_1_5_1365840370048_642" descr="http://janellefincher.files.wordpress.com/2009/09/altar-of-incense.jpg?w=459&amp;amp;h=329"/>
          <p:cNvPicPr/>
          <p:nvPr/>
        </p:nvPicPr>
        <p:blipFill>
          <a:blip r:embed="rId2" cstate="print"/>
          <a:srcRect l="6780" t="6250" r="8475"/>
          <a:stretch>
            <a:fillRect/>
          </a:stretch>
        </p:blipFill>
        <p:spPr bwMode="auto">
          <a:xfrm>
            <a:off x="4648200" y="762000"/>
            <a:ext cx="4495800" cy="6096000"/>
          </a:xfrm>
          <a:prstGeom prst="rect">
            <a:avLst/>
          </a:prstGeom>
          <a:noFill/>
          <a:ln w="28575">
            <a:solidFill>
              <a:srgbClr val="FFC000"/>
            </a:solidFill>
            <a:miter lim="800000"/>
            <a:headEnd/>
            <a:tailEnd/>
          </a:ln>
        </p:spPr>
      </p:pic>
      <p:sp>
        <p:nvSpPr>
          <p:cNvPr id="8" name="Rectangle 7"/>
          <p:cNvSpPr/>
          <p:nvPr/>
        </p:nvSpPr>
        <p:spPr>
          <a:xfrm>
            <a:off x="0" y="762000"/>
            <a:ext cx="4648200" cy="60960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yui_3_5_1_5_1373521695845_949" descr="http://content.answcdn.com/main/content/img/elsevier/dental/f0646-01.jpg"/>
          <p:cNvPicPr/>
          <p:nvPr/>
        </p:nvPicPr>
        <p:blipFill>
          <a:blip r:embed="rId3" cstate="print"/>
          <a:srcRect l="9836" r="1639" b="19012"/>
          <a:stretch>
            <a:fillRect/>
          </a:stretch>
        </p:blipFill>
        <p:spPr bwMode="auto">
          <a:xfrm>
            <a:off x="609600" y="1371600"/>
            <a:ext cx="3505200" cy="5105400"/>
          </a:xfrm>
          <a:prstGeom prst="rect">
            <a:avLst/>
          </a:prstGeom>
          <a:noFill/>
          <a:ln w="28575">
            <a:solidFill>
              <a:srgbClr val="FFC000"/>
            </a:solidFill>
            <a:miter lim="800000"/>
            <a:headEnd/>
            <a:tailEnd/>
          </a:ln>
        </p:spPr>
      </p:pic>
      <p:sp>
        <p:nvSpPr>
          <p:cNvPr id="11" name="TextBox 10"/>
          <p:cNvSpPr txBox="1"/>
          <p:nvPr/>
        </p:nvSpPr>
        <p:spPr>
          <a:xfrm>
            <a:off x="0" y="0"/>
            <a:ext cx="9144000" cy="769441"/>
          </a:xfrm>
          <a:prstGeom prst="rect">
            <a:avLst/>
          </a:prstGeom>
          <a:solidFill>
            <a:schemeClr val="bg1"/>
          </a:solidFill>
          <a:ln w="28575">
            <a:solidFill>
              <a:srgbClr val="FFC000"/>
            </a:solidFill>
          </a:ln>
        </p:spPr>
        <p:txBody>
          <a:bodyPr wrap="square" rtlCol="0">
            <a:spAutoFit/>
          </a:bodyPr>
          <a:lstStyle/>
          <a:p>
            <a:pPr algn="ctr"/>
            <a:endParaRPr lang="en-US" sz="1200" b="1" dirty="0" smtClean="0">
              <a:solidFill>
                <a:schemeClr val="bg1"/>
              </a:solidFill>
              <a:latin typeface="Times New Roman" pitchFamily="18" charset="0"/>
              <a:cs typeface="Times New Roman" pitchFamily="18" charset="0"/>
            </a:endParaRPr>
          </a:p>
          <a:p>
            <a:pPr algn="ctr"/>
            <a:r>
              <a:rPr lang="en-US" sz="3200" b="1" dirty="0" smtClean="0">
                <a:solidFill>
                  <a:srgbClr val="FFC000"/>
                </a:solidFill>
                <a:latin typeface="Times New Roman" pitchFamily="18" charset="0"/>
                <a:cs typeface="Times New Roman" pitchFamily="18" charset="0"/>
              </a:rPr>
              <a:t>Lets Take a Closer Look at the Altar!</a:t>
            </a:r>
            <a:endParaRPr lang="en-US" sz="3200" b="1" dirty="0">
              <a:solidFill>
                <a:srgbClr val="FFC000"/>
              </a:solidFill>
              <a:latin typeface="Times New Roman" pitchFamily="18" charset="0"/>
              <a:cs typeface="Times New Roman" pitchFamily="18" charset="0"/>
            </a:endParaRPr>
          </a:p>
        </p:txBody>
      </p:sp>
      <p:sp>
        <p:nvSpPr>
          <p:cNvPr id="12" name="Slide Number Placeholder 1"/>
          <p:cNvSpPr txBox="1">
            <a:spLocks/>
          </p:cNvSpPr>
          <p:nvPr/>
        </p:nvSpPr>
        <p:spPr>
          <a:xfrm>
            <a:off x="8686800" y="0"/>
            <a:ext cx="457200" cy="457200"/>
          </a:xfrm>
          <a:prstGeom prst="rect">
            <a:avLst/>
          </a:prstGeom>
        </p:spPr>
        <p:txBody>
          <a:bodyPr vert="horz" lIns="0" rIns="0"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1600" b="1"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6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transition advClick="0" advTm="12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15</a:t>
            </a:fld>
            <a:endParaRPr lang="en-US" dirty="0"/>
          </a:p>
        </p:txBody>
      </p:sp>
      <p:sp>
        <p:nvSpPr>
          <p:cNvPr id="48129" name="Rectangle 1"/>
          <p:cNvSpPr>
            <a:spLocks noChangeArrowheads="1"/>
          </p:cNvSpPr>
          <p:nvPr/>
        </p:nvSpPr>
        <p:spPr bwMode="auto">
          <a:xfrm>
            <a:off x="0" y="-234084"/>
            <a:ext cx="9144000" cy="7109639"/>
          </a:xfrm>
          <a:prstGeom prst="rect">
            <a:avLst/>
          </a:prstGeom>
          <a:solidFill>
            <a:schemeClr val="tx1"/>
          </a:solidFill>
          <a:ln w="28575">
            <a:solidFill>
              <a:srgbClr val="170CF2"/>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8C20C8"/>
                </a:solidFill>
                <a:effectLst/>
                <a:latin typeface="Times New Roman" pitchFamily="18"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8C20C8"/>
                </a:solidFill>
                <a:effectLst/>
                <a:latin typeface="Times New Roman" pitchFamily="18" charset="0"/>
                <a:ea typeface="Calibri" pitchFamily="34" charset="0"/>
                <a:cs typeface="Times New Roman" pitchFamily="18" charset="0"/>
              </a:rPr>
              <a:t> Revelation  8:4</a:t>
            </a:r>
            <a:r>
              <a:rPr kumimoji="0" lang="en-US" sz="2400" b="0" i="0" u="none" strike="noStrike" cap="none" normalizeH="0" baseline="0" dirty="0" smtClean="0">
                <a:ln>
                  <a:noFill/>
                </a:ln>
                <a:solidFill>
                  <a:srgbClr val="8C20C8"/>
                </a:solidFill>
                <a:effectLst/>
                <a:latin typeface="Times New Roman" pitchFamily="18"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8C20C8"/>
                </a:solidFill>
                <a:effectLst/>
                <a:latin typeface="Times New Roman" pitchFamily="18" charset="0"/>
                <a:ea typeface="Calibri" pitchFamily="34" charset="0"/>
                <a:cs typeface="Times New Roman" pitchFamily="18" charset="0"/>
              </a:rPr>
              <a:t>And the smoke of the incense, [which came] with the prayers of the saints, ascended up before God out of the angel's hand.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8C20C8"/>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C20C8"/>
                </a:solidFill>
                <a:effectLst/>
                <a:latin typeface="Times New Roman" pitchFamily="18" charset="0"/>
                <a:ea typeface="Calibri" pitchFamily="34" charset="0"/>
                <a:cs typeface="Times New Roman" pitchFamily="18" charset="0"/>
              </a:rPr>
              <a:t>The religious services, the prayers, the praise, the penitent confession of sin ascend from true believers as incense to the heavenly sanctuary; but passing through the corrupt channels of humanity, they are so defiled that unless purified by blood, they can never be of value with God. They ascend not in spotless purity, and unless the Intercessor who is at God's right hand presents and purifies all by His righteousness, it is not acceptable to God. All incense from earthly tabernacles must be moist with the cleansing drops of the blood of Christ. He holds before the Father the censer of His own merits, in which there is no taint of earthly corruption. He gathers into this censer the prayers, the praise, and the confessions of His people, and with these He puts His own spotless righteousness. Then, perfumed with the merits of Christ's propitiation, the incense comes up before God wholly and entirely acceptable.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C20C8"/>
                </a:solidFill>
                <a:effectLst/>
                <a:latin typeface="Times New Roman" pitchFamily="18" charset="0"/>
                <a:ea typeface="Calibri" pitchFamily="34" charset="0"/>
                <a:cs typeface="Times New Roman" pitchFamily="18" charset="0"/>
              </a:rPr>
              <a:t>Then gracious answers are returned.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C20C8"/>
                </a:solidFill>
                <a:effectLst/>
                <a:latin typeface="Times New Roman" pitchFamily="18" charset="0"/>
                <a:ea typeface="Calibri" pitchFamily="34" charset="0"/>
                <a:cs typeface="Times New Roman" pitchFamily="18" charset="0"/>
              </a:rPr>
              <a:t> </a:t>
            </a:r>
            <a:endParaRPr kumimoji="0" lang="en-US" sz="2000" b="0" i="0" u="none" strike="noStrike" cap="none" normalizeH="0" baseline="0" dirty="0" smtClean="0">
              <a:ln>
                <a:noFill/>
              </a:ln>
              <a:solidFill>
                <a:srgbClr val="8C20C8"/>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C20C8"/>
                </a:solidFill>
                <a:effectLst/>
                <a:latin typeface="Times New Roman" pitchFamily="18" charset="0"/>
                <a:ea typeface="Calibri" pitchFamily="34" charset="0"/>
                <a:cs typeface="Times New Roman" pitchFamily="18" charset="0"/>
              </a:rPr>
              <a:t>     O, that all may see that everything in obedience, in penitence, in praise and thanksgiving must be placed upon the glowing fire of the righteousness of Christ. The fragrance of this righteousness ascends like a cloud around the mercy seat </a:t>
            </a:r>
          </a:p>
          <a:p>
            <a:pPr lvl="0" algn="ctr" eaLnBrk="0" fontAlgn="base" hangingPunct="0">
              <a:spcBef>
                <a:spcPct val="0"/>
              </a:spcBef>
              <a:spcAft>
                <a:spcPct val="0"/>
              </a:spcAft>
            </a:pPr>
            <a:r>
              <a:rPr lang="en-US" sz="2000" b="1" dirty="0" smtClean="0">
                <a:solidFill>
                  <a:schemeClr val="bg1"/>
                </a:solidFill>
                <a:latin typeface="Times New Roman" pitchFamily="18" charset="0"/>
                <a:ea typeface="Calibri" pitchFamily="34" charset="0"/>
                <a:cs typeface="Times New Roman" pitchFamily="18" charset="0"/>
              </a:rPr>
              <a:t>{Bible Commentary Vol.6 10781-2</a:t>
            </a:r>
            <a:r>
              <a:rPr kumimoji="0" lang="en-US"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(Exodus </a:t>
            </a:r>
            <a:r>
              <a:rPr lang="en-US" sz="2000" b="1" dirty="0" smtClean="0">
                <a:solidFill>
                  <a:schemeClr val="bg1"/>
                </a:solidFill>
                <a:latin typeface="Times New Roman" pitchFamily="18" charset="0"/>
                <a:ea typeface="Calibri" pitchFamily="34" charset="0"/>
                <a:cs typeface="Times New Roman" pitchFamily="18" charset="0"/>
              </a:rPr>
              <a:t>30:1-10, 23-24, 34-38)</a:t>
            </a:r>
          </a:p>
          <a:p>
            <a:pPr lvl="0" algn="ctr" eaLnBrk="0" fontAlgn="base" hangingPunct="0">
              <a:spcBef>
                <a:spcPct val="0"/>
              </a:spcBef>
              <a:spcAft>
                <a:spcPct val="0"/>
              </a:spcAft>
            </a:pPr>
            <a:r>
              <a:rPr kumimoji="0" lang="en-US" sz="2000" b="1" i="0" u="none" strike="noStrike" cap="none" normalizeH="0" baseline="0" dirty="0" smtClean="0">
                <a:ln>
                  <a:noFill/>
                </a:ln>
                <a:effectLst/>
                <a:latin typeface="Times New Roman" pitchFamily="18" charset="0"/>
                <a:cs typeface="Times New Roman" pitchFamily="18" charset="0"/>
              </a:rPr>
              <a:t>g</a:t>
            </a:r>
          </a:p>
        </p:txBody>
      </p:sp>
      <p:sp>
        <p:nvSpPr>
          <p:cNvPr id="4" name="Slide Number Placeholder 1"/>
          <p:cNvSpPr txBox="1">
            <a:spLocks/>
          </p:cNvSpPr>
          <p:nvPr/>
        </p:nvSpPr>
        <p:spPr>
          <a:xfrm>
            <a:off x="8305800" y="-152400"/>
            <a:ext cx="457200" cy="457200"/>
          </a:xfrm>
          <a:prstGeom prst="rect">
            <a:avLst/>
          </a:prstGeom>
        </p:spPr>
        <p:txBody>
          <a:bodyPr vert="horz" lIns="0" rIns="0"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1600" b="1"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6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955750"/>
          </a:xfrm>
          <a:prstGeom prst="rect">
            <a:avLst/>
          </a:prstGeom>
          <a:solidFill>
            <a:schemeClr val="tx1"/>
          </a:solidFill>
          <a:ln w="28575">
            <a:solidFill>
              <a:srgbClr val="170CF2"/>
            </a:solidFill>
          </a:ln>
        </p:spPr>
        <p:txBody>
          <a:bodyPr wrap="square">
            <a:spAutoFit/>
          </a:bodyPr>
          <a:lstStyle/>
          <a:p>
            <a:endParaRPr lang="en-US" dirty="0" smtClean="0">
              <a:solidFill>
                <a:srgbClr val="8063C9"/>
              </a:solidFill>
            </a:endParaRPr>
          </a:p>
          <a:p>
            <a:pPr algn="ctr"/>
            <a:r>
              <a:rPr lang="en-US" sz="2400" b="1" dirty="0" smtClean="0">
                <a:solidFill>
                  <a:srgbClr val="8C20C8"/>
                </a:solidFill>
                <a:latin typeface="Times New Roman" pitchFamily="18" charset="0"/>
                <a:cs typeface="Times New Roman" pitchFamily="18" charset="0"/>
              </a:rPr>
              <a:t>ENDOCRINE SYSTEM HORMONE FUNCTIONS</a:t>
            </a:r>
          </a:p>
          <a:p>
            <a:endParaRPr lang="en-US" sz="1200" dirty="0" smtClean="0">
              <a:solidFill>
                <a:srgbClr val="8C20C8"/>
              </a:solidFill>
              <a:latin typeface="Times New Roman" pitchFamily="18" charset="0"/>
              <a:cs typeface="Times New Roman" pitchFamily="18" charset="0"/>
            </a:endParaRPr>
          </a:p>
          <a:p>
            <a:pPr algn="ctr"/>
            <a:r>
              <a:rPr lang="en-US" sz="2000" dirty="0" smtClean="0">
                <a:solidFill>
                  <a:srgbClr val="8C20C8"/>
                </a:solidFill>
                <a:latin typeface="Times New Roman" pitchFamily="18" charset="0"/>
                <a:cs typeface="Times New Roman" pitchFamily="18" charset="0"/>
              </a:rPr>
              <a:t>To maintain homeostasis and communicate and integrate the body’s hormonal needs, the endocrine system is closely linked with the </a:t>
            </a:r>
            <a:r>
              <a:rPr lang="en-US" sz="2000" b="1" dirty="0" smtClean="0">
                <a:solidFill>
                  <a:srgbClr val="170CF2"/>
                </a:solidFill>
                <a:latin typeface="Times New Roman" pitchFamily="18" charset="0"/>
                <a:cs typeface="Times New Roman" pitchFamily="18" charset="0"/>
                <a:hlinkClick r:id="rId2" action="ppaction://hlinkfile"/>
              </a:rPr>
              <a:t>central nervous system</a:t>
            </a:r>
            <a:r>
              <a:rPr lang="en-US" sz="2000" dirty="0" smtClean="0">
                <a:solidFill>
                  <a:srgbClr val="8063C9"/>
                </a:solidFill>
                <a:latin typeface="Times New Roman" pitchFamily="18" charset="0"/>
                <a:cs typeface="Times New Roman" pitchFamily="18" charset="0"/>
              </a:rPr>
              <a:t>. </a:t>
            </a:r>
          </a:p>
          <a:p>
            <a:pPr algn="ctr"/>
            <a:r>
              <a:rPr lang="en-US" sz="2000" dirty="0" smtClean="0">
                <a:solidFill>
                  <a:srgbClr val="8C20C8"/>
                </a:solidFill>
                <a:latin typeface="Times New Roman" pitchFamily="18" charset="0"/>
                <a:cs typeface="Times New Roman" pitchFamily="18" charset="0"/>
              </a:rPr>
              <a:t>This communication and cooperation allows for complete function of the endocrine system and prevents overload of hormonal secretions. Electrochemical impulses are sent through</a:t>
            </a:r>
            <a:r>
              <a:rPr lang="en-US" sz="2000" dirty="0" smtClean="0">
                <a:solidFill>
                  <a:srgbClr val="8063C9"/>
                </a:solidFill>
                <a:latin typeface="Times New Roman" pitchFamily="18" charset="0"/>
                <a:cs typeface="Times New Roman" pitchFamily="18" charset="0"/>
              </a:rPr>
              <a:t> </a:t>
            </a:r>
            <a:r>
              <a:rPr lang="en-US" sz="2000" b="1" dirty="0" smtClean="0">
                <a:solidFill>
                  <a:srgbClr val="170CF2"/>
                </a:solidFill>
                <a:latin typeface="Times New Roman" pitchFamily="18" charset="0"/>
                <a:cs typeface="Times New Roman" pitchFamily="18" charset="0"/>
                <a:hlinkClick r:id="rId3" action="ppaction://hlinkfile"/>
              </a:rPr>
              <a:t>neurons</a:t>
            </a:r>
            <a:r>
              <a:rPr lang="en-US" sz="2000" b="1" dirty="0" smtClean="0">
                <a:solidFill>
                  <a:srgbClr val="8063C9"/>
                </a:solidFill>
                <a:latin typeface="Times New Roman" pitchFamily="18" charset="0"/>
                <a:cs typeface="Times New Roman" pitchFamily="18" charset="0"/>
              </a:rPr>
              <a:t> </a:t>
            </a:r>
            <a:r>
              <a:rPr lang="en-US" sz="2000" dirty="0" smtClean="0">
                <a:solidFill>
                  <a:srgbClr val="8C20C8"/>
                </a:solidFill>
                <a:latin typeface="Times New Roman" pitchFamily="18" charset="0"/>
                <a:cs typeface="Times New Roman" pitchFamily="18" charset="0"/>
              </a:rPr>
              <a:t>to indicate fluctuations of hormones, which entices the endocrine system to respond in short but intense rapid responses. </a:t>
            </a:r>
          </a:p>
          <a:p>
            <a:pPr algn="ctr"/>
            <a:r>
              <a:rPr lang="en-US" sz="2000" dirty="0" smtClean="0">
                <a:solidFill>
                  <a:srgbClr val="8C20C8"/>
                </a:solidFill>
                <a:latin typeface="Times New Roman" pitchFamily="18" charset="0"/>
                <a:cs typeface="Times New Roman" pitchFamily="18" charset="0"/>
              </a:rPr>
              <a:t>The endocrine system does have however, its own response system to help the appropriate amounts of hormones reach their intended destination. </a:t>
            </a:r>
          </a:p>
          <a:p>
            <a:pPr algn="ctr"/>
            <a:r>
              <a:rPr lang="en-US" sz="2000" dirty="0" smtClean="0">
                <a:solidFill>
                  <a:srgbClr val="8C20C8"/>
                </a:solidFill>
                <a:latin typeface="Times New Roman" pitchFamily="18" charset="0"/>
                <a:cs typeface="Times New Roman" pitchFamily="18" charset="0"/>
              </a:rPr>
              <a:t>This means that the endocrine system releases chemical regulators which travel throughout the body in search of the appropriate destination. These chemical regulators are able to respond with longer lasting hormonal adjustments in the areas that may require additional hormones. </a:t>
            </a:r>
          </a:p>
          <a:p>
            <a:pPr algn="ctr"/>
            <a:endParaRPr lang="en-US" sz="800" dirty="0" smtClean="0">
              <a:solidFill>
                <a:srgbClr val="8C20C8"/>
              </a:solidFill>
              <a:latin typeface="Times New Roman" pitchFamily="18" charset="0"/>
              <a:cs typeface="Times New Roman" pitchFamily="18" charset="0"/>
            </a:endParaRPr>
          </a:p>
          <a:p>
            <a:pPr algn="ctr"/>
            <a:r>
              <a:rPr lang="en-US" sz="2000" dirty="0" smtClean="0">
                <a:solidFill>
                  <a:srgbClr val="8C20C8"/>
                </a:solidFill>
                <a:latin typeface="Times New Roman" pitchFamily="18" charset="0"/>
                <a:cs typeface="Times New Roman" pitchFamily="18" charset="0"/>
              </a:rPr>
              <a:t>In the body’s communication system, neurologically based communications are very fast, measurable in milliseconds. The endocrine system’s communication system takes much longer, even as long as several days before being able to effectively communicate the body’s needs for chemical adjustments. The hormonal response typically lasts for days, weeks, or months. The endocrine system and the central nervous system stay in constant communication in order to maintain the body’s proper chemical functions. </a:t>
            </a:r>
            <a:r>
              <a:rPr lang="en-US" b="1" dirty="0" smtClean="0">
                <a:solidFill>
                  <a:schemeClr val="bg1"/>
                </a:solidFill>
                <a:latin typeface="Times New Roman" pitchFamily="18" charset="0"/>
                <a:cs typeface="Times New Roman" pitchFamily="18" charset="0"/>
              </a:rPr>
              <a:t>http://www.medicalook.com/human_anatomy/systems/Endocrine_system.html</a:t>
            </a:r>
            <a:endParaRPr lang="en-US" b="1" dirty="0">
              <a:solidFill>
                <a:schemeClr val="bg1"/>
              </a:solidFill>
              <a:latin typeface="Times New Roman" pitchFamily="18" charset="0"/>
              <a:cs typeface="Times New Roman" pitchFamily="18" charset="0"/>
            </a:endParaRPr>
          </a:p>
        </p:txBody>
      </p:sp>
      <p:sp>
        <p:nvSpPr>
          <p:cNvPr id="5" name="Rectangle 4"/>
          <p:cNvSpPr/>
          <p:nvPr/>
        </p:nvSpPr>
        <p:spPr>
          <a:xfrm>
            <a:off x="8476692" y="304800"/>
            <a:ext cx="415499" cy="369332"/>
          </a:xfrm>
          <a:prstGeom prst="rect">
            <a:avLst/>
          </a:prstGeom>
        </p:spPr>
        <p:txBody>
          <a:bodyPr wrap="none">
            <a:spAutoFit/>
          </a:bodyPr>
          <a:lstStyle/>
          <a:p>
            <a:pPr lvl="0" algn="ctr">
              <a:defRPr/>
            </a:pPr>
            <a:fld id="{877F9B8C-32C4-43F2-99B4-FFD195B4A4EB}" type="slidenum">
              <a:rPr lang="en-US" b="1" smtClean="0">
                <a:solidFill>
                  <a:schemeClr val="bg1"/>
                </a:solidFill>
              </a:rPr>
              <a:pPr lvl="0" algn="ctr">
                <a:defRPr/>
              </a:pPr>
              <a:t>16</a:t>
            </a:fld>
            <a:endParaRPr lang="en-US" b="1" dirty="0">
              <a:solidFill>
                <a:schemeClr val="bg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19600" y="1"/>
            <a:ext cx="4724400" cy="6858000"/>
          </a:xfrm>
          <a:prstGeom prst="rect">
            <a:avLst/>
          </a:prstGeom>
          <a:solidFill>
            <a:schemeClr val="tx1"/>
          </a:solidFill>
          <a:ln w="28575">
            <a:solidFill>
              <a:srgbClr val="8C20C8"/>
            </a:solidFill>
          </a:ln>
        </p:spPr>
        <p:txBody>
          <a:bodyPr wrap="square">
            <a:spAutoFit/>
          </a:bodyPr>
          <a:lstStyle/>
          <a:p>
            <a:pPr algn="ctr"/>
            <a:r>
              <a:rPr lang="en-US" sz="2800" b="1" dirty="0" smtClean="0">
                <a:solidFill>
                  <a:srgbClr val="990F85"/>
                </a:solidFill>
                <a:latin typeface="Times New Roman" pitchFamily="18" charset="0"/>
                <a:cs typeface="Times New Roman" pitchFamily="18" charset="0"/>
              </a:rPr>
              <a:t>Thyroid hormones</a:t>
            </a:r>
            <a:r>
              <a:rPr lang="en-US" sz="2800" dirty="0" smtClean="0">
                <a:solidFill>
                  <a:srgbClr val="990F85"/>
                </a:solidFill>
                <a:latin typeface="Times New Roman" pitchFamily="18" charset="0"/>
                <a:cs typeface="Times New Roman" pitchFamily="18" charset="0"/>
              </a:rPr>
              <a:t> </a:t>
            </a:r>
          </a:p>
          <a:p>
            <a:pPr algn="ctr"/>
            <a:r>
              <a:rPr lang="en-US" sz="2400" dirty="0" smtClean="0">
                <a:solidFill>
                  <a:srgbClr val="AA2EB4"/>
                </a:solidFill>
                <a:latin typeface="Times New Roman" pitchFamily="18" charset="0"/>
                <a:cs typeface="Times New Roman" pitchFamily="18" charset="0"/>
              </a:rPr>
              <a:t>Regulate metabolism, therefore body temperature and weight. </a:t>
            </a:r>
          </a:p>
          <a:p>
            <a:pPr algn="ctr"/>
            <a:r>
              <a:rPr lang="en-US" sz="2400" dirty="0" smtClean="0">
                <a:solidFill>
                  <a:srgbClr val="AA2EB4"/>
                </a:solidFill>
                <a:latin typeface="Times New Roman" pitchFamily="18" charset="0"/>
                <a:cs typeface="Times New Roman" pitchFamily="18" charset="0"/>
              </a:rPr>
              <a:t>The thyroid hormones contain iodine, which the thyroid needs in order to manufacture these hormones. If a person lacks iodine in his/her diet, the thyroid cannot make the hormones, causing a deficiency. </a:t>
            </a:r>
          </a:p>
          <a:p>
            <a:pPr algn="ctr"/>
            <a:r>
              <a:rPr lang="en-US" sz="2400" dirty="0" smtClean="0">
                <a:solidFill>
                  <a:srgbClr val="AA2EB4"/>
                </a:solidFill>
                <a:latin typeface="Times New Roman" pitchFamily="18" charset="0"/>
                <a:cs typeface="Times New Roman" pitchFamily="18" charset="0"/>
              </a:rPr>
              <a:t>In response to the body’s feedback loops calling for more thyroid hormones, the thyroid gland then enlarges to attempt to compensate (The body’s plan here is if it’s bigger it can make more, but that doesn’t help if there isn’t enough iodine.) </a:t>
            </a:r>
          </a:p>
          <a:p>
            <a:pPr algn="ctr"/>
            <a:r>
              <a:rPr lang="en-US" sz="2400" dirty="0" smtClean="0">
                <a:solidFill>
                  <a:srgbClr val="AA2EB4"/>
                </a:solidFill>
                <a:latin typeface="Times New Roman" pitchFamily="18" charset="0"/>
                <a:cs typeface="Times New Roman" pitchFamily="18" charset="0"/>
              </a:rPr>
              <a:t>This disorder is called </a:t>
            </a:r>
            <a:r>
              <a:rPr lang="en-US" sz="2400" b="1" dirty="0" smtClean="0">
                <a:solidFill>
                  <a:srgbClr val="AA2EB4"/>
                </a:solidFill>
                <a:latin typeface="Times New Roman" pitchFamily="18" charset="0"/>
                <a:cs typeface="Times New Roman" pitchFamily="18" charset="0"/>
              </a:rPr>
              <a:t>goiter</a:t>
            </a:r>
            <a:r>
              <a:rPr lang="en-US" sz="1200" dirty="0" smtClean="0">
                <a:solidFill>
                  <a:srgbClr val="AA2EB4"/>
                </a:solidFill>
                <a:latin typeface="Times New Roman" pitchFamily="18" charset="0"/>
                <a:cs typeface="Times New Roman" pitchFamily="18" charset="0"/>
              </a:rPr>
              <a:t>.</a:t>
            </a:r>
          </a:p>
          <a:p>
            <a:pPr algn="ctr"/>
            <a:r>
              <a:rPr lang="en-US" sz="1600" b="1" dirty="0" smtClean="0">
                <a:solidFill>
                  <a:srgbClr val="AA2EB4"/>
                </a:solidFill>
                <a:latin typeface="Times New Roman" pitchFamily="18" charset="0"/>
                <a:cs typeface="Times New Roman" pitchFamily="18" charset="0"/>
              </a:rPr>
              <a:t>( Dietary sources of iodine include and seaweeds like kelp)</a:t>
            </a:r>
          </a:p>
        </p:txBody>
      </p:sp>
      <p:sp>
        <p:nvSpPr>
          <p:cNvPr id="6" name="Slide Number Placeholder 1"/>
          <p:cNvSpPr>
            <a:spLocks noGrp="1"/>
          </p:cNvSpPr>
          <p:nvPr>
            <p:ph type="sldNum" sz="quarter" idx="12"/>
          </p:nvPr>
        </p:nvSpPr>
        <p:spPr>
          <a:xfrm>
            <a:off x="8534400" y="0"/>
            <a:ext cx="304800" cy="365125"/>
          </a:xfrm>
        </p:spPr>
        <p:txBody>
          <a:bodyPr/>
          <a:lstStyle/>
          <a:p>
            <a:pPr algn="ctr"/>
            <a:fld id="{877F9B8C-32C4-43F2-99B4-FFD195B4A4EB}" type="slidenum">
              <a:rPr lang="en-US" sz="1400" b="1" smtClean="0">
                <a:solidFill>
                  <a:schemeClr val="bg1"/>
                </a:solidFill>
                <a:latin typeface="Times New Roman" pitchFamily="18" charset="0"/>
                <a:cs typeface="Times New Roman" pitchFamily="18" charset="0"/>
              </a:rPr>
              <a:pPr algn="ctr"/>
              <a:t>17</a:t>
            </a:fld>
            <a:endParaRPr lang="en-US" sz="1400" b="1" dirty="0">
              <a:solidFill>
                <a:schemeClr val="bg1"/>
              </a:solidFill>
              <a:latin typeface="Times New Roman" pitchFamily="18" charset="0"/>
              <a:cs typeface="Times New Roman" pitchFamily="18" charset="0"/>
            </a:endParaRPr>
          </a:p>
        </p:txBody>
      </p:sp>
      <p:pic>
        <p:nvPicPr>
          <p:cNvPr id="7172" name="Picture 4" descr="http://bloomingtonthyroidproblemsandhealth.com/wblog/wp-content/uploads/2012/01/Thyroid_gland.jpg"/>
          <p:cNvPicPr>
            <a:picLocks noChangeAspect="1" noChangeArrowheads="1"/>
          </p:cNvPicPr>
          <p:nvPr/>
        </p:nvPicPr>
        <p:blipFill>
          <a:blip r:embed="rId2" cstate="print"/>
          <a:srcRect t="13904"/>
          <a:stretch>
            <a:fillRect/>
          </a:stretch>
        </p:blipFill>
        <p:spPr bwMode="auto">
          <a:xfrm>
            <a:off x="0" y="0"/>
            <a:ext cx="4419600" cy="6858000"/>
          </a:xfrm>
          <a:prstGeom prst="rect">
            <a:avLst/>
          </a:prstGeom>
          <a:noFill/>
          <a:ln w="28575">
            <a:solidFill>
              <a:srgbClr val="8C20C8"/>
            </a:solidFill>
          </a:ln>
        </p:spPr>
      </p:pic>
      <p:pic>
        <p:nvPicPr>
          <p:cNvPr id="8" name="Picture 2" descr="http://s1.hubimg.com/u/4349828_f260.jpg"/>
          <p:cNvPicPr>
            <a:picLocks noChangeAspect="1" noChangeArrowheads="1"/>
          </p:cNvPicPr>
          <p:nvPr/>
        </p:nvPicPr>
        <p:blipFill>
          <a:blip r:embed="rId3" cstate="print"/>
          <a:srcRect/>
          <a:stretch>
            <a:fillRect/>
          </a:stretch>
        </p:blipFill>
        <p:spPr bwMode="auto">
          <a:xfrm>
            <a:off x="0" y="3962400"/>
            <a:ext cx="1828800" cy="2714626"/>
          </a:xfrm>
          <a:prstGeom prst="rect">
            <a:avLst/>
          </a:prstGeom>
          <a:noFill/>
        </p:spPr>
      </p:pic>
      <p:sp>
        <p:nvSpPr>
          <p:cNvPr id="7" name="TextBox 6"/>
          <p:cNvSpPr txBox="1"/>
          <p:nvPr/>
        </p:nvSpPr>
        <p:spPr>
          <a:xfrm>
            <a:off x="1676400" y="2667000"/>
            <a:ext cx="2611099" cy="830997"/>
          </a:xfrm>
          <a:prstGeom prst="rect">
            <a:avLst/>
          </a:prstGeom>
          <a:noFill/>
        </p:spPr>
        <p:txBody>
          <a:bodyPr wrap="none" rtlCol="0">
            <a:spAutoFit/>
          </a:bodyPr>
          <a:lstStyle/>
          <a:p>
            <a:pPr algn="ctr"/>
            <a:r>
              <a:rPr lang="en-US" sz="1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4 or 5 inches of garden hose</a:t>
            </a:r>
          </a:p>
          <a:p>
            <a:pPr algn="ctr"/>
            <a:r>
              <a:rPr lang="en-US" sz="1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attached to its bottom end.</a:t>
            </a:r>
          </a:p>
          <a:p>
            <a:pPr algn="ctr"/>
            <a:r>
              <a:rPr lang="en-US" sz="1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Exodus 26:8-9</a:t>
            </a:r>
            <a:endParaRPr lang="en-US" sz="1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10" name="Straight Arrow Connector 9"/>
          <p:cNvCxnSpPr/>
          <p:nvPr/>
        </p:nvCxnSpPr>
        <p:spPr>
          <a:xfrm flipV="1">
            <a:off x="1905000" y="2438400"/>
            <a:ext cx="914400" cy="3048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43200" y="3886200"/>
            <a:ext cx="1676400" cy="2692301"/>
          </a:xfrm>
          <a:prstGeom prst="rect">
            <a:avLst/>
          </a:prstGeom>
          <a:solidFill>
            <a:schemeClr val="tx1"/>
          </a:solidFill>
          <a:ln>
            <a:solidFill>
              <a:srgbClr val="AA2EB4"/>
            </a:solidFill>
          </a:ln>
        </p:spPr>
        <p:txBody>
          <a:bodyPr wrap="square" rtlCol="0">
            <a:spAutoFit/>
          </a:bodyPr>
          <a:lstStyle/>
          <a:p>
            <a:pPr algn="ctr"/>
            <a:endParaRPr lang="en-US" b="1" dirty="0" smtClean="0">
              <a:solidFill>
                <a:schemeClr val="bg1"/>
              </a:solidFill>
              <a:latin typeface="Times New Roman" pitchFamily="18" charset="0"/>
              <a:cs typeface="Times New Roman" pitchFamily="18" charset="0"/>
            </a:endParaRPr>
          </a:p>
          <a:p>
            <a:pPr algn="ctr"/>
            <a:endParaRPr lang="en-US" b="1" dirty="0" smtClean="0">
              <a:solidFill>
                <a:schemeClr val="bg1"/>
              </a:solidFill>
              <a:latin typeface="Times New Roman" pitchFamily="18" charset="0"/>
              <a:cs typeface="Times New Roman" pitchFamily="18" charset="0"/>
            </a:endParaRPr>
          </a:p>
          <a:p>
            <a:pPr algn="ctr"/>
            <a:r>
              <a:rPr lang="en-US" b="1" dirty="0" smtClean="0">
                <a:solidFill>
                  <a:srgbClr val="AA2EB4"/>
                </a:solidFill>
                <a:latin typeface="Times New Roman" pitchFamily="18" charset="0"/>
                <a:cs typeface="Times New Roman" pitchFamily="18" charset="0"/>
              </a:rPr>
              <a:t>Your trachea</a:t>
            </a:r>
          </a:p>
          <a:p>
            <a:pPr algn="ctr"/>
            <a:r>
              <a:rPr lang="en-US" b="1" dirty="0" smtClean="0">
                <a:solidFill>
                  <a:srgbClr val="AA2EB4"/>
                </a:solidFill>
                <a:latin typeface="Times New Roman" pitchFamily="18" charset="0"/>
                <a:cs typeface="Times New Roman" pitchFamily="18" charset="0"/>
              </a:rPr>
              <a:t> is reinforced with rings</a:t>
            </a:r>
          </a:p>
          <a:p>
            <a:pPr algn="ctr"/>
            <a:r>
              <a:rPr lang="en-US" b="1" dirty="0" smtClean="0">
                <a:solidFill>
                  <a:srgbClr val="AA2EB4"/>
                </a:solidFill>
                <a:latin typeface="Times New Roman" pitchFamily="18" charset="0"/>
                <a:cs typeface="Times New Roman" pitchFamily="18" charset="0"/>
              </a:rPr>
              <a:t> of cartilage</a:t>
            </a:r>
          </a:p>
          <a:p>
            <a:pPr algn="ctr"/>
            <a:endParaRPr lang="en-US" sz="2000" b="1" dirty="0" smtClean="0">
              <a:solidFill>
                <a:schemeClr val="bg1"/>
              </a:solidFill>
              <a:latin typeface="Times New Roman" pitchFamily="18" charset="0"/>
              <a:cs typeface="Times New Roman" pitchFamily="18" charset="0"/>
            </a:endParaRPr>
          </a:p>
          <a:p>
            <a:pPr algn="ctr"/>
            <a:endParaRPr lang="en-US" b="1" dirty="0" smtClean="0">
              <a:solidFill>
                <a:schemeClr val="bg1"/>
              </a:solidFill>
              <a:latin typeface="Times New Roman" pitchFamily="18" charset="0"/>
              <a:cs typeface="Times New Roman" pitchFamily="18" charset="0"/>
            </a:endParaRPr>
          </a:p>
          <a:p>
            <a:pPr algn="ctr"/>
            <a:endParaRPr lang="en-US" b="1" dirty="0">
              <a:solidFill>
                <a:schemeClr val="bg1"/>
              </a:solidFill>
              <a:latin typeface="Times New Roman" pitchFamily="18" charset="0"/>
              <a:cs typeface="Times New Roman" pitchFamily="18" charset="0"/>
            </a:endParaRPr>
          </a:p>
        </p:txBody>
      </p:sp>
      <p:sp>
        <p:nvSpPr>
          <p:cNvPr id="13" name="Rectangle 12"/>
          <p:cNvSpPr/>
          <p:nvPr/>
        </p:nvSpPr>
        <p:spPr>
          <a:xfrm>
            <a:off x="1905000" y="3505200"/>
            <a:ext cx="23622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advClick="0" advTm="12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154984"/>
          </a:xfrm>
          <a:prstGeom prst="rect">
            <a:avLst/>
          </a:prstGeom>
          <a:solidFill>
            <a:schemeClr val="tx1"/>
          </a:solidFill>
          <a:ln w="28575">
            <a:solidFill>
              <a:srgbClr val="6B3197"/>
            </a:solidFill>
          </a:ln>
        </p:spPr>
        <p:txBody>
          <a:bodyPr wrap="square">
            <a:spAutoFit/>
          </a:bodyPr>
          <a:lstStyle/>
          <a:p>
            <a:pPr algn="ctr"/>
            <a:endParaRPr lang="en-US" sz="800" b="1" dirty="0" smtClean="0">
              <a:solidFill>
                <a:srgbClr val="8C20C8"/>
              </a:solidFill>
              <a:latin typeface="Times New Roman" pitchFamily="18" charset="0"/>
              <a:cs typeface="Times New Roman" pitchFamily="18" charset="0"/>
            </a:endParaRPr>
          </a:p>
          <a:p>
            <a:pPr algn="ctr"/>
            <a:r>
              <a:rPr lang="en-US" sz="2800" b="1" dirty="0" smtClean="0">
                <a:solidFill>
                  <a:srgbClr val="8C20C8"/>
                </a:solidFill>
                <a:latin typeface="Times New Roman" pitchFamily="18" charset="0"/>
                <a:cs typeface="Times New Roman" pitchFamily="18" charset="0"/>
              </a:rPr>
              <a:t>HORMONES</a:t>
            </a:r>
          </a:p>
          <a:p>
            <a:pPr algn="ctr"/>
            <a:endParaRPr lang="en-US" sz="800" b="1" dirty="0" smtClean="0">
              <a:solidFill>
                <a:srgbClr val="8C20C8"/>
              </a:solidFill>
              <a:latin typeface="Times New Roman" pitchFamily="18" charset="0"/>
              <a:cs typeface="Times New Roman" pitchFamily="18" charset="0"/>
            </a:endParaRPr>
          </a:p>
          <a:p>
            <a:pPr algn="ctr"/>
            <a:r>
              <a:rPr lang="en-US" sz="2000" dirty="0" smtClean="0">
                <a:solidFill>
                  <a:srgbClr val="8C20C8"/>
                </a:solidFill>
                <a:latin typeface="Times New Roman" pitchFamily="18" charset="0"/>
                <a:cs typeface="Times New Roman" pitchFamily="18" charset="0"/>
              </a:rPr>
              <a:t>The cranial cavity contains </a:t>
            </a:r>
            <a:r>
              <a:rPr lang="en-US" sz="2000" b="1" u="sng" dirty="0" smtClean="0">
                <a:solidFill>
                  <a:schemeClr val="bg1"/>
                </a:solidFill>
                <a:latin typeface="Times New Roman" pitchFamily="18" charset="0"/>
                <a:cs typeface="Times New Roman" pitchFamily="18" charset="0"/>
              </a:rPr>
              <a:t>three endocrine glands</a:t>
            </a:r>
            <a:r>
              <a:rPr lang="en-US" sz="2000" dirty="0" smtClean="0">
                <a:solidFill>
                  <a:srgbClr val="8C20C8"/>
                </a:solidFill>
                <a:latin typeface="Times New Roman" pitchFamily="18" charset="0"/>
                <a:cs typeface="Times New Roman" pitchFamily="18" charset="0"/>
              </a:rPr>
              <a:t>, located in close proximity to the brain’s structured ability to demand the release or the decline and prohibition of hormones.  Hormone production in </a:t>
            </a:r>
            <a:r>
              <a:rPr lang="en-US" sz="2000" b="1" u="sng" dirty="0" smtClean="0">
                <a:solidFill>
                  <a:schemeClr val="bg1"/>
                </a:solidFill>
                <a:latin typeface="Times New Roman" pitchFamily="18" charset="0"/>
                <a:cs typeface="Times New Roman" pitchFamily="18" charset="0"/>
              </a:rPr>
              <a:t>the endocrine system </a:t>
            </a:r>
            <a:r>
              <a:rPr lang="en-US" sz="2000" dirty="0" smtClean="0">
                <a:solidFill>
                  <a:srgbClr val="8C20C8"/>
                </a:solidFill>
                <a:latin typeface="Times New Roman" pitchFamily="18" charset="0"/>
                <a:cs typeface="Times New Roman" pitchFamily="18" charset="0"/>
              </a:rPr>
              <a:t>can be over ridden by the brain’s ability to release or restrict hormones. Likewise, the endocrine system has the ability to over rid the brain’s release or denial of hormone production. </a:t>
            </a:r>
          </a:p>
          <a:p>
            <a:pPr algn="ctr"/>
            <a:r>
              <a:rPr lang="en-US" sz="2000" dirty="0" smtClean="0">
                <a:solidFill>
                  <a:srgbClr val="8C20C8"/>
                </a:solidFill>
                <a:latin typeface="Times New Roman" pitchFamily="18" charset="0"/>
                <a:cs typeface="Times New Roman" pitchFamily="18" charset="0"/>
              </a:rPr>
              <a:t>This is a simple but effective form of the body’s system of </a:t>
            </a:r>
            <a:r>
              <a:rPr lang="en-US" sz="2000" b="1" u="sng" dirty="0" smtClean="0">
                <a:solidFill>
                  <a:schemeClr val="bg1"/>
                </a:solidFill>
                <a:latin typeface="Times New Roman" pitchFamily="18" charset="0"/>
                <a:cs typeface="Times New Roman" pitchFamily="18" charset="0"/>
              </a:rPr>
              <a:t>checks and balances </a:t>
            </a:r>
            <a:r>
              <a:rPr lang="en-US" sz="2000" dirty="0" smtClean="0">
                <a:solidFill>
                  <a:srgbClr val="8C20C8"/>
                </a:solidFill>
                <a:latin typeface="Times New Roman" pitchFamily="18" charset="0"/>
                <a:cs typeface="Times New Roman" pitchFamily="18" charset="0"/>
              </a:rPr>
              <a:t>in achieving appropriate hormonal activity. Without this ability, the </a:t>
            </a:r>
            <a:r>
              <a:rPr lang="en-US" sz="2000" b="1" dirty="0" smtClean="0">
                <a:solidFill>
                  <a:srgbClr val="8C20C8"/>
                </a:solidFill>
                <a:latin typeface="Times New Roman" pitchFamily="18" charset="0"/>
                <a:cs typeface="Times New Roman" pitchFamily="18" charset="0"/>
                <a:hlinkClick r:id="rId2" action="ppaction://hlinkfile"/>
              </a:rPr>
              <a:t>brain</a:t>
            </a:r>
            <a:r>
              <a:rPr lang="en-US" sz="2000" dirty="0" smtClean="0">
                <a:solidFill>
                  <a:srgbClr val="8C20C8"/>
                </a:solidFill>
                <a:latin typeface="Times New Roman" pitchFamily="18" charset="0"/>
                <a:cs typeface="Times New Roman" pitchFamily="18" charset="0"/>
              </a:rPr>
              <a:t> and the </a:t>
            </a:r>
            <a:r>
              <a:rPr lang="en-US" sz="2000" b="1" u="sng" dirty="0" smtClean="0">
                <a:solidFill>
                  <a:srgbClr val="2619CF"/>
                </a:solidFill>
                <a:latin typeface="Times New Roman" pitchFamily="18" charset="0"/>
                <a:cs typeface="Times New Roman" pitchFamily="18" charset="0"/>
              </a:rPr>
              <a:t>endocrine system </a:t>
            </a:r>
            <a:r>
              <a:rPr lang="en-US" sz="2000" dirty="0" smtClean="0">
                <a:solidFill>
                  <a:srgbClr val="8C20C8"/>
                </a:solidFill>
                <a:latin typeface="Times New Roman" pitchFamily="18" charset="0"/>
                <a:cs typeface="Times New Roman" pitchFamily="18" charset="0"/>
              </a:rPr>
              <a:t>could easily produce the same hormones for the same location and the body would be overloaded with hormone production.  Like wise, a hormonal excretion dysfunction of either system could lead the significant and detrimental denial of basic hormones for one particular body function.</a:t>
            </a:r>
            <a:endParaRPr lang="en-US" sz="1400" dirty="0">
              <a:solidFill>
                <a:srgbClr val="8C20C8"/>
              </a:solidFill>
              <a:latin typeface="Times New Roman" pitchFamily="18" charset="0"/>
              <a:cs typeface="Times New Roman" pitchFamily="18" charset="0"/>
            </a:endParaRPr>
          </a:p>
        </p:txBody>
      </p:sp>
      <p:sp>
        <p:nvSpPr>
          <p:cNvPr id="5" name="Rectangle 4"/>
          <p:cNvSpPr/>
          <p:nvPr/>
        </p:nvSpPr>
        <p:spPr>
          <a:xfrm>
            <a:off x="8382000" y="228600"/>
            <a:ext cx="415498" cy="369332"/>
          </a:xfrm>
          <a:prstGeom prst="rect">
            <a:avLst/>
          </a:prstGeom>
        </p:spPr>
        <p:txBody>
          <a:bodyPr wrap="square">
            <a:spAutoFit/>
          </a:bodyPr>
          <a:lstStyle/>
          <a:p>
            <a:pPr algn="ctr"/>
            <a:fld id="{877F9B8C-32C4-43F2-99B4-FFD195B4A4EB}" type="slidenum">
              <a:rPr lang="en-US" b="1" smtClean="0">
                <a:solidFill>
                  <a:schemeClr val="bg1"/>
                </a:solidFill>
                <a:latin typeface="Times New Roman" pitchFamily="18" charset="0"/>
                <a:cs typeface="Times New Roman" pitchFamily="18" charset="0"/>
              </a:rPr>
              <a:pPr algn="ctr"/>
              <a:t>18</a:t>
            </a:fld>
            <a:endParaRPr lang="en-US" b="1" dirty="0">
              <a:solidFill>
                <a:schemeClr val="bg1"/>
              </a:solidFill>
              <a:latin typeface="Times New Roman" pitchFamily="18" charset="0"/>
              <a:cs typeface="Times New Roman" pitchFamily="18" charset="0"/>
            </a:endParaRPr>
          </a:p>
        </p:txBody>
      </p:sp>
      <p:pic>
        <p:nvPicPr>
          <p:cNvPr id="6" name="Picture 2" descr="http://www.markethealthstores.com/images/ThyromineThyroid/thyroid2.jpg"/>
          <p:cNvPicPr>
            <a:picLocks noChangeAspect="1" noChangeArrowheads="1"/>
          </p:cNvPicPr>
          <p:nvPr/>
        </p:nvPicPr>
        <p:blipFill>
          <a:blip r:embed="rId3" cstate="print"/>
          <a:srcRect/>
          <a:stretch>
            <a:fillRect/>
          </a:stretch>
        </p:blipFill>
        <p:spPr bwMode="auto">
          <a:xfrm>
            <a:off x="0" y="4114800"/>
            <a:ext cx="3810000" cy="2743200"/>
          </a:xfrm>
          <a:prstGeom prst="rect">
            <a:avLst/>
          </a:prstGeom>
          <a:noFill/>
          <a:ln>
            <a:solidFill>
              <a:srgbClr val="C00000"/>
            </a:solidFill>
          </a:ln>
        </p:spPr>
      </p:pic>
      <p:pic>
        <p:nvPicPr>
          <p:cNvPr id="7" name="Picture 2" descr="http://www.knowurflow.com/wp-content/uploads/2013/05/hormones-470x260.jpg"/>
          <p:cNvPicPr>
            <a:picLocks noChangeAspect="1" noChangeArrowheads="1"/>
          </p:cNvPicPr>
          <p:nvPr/>
        </p:nvPicPr>
        <p:blipFill>
          <a:blip r:embed="rId4" cstate="print"/>
          <a:srcRect/>
          <a:stretch>
            <a:fillRect/>
          </a:stretch>
        </p:blipFill>
        <p:spPr bwMode="auto">
          <a:xfrm>
            <a:off x="3810000" y="4114800"/>
            <a:ext cx="5334000" cy="2743200"/>
          </a:xfrm>
          <a:prstGeom prst="rect">
            <a:avLst/>
          </a:prstGeom>
          <a:noFill/>
          <a:ln>
            <a:solidFill>
              <a:srgbClr val="C00000"/>
            </a:solidFill>
          </a:ln>
        </p:spPr>
      </p:pic>
      <p:sp>
        <p:nvSpPr>
          <p:cNvPr id="8" name="Rectangle 7"/>
          <p:cNvSpPr/>
          <p:nvPr/>
        </p:nvSpPr>
        <p:spPr>
          <a:xfrm>
            <a:off x="2362200" y="4267200"/>
            <a:ext cx="1005403" cy="369332"/>
          </a:xfrm>
          <a:prstGeom prst="rect">
            <a:avLst/>
          </a:prstGeom>
        </p:spPr>
        <p:txBody>
          <a:bodyPr wrap="none">
            <a:spAutoFit/>
          </a:bodyPr>
          <a:lstStyle/>
          <a:p>
            <a:r>
              <a:rPr lang="en-US" b="1" dirty="0" smtClean="0">
                <a:solidFill>
                  <a:srgbClr val="C00000"/>
                </a:solidFill>
                <a:latin typeface="Times New Roman" pitchFamily="18" charset="0"/>
                <a:ea typeface="Calibri" pitchFamily="34" charset="0"/>
                <a:cs typeface="Times New Roman" pitchFamily="18" charset="0"/>
              </a:rPr>
              <a:t>"shield”</a:t>
            </a:r>
            <a:endParaRPr lang="en-US" dirty="0"/>
          </a:p>
        </p:txBody>
      </p:sp>
      <p:sp>
        <p:nvSpPr>
          <p:cNvPr id="9" name="TextBox 8"/>
          <p:cNvSpPr txBox="1"/>
          <p:nvPr/>
        </p:nvSpPr>
        <p:spPr>
          <a:xfrm>
            <a:off x="1752600" y="6172200"/>
            <a:ext cx="1941622" cy="369332"/>
          </a:xfrm>
          <a:prstGeom prst="rect">
            <a:avLst/>
          </a:prstGeom>
          <a:noFill/>
          <a:ln>
            <a:solidFill>
              <a:srgbClr val="C00000"/>
            </a:solidFill>
          </a:ln>
        </p:spPr>
        <p:txBody>
          <a:bodyPr wrap="none" rtlCol="0">
            <a:spAutoFit/>
          </a:bodyPr>
          <a:lstStyle/>
          <a:p>
            <a:pPr algn="ctr"/>
            <a:r>
              <a:rPr lang="en-US" b="1" dirty="0" smtClean="0">
                <a:solidFill>
                  <a:srgbClr val="C00000"/>
                </a:solidFill>
                <a:latin typeface="Times New Roman" pitchFamily="18" charset="0"/>
                <a:cs typeface="Times New Roman" pitchFamily="18" charset="0"/>
              </a:rPr>
              <a:t>Psalms 91: 1-4, 11</a:t>
            </a:r>
            <a:endParaRPr lang="en-US" b="1" dirty="0">
              <a:solidFill>
                <a:srgbClr val="C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0" y="-52373"/>
            <a:ext cx="9144000" cy="7017306"/>
          </a:xfrm>
          <a:prstGeom prst="rect">
            <a:avLst/>
          </a:prstGeom>
          <a:solidFill>
            <a:schemeClr val="tx1"/>
          </a:solidFill>
          <a:ln w="28575">
            <a:solidFill>
              <a:srgbClr val="2619CF"/>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endParaRPr kumimoji="0" lang="en-US" sz="11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endParaRPr>
          </a:p>
          <a:p>
            <a:pPr algn="ctr" fontAlgn="base">
              <a:spcBef>
                <a:spcPct val="0"/>
              </a:spcBef>
              <a:spcAft>
                <a:spcPct val="0"/>
              </a:spcAft>
            </a:pPr>
            <a:r>
              <a:rPr kumimoji="0" lang="en-US" sz="2000" b="1" i="0" u="none" strike="noStrike" cap="none" normalizeH="0" baseline="0" dirty="0" smtClean="0">
                <a:ln>
                  <a:noFill/>
                </a:ln>
                <a:solidFill>
                  <a:srgbClr val="6600CC"/>
                </a:solidFill>
                <a:effectLst/>
                <a:latin typeface="Times New Roman" pitchFamily="18" charset="0"/>
                <a:ea typeface="Calibri" pitchFamily="34" charset="0"/>
                <a:cs typeface="Times New Roman" pitchFamily="18" charset="0"/>
              </a:rPr>
              <a:t>Thyroid Gland</a:t>
            </a:r>
            <a:r>
              <a:rPr kumimoji="0" lang="en-US" sz="2400" b="1" i="0" u="none" strike="noStrike" cap="none" normalizeH="0" baseline="0" dirty="0" smtClean="0">
                <a:ln>
                  <a:noFill/>
                </a:ln>
                <a:solidFill>
                  <a:srgbClr val="6600CC"/>
                </a:solidFill>
                <a:effectLst/>
                <a:latin typeface="Times New Roman" pitchFamily="18" charset="0"/>
                <a:ea typeface="Calibri" pitchFamily="34" charset="0"/>
                <a:cs typeface="Times New Roman" pitchFamily="18" charset="0"/>
              </a:rPr>
              <a:t>: </a:t>
            </a:r>
            <a:r>
              <a:rPr lang="en-US" sz="2000" dirty="0" smtClean="0">
                <a:solidFill>
                  <a:srgbClr val="6600CC"/>
                </a:solidFill>
                <a:latin typeface="Times New Roman" pitchFamily="18" charset="0"/>
                <a:ea typeface="Calibri" pitchFamily="34" charset="0"/>
                <a:cs typeface="Times New Roman" pitchFamily="18" charset="0"/>
              </a:rPr>
              <a:t>the thyroid gets its name from the Greek word for </a:t>
            </a:r>
          </a:p>
          <a:p>
            <a:pPr algn="ctr" fontAlgn="base">
              <a:spcBef>
                <a:spcPct val="0"/>
              </a:spcBef>
              <a:spcAft>
                <a:spcPct val="0"/>
              </a:spcAft>
            </a:pPr>
            <a:r>
              <a:rPr lang="en-US" sz="2000" b="1" dirty="0" smtClean="0">
                <a:solidFill>
                  <a:srgbClr val="6600CC"/>
                </a:solidFill>
                <a:latin typeface="Times New Roman" pitchFamily="18" charset="0"/>
                <a:ea typeface="Calibri" pitchFamily="34" charset="0"/>
                <a:cs typeface="Times New Roman" pitchFamily="18" charset="0"/>
              </a:rPr>
              <a:t>"shield”</a:t>
            </a:r>
            <a:r>
              <a:rPr lang="en-US" sz="2000" dirty="0" smtClean="0">
                <a:solidFill>
                  <a:srgbClr val="6600CC"/>
                </a:solidFill>
                <a:latin typeface="Times New Roman" pitchFamily="18" charset="0"/>
                <a:ea typeface="Calibri" pitchFamily="34" charset="0"/>
                <a:cs typeface="Times New Roman" pitchFamily="18" charset="0"/>
              </a:rPr>
              <a:t>,</a:t>
            </a:r>
            <a:r>
              <a:rPr lang="en-US" sz="2000" dirty="0" smtClean="0">
                <a:solidFill>
                  <a:srgbClr val="C00000"/>
                </a:solidFill>
                <a:latin typeface="Times New Roman" pitchFamily="18" charset="0"/>
                <a:ea typeface="Calibri" pitchFamily="34" charset="0"/>
                <a:cs typeface="Times New Roman" pitchFamily="18" charset="0"/>
              </a:rPr>
              <a:t> </a:t>
            </a:r>
            <a:r>
              <a:rPr lang="en-US" sz="2000" dirty="0" smtClean="0">
                <a:solidFill>
                  <a:srgbClr val="2619CF"/>
                </a:solidFill>
                <a:latin typeface="Times New Roman" pitchFamily="18" charset="0"/>
                <a:ea typeface="Calibri" pitchFamily="34" charset="0"/>
                <a:cs typeface="Times New Roman" pitchFamily="18" charset="0"/>
              </a:rPr>
              <a:t> </a:t>
            </a:r>
            <a:r>
              <a:rPr lang="en-US" sz="2000" dirty="0" smtClean="0">
                <a:solidFill>
                  <a:srgbClr val="6600CC"/>
                </a:solidFill>
                <a:latin typeface="Times New Roman" pitchFamily="18" charset="0"/>
                <a:ea typeface="Calibri" pitchFamily="34" charset="0"/>
                <a:cs typeface="Times New Roman" pitchFamily="18" charset="0"/>
              </a:rPr>
              <a:t>due to the shape of the related thyroid cartilage. The thyroid gland controls how quickly the body uses energy, makes</a:t>
            </a:r>
            <a:r>
              <a:rPr lang="en-US" sz="2000" b="1" dirty="0" smtClean="0">
                <a:solidFill>
                  <a:srgbClr val="6600CC"/>
                </a:solidFill>
                <a:latin typeface="Times New Roman" pitchFamily="18" charset="0"/>
                <a:ea typeface="Calibri" pitchFamily="34" charset="0"/>
                <a:cs typeface="Times New Roman" pitchFamily="18" charset="0"/>
              </a:rPr>
              <a:t> proteins</a:t>
            </a:r>
            <a:r>
              <a:rPr lang="en-US" sz="2000" dirty="0" smtClean="0">
                <a:solidFill>
                  <a:srgbClr val="6600CC"/>
                </a:solidFill>
                <a:latin typeface="Times New Roman" pitchFamily="18" charset="0"/>
                <a:ea typeface="Calibri" pitchFamily="34" charset="0"/>
                <a:cs typeface="Times New Roman" pitchFamily="18" charset="0"/>
              </a:rPr>
              <a:t> and controls how sensitive the body is to other hormones</a:t>
            </a:r>
            <a:r>
              <a:rPr lang="en-US" sz="2400" dirty="0" smtClean="0">
                <a:solidFill>
                  <a:srgbClr val="6600CC"/>
                </a:solidFill>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r>
              <a:rPr kumimoji="0" lang="en-US"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Palms104:4) (Hebrew 1:7) </a:t>
            </a:r>
            <a:r>
              <a:rPr lang="en-US" sz="1600" b="1" dirty="0" smtClean="0">
                <a:solidFill>
                  <a:schemeClr val="bg1"/>
                </a:solidFill>
                <a:latin typeface="Times New Roman" pitchFamily="18" charset="0"/>
                <a:ea typeface="Calibri" pitchFamily="34" charset="0"/>
                <a:cs typeface="Times New Roman" pitchFamily="18" charset="0"/>
              </a:rPr>
              <a:t>(Genesis 15:1)</a:t>
            </a:r>
          </a:p>
          <a:p>
            <a:pPr fontAlgn="base">
              <a:spcBef>
                <a:spcPct val="0"/>
              </a:spcBef>
              <a:spcAft>
                <a:spcPct val="0"/>
              </a:spcAft>
            </a:pPr>
            <a:endParaRPr kumimoji="0" lang="en-US" sz="800" b="1" i="0" u="none" strike="noStrike" cap="none" normalizeH="0" baseline="0" dirty="0" smtClean="0">
              <a:ln>
                <a:noFill/>
              </a:ln>
              <a:solidFill>
                <a:srgbClr val="2619CF"/>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Who maketh his angels spirits; his ministers a flaming fire: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(Deuteronomy 33:29)(2 Samuel 22:3, 36) (Luke 22:43-44)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619CF"/>
                </a:solidFill>
                <a:effectLst/>
                <a:latin typeface="Times New Roman" pitchFamily="18" charset="0"/>
                <a:ea typeface="Calibri" pitchFamily="34" charset="0"/>
                <a:cs typeface="Times New Roman" pitchFamily="18" charset="0"/>
              </a:rPr>
              <a:t>Hormonal </a:t>
            </a:r>
            <a:r>
              <a:rPr kumimoji="0" lang="en-US" sz="2000"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output from the thyroid </a:t>
            </a:r>
            <a:r>
              <a:rPr kumimoji="0" lang="en-US" sz="2000" b="0" i="0" u="none" strike="noStrike" cap="none" normalizeH="0" baseline="0" dirty="0" smtClean="0">
                <a:ln>
                  <a:noFill/>
                </a:ln>
                <a:solidFill>
                  <a:srgbClr val="2619CF"/>
                </a:solidFill>
                <a:effectLst/>
                <a:latin typeface="Times New Roman" pitchFamily="18" charset="0"/>
                <a:ea typeface="Calibri" pitchFamily="34" charset="0"/>
                <a:cs typeface="Times New Roman" pitchFamily="18" charset="0"/>
              </a:rPr>
              <a:t>is regulated by</a:t>
            </a:r>
            <a:r>
              <a:rPr kumimoji="0" lang="en-US" sz="2000" b="0"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  </a:t>
            </a:r>
            <a:r>
              <a:rPr kumimoji="0" lang="en-US" sz="2000"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TSH and TRH </a:t>
            </a:r>
            <a:r>
              <a:rPr kumimoji="0" lang="en-US"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(Hebrew 1:14)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TSH</a:t>
            </a:r>
            <a:r>
              <a:rPr kumimoji="0" lang="en-US"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rgbClr val="2619CF"/>
                </a:solidFill>
                <a:effectLst/>
                <a:latin typeface="Times New Roman" pitchFamily="18" charset="0"/>
                <a:ea typeface="Calibri" pitchFamily="34" charset="0"/>
                <a:cs typeface="Times New Roman" pitchFamily="18" charset="0"/>
              </a:rPr>
              <a:t>=</a:t>
            </a:r>
            <a:r>
              <a:rPr kumimoji="0" lang="en-US" sz="2000" b="1" i="0" u="none" strike="noStrike" cap="none" normalizeH="0" baseline="0" dirty="0" smtClean="0">
                <a:ln>
                  <a:noFill/>
                </a:ln>
                <a:solidFill>
                  <a:srgbClr val="6600CC"/>
                </a:solidFill>
                <a:effectLst/>
                <a:latin typeface="Times New Roman" pitchFamily="18" charset="0"/>
                <a:ea typeface="Calibri" pitchFamily="34" charset="0"/>
                <a:cs typeface="Times New Roman" pitchFamily="18" charset="0"/>
              </a:rPr>
              <a:t>Thyroid Stimulating Hormones </a:t>
            </a:r>
            <a:r>
              <a:rPr kumimoji="0" lang="en-US" sz="2000" b="0" i="0" u="none" strike="noStrike" cap="none" normalizeH="0" baseline="0" dirty="0" smtClean="0">
                <a:ln>
                  <a:noFill/>
                </a:ln>
                <a:solidFill>
                  <a:srgbClr val="6600CC"/>
                </a:solidFill>
                <a:effectLst/>
                <a:latin typeface="Times New Roman" pitchFamily="18" charset="0"/>
                <a:ea typeface="Calibri" pitchFamily="34" charset="0"/>
                <a:cs typeface="Times New Roman" pitchFamily="18" charset="0"/>
              </a:rPr>
              <a:t>produced by the </a:t>
            </a:r>
            <a:r>
              <a:rPr kumimoji="0" lang="en-US" sz="2000" b="1" i="0" u="none" strike="noStrike" cap="none" normalizeH="0" baseline="0" dirty="0" smtClean="0">
                <a:ln>
                  <a:noFill/>
                </a:ln>
                <a:solidFill>
                  <a:srgbClr val="6600CC"/>
                </a:solidFill>
                <a:effectLst/>
                <a:latin typeface="Times New Roman" pitchFamily="18" charset="0"/>
                <a:ea typeface="Calibri" pitchFamily="34" charset="0"/>
                <a:cs typeface="Times New Roman" pitchFamily="18" charset="0"/>
              </a:rPr>
              <a:t>Anterior Pituitary</a:t>
            </a:r>
            <a:r>
              <a:rPr kumimoji="0" lang="en-US" sz="2000" b="0" i="0" u="none" strike="noStrike" cap="none" normalizeH="0" baseline="0" dirty="0" smtClean="0">
                <a:ln>
                  <a:noFill/>
                </a:ln>
                <a:solidFill>
                  <a:srgbClr val="6600CC"/>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619CF"/>
                </a:solidFill>
                <a:effectLst/>
                <a:latin typeface="Times New Roman" pitchFamily="18" charset="0"/>
                <a:ea typeface="Calibri" pitchFamily="34" charset="0"/>
                <a:cs typeface="Times New Roman" pitchFamily="18" charset="0"/>
              </a:rPr>
              <a:t>	which itself is regulated by </a:t>
            </a:r>
            <a:r>
              <a:rPr kumimoji="0" lang="en-US" sz="2000" b="1" i="0" u="none" strike="noStrike" cap="none" normalizeH="0" baseline="0" dirty="0" smtClean="0">
                <a:ln>
                  <a:noFill/>
                </a:ln>
                <a:solidFill>
                  <a:srgbClr val="2619CF"/>
                </a:solidFill>
                <a:effectLst/>
                <a:latin typeface="Times New Roman" pitchFamily="18" charset="0"/>
                <a:ea typeface="Calibri" pitchFamily="34" charset="0"/>
                <a:cs typeface="Times New Roman" pitchFamily="18" charset="0"/>
              </a:rPr>
              <a:t>Christ Jesus </a:t>
            </a:r>
            <a:r>
              <a:rPr kumimoji="0" lang="en-US"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a:t>
            </a:r>
            <a:r>
              <a:rPr kumimoji="0" lang="en-US" sz="2000"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Salvation</a:t>
            </a:r>
            <a:r>
              <a:rPr kumimoji="0" lang="en-US" sz="2000" b="0"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by His </a:t>
            </a:r>
            <a:r>
              <a:rPr kumimoji="0" lang="en-US" sz="2000"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Glory</a:t>
            </a:r>
            <a:r>
              <a:rPr kumimoji="0" lang="en-US" sz="2000" b="0"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a:t>
            </a:r>
            <a:r>
              <a:rPr kumimoji="0" lang="en-US" sz="2000" b="0" i="0" u="none" strike="noStrike" cap="none" normalizeH="0" baseline="0" dirty="0" smtClean="0">
                <a:ln>
                  <a:noFill/>
                </a:ln>
                <a:solidFill>
                  <a:srgbClr val="2619CF"/>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rgbClr val="2619CF"/>
                </a:solidFill>
                <a:effectLst/>
                <a:latin typeface="Times New Roman" pitchFamily="18"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TRH</a:t>
            </a:r>
            <a:r>
              <a:rPr kumimoji="0" 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rgbClr val="2619CF"/>
                </a:solidFill>
                <a:effectLst/>
                <a:latin typeface="Times New Roman" pitchFamily="18" charset="0"/>
                <a:ea typeface="Calibri" pitchFamily="34" charset="0"/>
                <a:cs typeface="Times New Roman" pitchFamily="18" charset="0"/>
              </a:rPr>
              <a:t>=</a:t>
            </a:r>
            <a:r>
              <a:rPr kumimoji="0" lang="en-US" sz="2000" b="1" i="0" u="none" strike="noStrike" cap="none" normalizeH="0" baseline="0" dirty="0" smtClean="0">
                <a:ln>
                  <a:noFill/>
                </a:ln>
                <a:solidFill>
                  <a:srgbClr val="6600CC"/>
                </a:solidFill>
                <a:effectLst/>
                <a:latin typeface="Times New Roman" pitchFamily="18" charset="0"/>
                <a:ea typeface="Calibri" pitchFamily="34" charset="0"/>
                <a:cs typeface="Times New Roman" pitchFamily="18" charset="0"/>
              </a:rPr>
              <a:t>Thyrotropin-releasing hormone</a:t>
            </a:r>
            <a:r>
              <a:rPr kumimoji="0" lang="en-US" sz="2000" b="0" i="0" u="none" strike="noStrike" cap="none" normalizeH="0" baseline="0" dirty="0" smtClean="0">
                <a:ln>
                  <a:noFill/>
                </a:ln>
                <a:solidFill>
                  <a:srgbClr val="6600CC"/>
                </a:solidFill>
                <a:effectLst/>
                <a:latin typeface="Times New Roman" pitchFamily="18" charset="0"/>
                <a:ea typeface="Calibri" pitchFamily="34" charset="0"/>
                <a:cs typeface="Times New Roman" pitchFamily="18" charset="0"/>
              </a:rPr>
              <a:t> produced by </a:t>
            </a:r>
            <a:r>
              <a:rPr kumimoji="0" lang="en-US" sz="2000" b="1" i="0" u="none" strike="noStrike" cap="none" normalizeH="0" baseline="0" dirty="0" smtClean="0">
                <a:ln>
                  <a:noFill/>
                </a:ln>
                <a:solidFill>
                  <a:srgbClr val="6600CC"/>
                </a:solidFill>
                <a:effectLst/>
                <a:latin typeface="Times New Roman" pitchFamily="18" charset="0"/>
                <a:ea typeface="Calibri" pitchFamily="34" charset="0"/>
                <a:cs typeface="Times New Roman" pitchFamily="18" charset="0"/>
              </a:rPr>
              <a:t>the Hypothalamus</a:t>
            </a:r>
            <a:r>
              <a:rPr kumimoji="0" lang="en-US" sz="2000" b="0" i="0" u="none" strike="noStrike" cap="none" normalizeH="0" baseline="0" dirty="0" smtClean="0">
                <a:ln>
                  <a:noFill/>
                </a:ln>
                <a:solidFill>
                  <a:srgbClr val="6600CC"/>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rgbClr val="6600CC"/>
                </a:solidFill>
                <a:effectLst/>
                <a:latin typeface="Times New Roman" pitchFamily="18" charset="0"/>
                <a:ea typeface="Calibri" pitchFamily="34" charset="0"/>
                <a:cs typeface="Times New Roman" pitchFamily="18" charset="0"/>
              </a:rPr>
              <a:t> </a:t>
            </a:r>
          </a:p>
          <a:p>
            <a:pPr lvl="0" eaLnBrk="0" fontAlgn="base" hangingPunct="0">
              <a:spcBef>
                <a:spcPct val="0"/>
              </a:spcBef>
              <a:spcAft>
                <a:spcPct val="0"/>
              </a:spcAft>
            </a:pPr>
            <a:r>
              <a:rPr lang="en-US" sz="2000" dirty="0" smtClean="0">
                <a:solidFill>
                  <a:srgbClr val="2619CF"/>
                </a:solidFill>
                <a:latin typeface="Times New Roman" pitchFamily="18" charset="0"/>
                <a:ea typeface="Calibri" pitchFamily="34" charset="0"/>
                <a:cs typeface="Times New Roman" pitchFamily="18" charset="0"/>
              </a:rPr>
              <a:t>	which itself is regulated by </a:t>
            </a:r>
            <a:r>
              <a:rPr lang="en-US" sz="2000" b="1" dirty="0" smtClean="0">
                <a:solidFill>
                  <a:srgbClr val="2619CF"/>
                </a:solidFill>
                <a:latin typeface="Times New Roman" pitchFamily="18" charset="0"/>
                <a:ea typeface="Calibri" pitchFamily="34" charset="0"/>
                <a:cs typeface="Times New Roman" pitchFamily="18" charset="0"/>
              </a:rPr>
              <a:t>Christ Jesus </a:t>
            </a:r>
            <a:r>
              <a:rPr lang="en-US" sz="2000" b="1" dirty="0" smtClean="0">
                <a:solidFill>
                  <a:srgbClr val="C00000"/>
                </a:solidFill>
                <a:latin typeface="Times New Roman" pitchFamily="18" charset="0"/>
                <a:ea typeface="Calibri" pitchFamily="34" charset="0"/>
                <a:cs typeface="Times New Roman" pitchFamily="18" charset="0"/>
              </a:rPr>
              <a:t>(</a:t>
            </a:r>
            <a:r>
              <a:rPr lang="en-US" sz="2000" b="1" u="sng" dirty="0" smtClean="0">
                <a:solidFill>
                  <a:srgbClr val="C00000"/>
                </a:solidFill>
                <a:latin typeface="Times New Roman" pitchFamily="18" charset="0"/>
                <a:ea typeface="Calibri" pitchFamily="34" charset="0"/>
                <a:cs typeface="Times New Roman" pitchFamily="18" charset="0"/>
              </a:rPr>
              <a:t>R</a:t>
            </a:r>
            <a:r>
              <a:rPr lang="en-US" sz="2000" u="sng" dirty="0" smtClean="0">
                <a:solidFill>
                  <a:srgbClr val="C00000"/>
                </a:solidFill>
                <a:latin typeface="Times New Roman" pitchFamily="18" charset="0"/>
                <a:ea typeface="Calibri" pitchFamily="34" charset="0"/>
                <a:cs typeface="Times New Roman" pitchFamily="18" charset="0"/>
              </a:rPr>
              <a:t>i</a:t>
            </a:r>
            <a:r>
              <a:rPr lang="en-US" sz="2000" b="1" u="sng" dirty="0" smtClean="0">
                <a:solidFill>
                  <a:srgbClr val="C00000"/>
                </a:solidFill>
                <a:latin typeface="Times New Roman" pitchFamily="18" charset="0"/>
                <a:ea typeface="Calibri" pitchFamily="34" charset="0"/>
                <a:cs typeface="Times New Roman" pitchFamily="18" charset="0"/>
              </a:rPr>
              <a:t>ghteousness </a:t>
            </a:r>
            <a:r>
              <a:rPr lang="en-US" sz="2000" u="sng" dirty="0" smtClean="0">
                <a:solidFill>
                  <a:srgbClr val="C00000"/>
                </a:solidFill>
                <a:latin typeface="Times New Roman" pitchFamily="18" charset="0"/>
                <a:ea typeface="Calibri" pitchFamily="34" charset="0"/>
                <a:cs typeface="Times New Roman" pitchFamily="18" charset="0"/>
              </a:rPr>
              <a:t>by His </a:t>
            </a:r>
            <a:r>
              <a:rPr lang="en-US" sz="2000" b="1" u="sng" dirty="0" smtClean="0">
                <a:solidFill>
                  <a:srgbClr val="C00000"/>
                </a:solidFill>
                <a:latin typeface="Times New Roman" pitchFamily="18" charset="0"/>
                <a:ea typeface="Calibri" pitchFamily="34" charset="0"/>
                <a:cs typeface="Times New Roman" pitchFamily="18" charset="0"/>
              </a:rPr>
              <a:t>Grace</a:t>
            </a:r>
            <a:r>
              <a:rPr lang="en-US" sz="2000" u="sng" dirty="0" smtClean="0">
                <a:solidFill>
                  <a:srgbClr val="C00000"/>
                </a:solidFill>
                <a:latin typeface="Times New Roman" pitchFamily="18" charset="0"/>
                <a:ea typeface="Calibri" pitchFamily="34" charset="0"/>
                <a:cs typeface="Times New Roman" pitchFamily="18" charset="0"/>
              </a:rPr>
              <a:t>). </a:t>
            </a:r>
          </a:p>
          <a:p>
            <a:pPr lvl="0" eaLnBrk="0" fontAlgn="base" hangingPunct="0">
              <a:spcBef>
                <a:spcPct val="0"/>
              </a:spcBef>
              <a:spcAft>
                <a:spcPct val="0"/>
              </a:spcAft>
            </a:pPr>
            <a:endParaRPr lang="en-US" sz="1200" u="sng" dirty="0" smtClean="0">
              <a:solidFill>
                <a:srgbClr val="C00000"/>
              </a:solidFill>
              <a:latin typeface="Times New Roman" pitchFamily="18" charset="0"/>
              <a:ea typeface="Calibri" pitchFamily="34" charset="0"/>
              <a:cs typeface="Times New Roman" pitchFamily="18" charset="0"/>
            </a:endParaRPr>
          </a:p>
          <a:p>
            <a:pPr algn="ctr"/>
            <a:r>
              <a:rPr lang="en-US" b="1" u="sng" dirty="0" smtClean="0">
                <a:solidFill>
                  <a:srgbClr val="6600CC"/>
                </a:solidFill>
                <a:latin typeface="Times New Roman" pitchFamily="18" charset="0"/>
                <a:cs typeface="Times New Roman" pitchFamily="18" charset="0"/>
              </a:rPr>
              <a:t>The Grace Of God </a:t>
            </a:r>
            <a:r>
              <a:rPr lang="en-US" dirty="0" smtClean="0">
                <a:solidFill>
                  <a:srgbClr val="6600CC"/>
                </a:solidFill>
                <a:latin typeface="Times New Roman" pitchFamily="18" charset="0"/>
                <a:cs typeface="Times New Roman" pitchFamily="18" charset="0"/>
              </a:rPr>
              <a:t>takes men as they are, and works as an educator, using every principle on which an all-sided education depends. The steady influence of the </a:t>
            </a:r>
          </a:p>
          <a:p>
            <a:pPr algn="ctr"/>
            <a:r>
              <a:rPr lang="en-US" b="1" u="sng" dirty="0" smtClean="0">
                <a:solidFill>
                  <a:srgbClr val="6600CC"/>
                </a:solidFill>
                <a:latin typeface="Times New Roman" pitchFamily="18" charset="0"/>
                <a:cs typeface="Times New Roman" pitchFamily="18" charset="0"/>
              </a:rPr>
              <a:t>Grace of God trains the soul after Christ's </a:t>
            </a:r>
            <a:r>
              <a:rPr lang="en-US" dirty="0" smtClean="0">
                <a:solidFill>
                  <a:srgbClr val="6600CC"/>
                </a:solidFill>
                <a:latin typeface="Times New Roman" pitchFamily="18" charset="0"/>
                <a:cs typeface="Times New Roman" pitchFamily="18" charset="0"/>
              </a:rPr>
              <a:t>methods, and every </a:t>
            </a:r>
            <a:r>
              <a:rPr lang="en-US" b="1" u="sng" dirty="0" smtClean="0">
                <a:solidFill>
                  <a:srgbClr val="6600CC"/>
                </a:solidFill>
                <a:latin typeface="Times New Roman" pitchFamily="18" charset="0"/>
                <a:cs typeface="Times New Roman" pitchFamily="18" charset="0"/>
              </a:rPr>
              <a:t>fierce passion</a:t>
            </a:r>
            <a:r>
              <a:rPr lang="en-US" dirty="0" smtClean="0">
                <a:solidFill>
                  <a:srgbClr val="6600CC"/>
                </a:solidFill>
                <a:latin typeface="Times New Roman" pitchFamily="18" charset="0"/>
                <a:cs typeface="Times New Roman" pitchFamily="18" charset="0"/>
              </a:rPr>
              <a:t>, every </a:t>
            </a:r>
            <a:r>
              <a:rPr lang="en-US" b="1" u="sng" dirty="0" smtClean="0">
                <a:solidFill>
                  <a:srgbClr val="6600CC"/>
                </a:solidFill>
                <a:latin typeface="Times New Roman" pitchFamily="18" charset="0"/>
                <a:cs typeface="Times New Roman" pitchFamily="18" charset="0"/>
              </a:rPr>
              <a:t>defective</a:t>
            </a:r>
            <a:r>
              <a:rPr lang="en-US" u="sng" dirty="0" smtClean="0">
                <a:solidFill>
                  <a:srgbClr val="6600CC"/>
                </a:solidFill>
                <a:latin typeface="Times New Roman" pitchFamily="18" charset="0"/>
                <a:cs typeface="Times New Roman" pitchFamily="18" charset="0"/>
              </a:rPr>
              <a:t> </a:t>
            </a:r>
            <a:r>
              <a:rPr lang="en-US" b="1" u="sng" dirty="0" smtClean="0">
                <a:solidFill>
                  <a:srgbClr val="6600CC"/>
                </a:solidFill>
                <a:latin typeface="Times New Roman" pitchFamily="18" charset="0"/>
                <a:cs typeface="Times New Roman" pitchFamily="18" charset="0"/>
              </a:rPr>
              <a:t>trait of character</a:t>
            </a:r>
            <a:r>
              <a:rPr lang="en-US" u="sng" dirty="0" smtClean="0">
                <a:solidFill>
                  <a:srgbClr val="6600CC"/>
                </a:solidFill>
                <a:latin typeface="Times New Roman" pitchFamily="18" charset="0"/>
                <a:cs typeface="Times New Roman" pitchFamily="18" charset="0"/>
              </a:rPr>
              <a:t>, </a:t>
            </a:r>
            <a:r>
              <a:rPr lang="en-US" dirty="0" smtClean="0">
                <a:solidFill>
                  <a:srgbClr val="6600CC"/>
                </a:solidFill>
                <a:latin typeface="Times New Roman" pitchFamily="18" charset="0"/>
                <a:cs typeface="Times New Roman" pitchFamily="18" charset="0"/>
              </a:rPr>
              <a:t>is worked upon the molding influence of </a:t>
            </a:r>
            <a:r>
              <a:rPr lang="en-US" b="1" u="sng" dirty="0" smtClean="0">
                <a:solidFill>
                  <a:srgbClr val="6600CC"/>
                </a:solidFill>
                <a:latin typeface="Times New Roman" pitchFamily="18" charset="0"/>
                <a:cs typeface="Times New Roman" pitchFamily="18" charset="0"/>
              </a:rPr>
              <a:t>the Spirit of Christ</a:t>
            </a:r>
            <a:r>
              <a:rPr lang="en-US" b="1" dirty="0" smtClean="0">
                <a:solidFill>
                  <a:srgbClr val="6600CC"/>
                </a:solidFill>
                <a:latin typeface="Times New Roman" pitchFamily="18" charset="0"/>
                <a:cs typeface="Times New Roman" pitchFamily="18" charset="0"/>
              </a:rPr>
              <a:t>,</a:t>
            </a:r>
          </a:p>
          <a:p>
            <a:pPr algn="ctr"/>
            <a:r>
              <a:rPr lang="en-US" dirty="0" smtClean="0">
                <a:solidFill>
                  <a:srgbClr val="6600CC"/>
                </a:solidFill>
                <a:latin typeface="Times New Roman" pitchFamily="18" charset="0"/>
                <a:cs typeface="Times New Roman" pitchFamily="18" charset="0"/>
              </a:rPr>
              <a:t> until </a:t>
            </a:r>
            <a:r>
              <a:rPr lang="en-US" b="1" u="sng" dirty="0" smtClean="0">
                <a:solidFill>
                  <a:srgbClr val="6600CC"/>
                </a:solidFill>
                <a:latin typeface="Times New Roman" pitchFamily="18" charset="0"/>
                <a:cs typeface="Times New Roman" pitchFamily="18" charset="0"/>
              </a:rPr>
              <a:t>the man </a:t>
            </a:r>
            <a:r>
              <a:rPr lang="en-US" dirty="0" smtClean="0">
                <a:solidFill>
                  <a:srgbClr val="6600CC"/>
                </a:solidFill>
                <a:latin typeface="Times New Roman" pitchFamily="18" charset="0"/>
                <a:cs typeface="Times New Roman" pitchFamily="18" charset="0"/>
              </a:rPr>
              <a:t>has a new motive power, and becomes filled with the </a:t>
            </a:r>
          </a:p>
          <a:p>
            <a:pPr algn="ctr"/>
            <a:r>
              <a:rPr lang="en-US" u="sng" dirty="0" smtClean="0">
                <a:solidFill>
                  <a:srgbClr val="6600CC"/>
                </a:solidFill>
                <a:latin typeface="Times New Roman" pitchFamily="18" charset="0"/>
                <a:cs typeface="Times New Roman" pitchFamily="18" charset="0"/>
              </a:rPr>
              <a:t>Holy Spirit of God, after the likeness of the divine similitude. </a:t>
            </a:r>
            <a:endParaRPr lang="en-US" dirty="0" smtClean="0">
              <a:solidFill>
                <a:srgbClr val="6600CC"/>
              </a:solidFill>
              <a:latin typeface="Times New Roman" pitchFamily="18" charset="0"/>
              <a:cs typeface="Times New Roman" pitchFamily="18" charset="0"/>
            </a:endParaRPr>
          </a:p>
          <a:p>
            <a:pPr algn="ctr"/>
            <a:r>
              <a:rPr lang="en-US" dirty="0" smtClean="0">
                <a:solidFill>
                  <a:srgbClr val="6600CC"/>
                </a:solidFill>
                <a:latin typeface="Times New Roman" pitchFamily="18" charset="0"/>
                <a:cs typeface="Times New Roman" pitchFamily="18" charset="0"/>
              </a:rPr>
              <a:t>The Holy Spirit </a:t>
            </a:r>
            <a:r>
              <a:rPr lang="en-US" u="sng" dirty="0" smtClean="0">
                <a:solidFill>
                  <a:srgbClr val="6600CC"/>
                </a:solidFill>
                <a:latin typeface="Times New Roman" pitchFamily="18" charset="0"/>
                <a:cs typeface="Times New Roman" pitchFamily="18" charset="0"/>
              </a:rPr>
              <a:t>is the source of all power</a:t>
            </a:r>
            <a:r>
              <a:rPr lang="en-US" b="1" dirty="0" smtClean="0">
                <a:solidFill>
                  <a:srgbClr val="6600CC"/>
                </a:solidFill>
                <a:latin typeface="Times New Roman" pitchFamily="18" charset="0"/>
                <a:cs typeface="Times New Roman" pitchFamily="18" charset="0"/>
              </a:rPr>
              <a:t>, </a:t>
            </a:r>
            <a:r>
              <a:rPr lang="en-US" dirty="0" smtClean="0">
                <a:solidFill>
                  <a:srgbClr val="6600CC"/>
                </a:solidFill>
                <a:latin typeface="Times New Roman" pitchFamily="18" charset="0"/>
                <a:cs typeface="Times New Roman" pitchFamily="18" charset="0"/>
              </a:rPr>
              <a:t>and works as a living, active agent in the new life created in the soul.</a:t>
            </a:r>
            <a:r>
              <a:rPr lang="en-US" b="1" dirty="0" smtClean="0">
                <a:solidFill>
                  <a:srgbClr val="6600CC"/>
                </a:solidFill>
                <a:latin typeface="Times New Roman" pitchFamily="18" charset="0"/>
                <a:cs typeface="Times New Roman" pitchFamily="18" charset="0"/>
              </a:rPr>
              <a:t> The Holy Spirit is to be in us a divine indweller.</a:t>
            </a:r>
          </a:p>
          <a:p>
            <a:pPr algn="ctr"/>
            <a:r>
              <a:rPr lang="en-US" b="1" dirty="0" smtClean="0">
                <a:solidFill>
                  <a:schemeClr val="bg1"/>
                </a:solidFill>
                <a:latin typeface="Times New Roman" pitchFamily="18" charset="0"/>
                <a:cs typeface="Times New Roman" pitchFamily="18" charset="0"/>
              </a:rPr>
              <a:t>{Healthful Living 300.5, 301.1}</a:t>
            </a:r>
          </a:p>
          <a:p>
            <a:pPr algn="ctr"/>
            <a:endParaRPr kumimoji="0" lang="en-US" sz="1100" b="0"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endParaRPr>
          </a:p>
        </p:txBody>
      </p:sp>
      <p:sp>
        <p:nvSpPr>
          <p:cNvPr id="8" name="Rectangle 7"/>
          <p:cNvSpPr/>
          <p:nvPr/>
        </p:nvSpPr>
        <p:spPr>
          <a:xfrm>
            <a:off x="8382000" y="0"/>
            <a:ext cx="415498" cy="369332"/>
          </a:xfrm>
          <a:prstGeom prst="rect">
            <a:avLst/>
          </a:prstGeom>
        </p:spPr>
        <p:txBody>
          <a:bodyPr wrap="none">
            <a:spAutoFit/>
          </a:bodyPr>
          <a:lstStyle/>
          <a:p>
            <a:pPr algn="ctr"/>
            <a:fld id="{877F9B8C-32C4-43F2-99B4-FFD195B4A4EB}" type="slidenum">
              <a:rPr lang="en-US" b="1" smtClean="0">
                <a:solidFill>
                  <a:schemeClr val="bg1"/>
                </a:solidFill>
                <a:latin typeface="Times New Roman" pitchFamily="18" charset="0"/>
                <a:cs typeface="Times New Roman" pitchFamily="18" charset="0"/>
              </a:rPr>
              <a:pPr algn="ctr"/>
              <a:t>19</a:t>
            </a:fld>
            <a:endParaRPr lang="en-US" b="1" dirty="0">
              <a:solidFill>
                <a:schemeClr val="bg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58200" y="0"/>
            <a:ext cx="533400" cy="365125"/>
          </a:xfrm>
        </p:spPr>
        <p:txBody>
          <a:bodyPr/>
          <a:lstStyle/>
          <a:p>
            <a:pPr algn="ctr"/>
            <a:fld id="{877F9B8C-32C4-43F2-99B4-FFD195B4A4EB}" type="slidenum">
              <a:rPr lang="en-US" sz="1600"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2</a:t>
            </a:fld>
            <a:endParaRPr lang="en-US"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ubtitle 3"/>
          <p:cNvSpPr>
            <a:spLocks noGrp="1"/>
          </p:cNvSpPr>
          <p:nvPr>
            <p:ph type="subTitle" idx="1"/>
          </p:nvPr>
        </p:nvSpPr>
        <p:spPr>
          <a:xfrm>
            <a:off x="1219200" y="3581400"/>
            <a:ext cx="6781800" cy="2667000"/>
          </a:xfrm>
          <a:ln>
            <a:solidFill>
              <a:schemeClr val="tx1"/>
            </a:solidFill>
          </a:ln>
        </p:spPr>
        <p:style>
          <a:lnRef idx="0">
            <a:schemeClr val="accent5"/>
          </a:lnRef>
          <a:fillRef idx="3">
            <a:schemeClr val="accent5"/>
          </a:fillRef>
          <a:effectRef idx="3">
            <a:schemeClr val="accent5"/>
          </a:effectRef>
          <a:fontRef idx="minor">
            <a:schemeClr val="lt1"/>
          </a:fontRef>
        </p:style>
        <p:txBody>
          <a:bodyPr>
            <a:normAutofit fontScale="92500" lnSpcReduction="10000"/>
          </a:bodyPr>
          <a:lstStyle/>
          <a:p>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 Veil to the Most Holy </a:t>
            </a:r>
          </a:p>
          <a:p>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 Body of Christ </a:t>
            </a:r>
            <a:r>
              <a:rPr lang="en-US" sz="3200" dirty="0" smtClean="0">
                <a:latin typeface="Times New Roman" pitchFamily="18" charset="0"/>
                <a:cs typeface="Times New Roman" pitchFamily="18" charset="0"/>
              </a:rPr>
              <a:t> </a:t>
            </a:r>
          </a:p>
          <a:p>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“I Am The Door”</a:t>
            </a:r>
          </a:p>
          <a:p>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(John 10:7)</a:t>
            </a:r>
          </a:p>
          <a:p>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His Life is the way to Holiness</a:t>
            </a: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p:txBody>
      </p:sp>
      <p:sp>
        <p:nvSpPr>
          <p:cNvPr id="9" name="Rectangle 8"/>
          <p:cNvSpPr/>
          <p:nvPr/>
        </p:nvSpPr>
        <p:spPr>
          <a:xfrm>
            <a:off x="381000" y="533400"/>
            <a:ext cx="8229600" cy="2739211"/>
          </a:xfrm>
          <a:prstGeom prst="rect">
            <a:avLst/>
          </a:prstGeom>
          <a:ln>
            <a:solidFill>
              <a:schemeClr val="tx1"/>
            </a:solidFill>
          </a:ln>
        </p:spPr>
        <p:style>
          <a:lnRef idx="0">
            <a:schemeClr val="dk1"/>
          </a:lnRef>
          <a:fillRef idx="3">
            <a:schemeClr val="dk1"/>
          </a:fillRef>
          <a:effectRef idx="3">
            <a:schemeClr val="dk1"/>
          </a:effectRef>
          <a:fontRef idx="minor">
            <a:schemeClr val="lt1"/>
          </a:fontRef>
        </p:style>
        <p:txBody>
          <a:bodyPr wrap="square">
            <a:spAutoFit/>
          </a:bodyPr>
          <a:lstStyle/>
          <a:p>
            <a:endParaRPr lang="en-US" sz="1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200" b="1" i="1" dirty="0" smtClean="0">
                <a:effectLst>
                  <a:outerShdw blurRad="38100" dist="38100" dir="2700000" algn="tl">
                    <a:srgbClr val="000000">
                      <a:alpha val="43137"/>
                    </a:srgbClr>
                  </a:outerShdw>
                </a:effectLst>
                <a:latin typeface="Times New Roman" pitchFamily="18" charset="0"/>
                <a:cs typeface="Times New Roman" pitchFamily="18" charset="0"/>
              </a:rPr>
              <a:t>We will continue with part 2 of our lesson!</a:t>
            </a:r>
          </a:p>
          <a:p>
            <a:pPr algn="ct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The Endocrine System</a:t>
            </a:r>
          </a:p>
          <a:p>
            <a:pPr algn="ct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 Operates and Functions like</a:t>
            </a:r>
          </a:p>
          <a:p>
            <a:pPr algn="ct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 Tribe of Asher)</a:t>
            </a:r>
          </a:p>
          <a:p>
            <a:pPr algn="ctr"/>
            <a:endParaRPr lang="en-US" sz="32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7999"/>
          </a:xfrm>
          <a:prstGeom prst="rect">
            <a:avLst/>
          </a:prstGeom>
          <a:solidFill>
            <a:schemeClr val="tx1"/>
          </a:solidFill>
          <a:ln w="28575">
            <a:solidFill>
              <a:srgbClr val="2619CF"/>
            </a:solidFill>
          </a:ln>
        </p:spPr>
        <p:txBody>
          <a:bodyPr wrap="square">
            <a:spAutoFit/>
          </a:bodyPr>
          <a:lstStyle/>
          <a:p>
            <a:pPr algn="ctr"/>
            <a:endParaRPr lang="en-US" sz="1600" b="1" dirty="0" smtClean="0">
              <a:solidFill>
                <a:srgbClr val="C00000"/>
              </a:solidFill>
              <a:latin typeface="Times New Roman" pitchFamily="18" charset="0"/>
              <a:cs typeface="Times New Roman" pitchFamily="18" charset="0"/>
            </a:endParaRPr>
          </a:p>
          <a:p>
            <a:pPr algn="ctr"/>
            <a:r>
              <a:rPr lang="en-US" sz="2400" b="1" u="sng" dirty="0" smtClean="0">
                <a:solidFill>
                  <a:srgbClr val="6600CC"/>
                </a:solidFill>
                <a:latin typeface="Times New Roman" pitchFamily="18" charset="0"/>
                <a:cs typeface="Times New Roman" pitchFamily="18" charset="0"/>
              </a:rPr>
              <a:t>Jesus</a:t>
            </a:r>
            <a:r>
              <a:rPr lang="en-US" sz="2800" dirty="0" smtClean="0">
                <a:solidFill>
                  <a:srgbClr val="6600CC"/>
                </a:solidFill>
                <a:latin typeface="Times New Roman" pitchFamily="18" charset="0"/>
                <a:cs typeface="Times New Roman" pitchFamily="18" charset="0"/>
              </a:rPr>
              <a:t> </a:t>
            </a:r>
            <a:r>
              <a:rPr lang="en-US" sz="2000" dirty="0" smtClean="0">
                <a:solidFill>
                  <a:srgbClr val="6600CC"/>
                </a:solidFill>
                <a:latin typeface="Times New Roman" pitchFamily="18" charset="0"/>
                <a:cs typeface="Times New Roman" pitchFamily="18" charset="0"/>
              </a:rPr>
              <a:t>conveys the circulating vitality of a pure and sanctified Christ-like love through every part of our human nature. When this love is expressed in the character, it reveals to all those with whom we associate that it is possible for God to be formed within,</a:t>
            </a:r>
          </a:p>
          <a:p>
            <a:pPr algn="ctr"/>
            <a:r>
              <a:rPr lang="en-US" sz="2000" dirty="0" smtClean="0">
                <a:solidFill>
                  <a:srgbClr val="6600CC"/>
                </a:solidFill>
                <a:latin typeface="Times New Roman" pitchFamily="18" charset="0"/>
                <a:cs typeface="Times New Roman" pitchFamily="18" charset="0"/>
              </a:rPr>
              <a:t> the hope of glory.  </a:t>
            </a:r>
            <a:endParaRPr lang="en-US" sz="800" dirty="0" smtClean="0">
              <a:solidFill>
                <a:srgbClr val="6600CC"/>
              </a:solidFill>
              <a:latin typeface="Times New Roman" pitchFamily="18" charset="0"/>
              <a:cs typeface="Times New Roman" pitchFamily="18" charset="0"/>
            </a:endParaRPr>
          </a:p>
          <a:p>
            <a:pPr algn="ctr"/>
            <a:r>
              <a:rPr lang="en-US" sz="2000" b="1" dirty="0" smtClean="0">
                <a:solidFill>
                  <a:srgbClr val="6600CC"/>
                </a:solidFill>
                <a:latin typeface="Times New Roman" pitchFamily="18" charset="0"/>
                <a:cs typeface="Times New Roman" pitchFamily="18" charset="0"/>
              </a:rPr>
              <a:t>To whom God would make known what [is] the riches of the glory of this mystery among the Gentiles; which is Christ in you, the hope of glory: </a:t>
            </a:r>
            <a:r>
              <a:rPr lang="en-US" b="1" dirty="0" smtClean="0">
                <a:solidFill>
                  <a:schemeClr val="bg1"/>
                </a:solidFill>
                <a:latin typeface="Times New Roman" pitchFamily="18" charset="0"/>
                <a:cs typeface="Times New Roman" pitchFamily="18" charset="0"/>
              </a:rPr>
              <a:t>(Colossians 1:27)</a:t>
            </a:r>
          </a:p>
          <a:p>
            <a:pPr algn="ctr"/>
            <a:endParaRPr lang="en-US" sz="800" dirty="0" smtClean="0">
              <a:solidFill>
                <a:srgbClr val="6600CC"/>
              </a:solidFill>
              <a:latin typeface="Times New Roman" pitchFamily="18" charset="0"/>
              <a:cs typeface="Times New Roman" pitchFamily="18" charset="0"/>
            </a:endParaRPr>
          </a:p>
          <a:p>
            <a:pPr algn="ctr"/>
            <a:r>
              <a:rPr lang="en-US" sz="2000" dirty="0" smtClean="0">
                <a:solidFill>
                  <a:srgbClr val="6600CC"/>
                </a:solidFill>
                <a:latin typeface="Times New Roman" pitchFamily="18" charset="0"/>
                <a:cs typeface="Times New Roman" pitchFamily="18" charset="0"/>
              </a:rPr>
              <a:t> Christ is to live in his human agents, and work through their faculties, and act through their capabilities. Their will must be submitted to his will, they must act with his Spirit, that it may be no more they that live, but Christ that liveth in them. </a:t>
            </a:r>
          </a:p>
          <a:p>
            <a:pPr algn="ctr"/>
            <a:endParaRPr lang="en-US" sz="800" dirty="0" smtClean="0">
              <a:solidFill>
                <a:srgbClr val="6600CC"/>
              </a:solidFill>
              <a:latin typeface="Times New Roman" pitchFamily="18" charset="0"/>
              <a:cs typeface="Times New Roman" pitchFamily="18" charset="0"/>
            </a:endParaRPr>
          </a:p>
          <a:p>
            <a:pPr algn="ctr"/>
            <a:r>
              <a:rPr lang="en-US" sz="2000" dirty="0" smtClean="0">
                <a:solidFill>
                  <a:srgbClr val="6600CC"/>
                </a:solidFill>
                <a:latin typeface="Times New Roman" pitchFamily="18" charset="0"/>
                <a:cs typeface="Times New Roman" pitchFamily="18" charset="0"/>
              </a:rPr>
              <a:t>It is not you that work the Holy Spirit, but the Holy Spirit must work you. There is a winning, compelling power in the gospel of Jesus Christ. It is the Holy Spirit that makes the truth impressive.  </a:t>
            </a:r>
          </a:p>
          <a:p>
            <a:pPr algn="ctr"/>
            <a:r>
              <a:rPr lang="en-US" sz="2000" dirty="0" smtClean="0">
                <a:solidFill>
                  <a:srgbClr val="6600CC"/>
                </a:solidFill>
                <a:latin typeface="Times New Roman" pitchFamily="18" charset="0"/>
                <a:cs typeface="Times New Roman" pitchFamily="18" charset="0"/>
              </a:rPr>
              <a:t> To those who truly love God the Holy Spirit will reveal truths that have faded from the mind, and will also reveal truths that are entirely new.  </a:t>
            </a:r>
          </a:p>
          <a:p>
            <a:pPr algn="ctr"/>
            <a:r>
              <a:rPr lang="en-US" sz="2000" dirty="0" smtClean="0">
                <a:solidFill>
                  <a:srgbClr val="6600CC"/>
                </a:solidFill>
                <a:latin typeface="Times New Roman" pitchFamily="18" charset="0"/>
                <a:cs typeface="Times New Roman" pitchFamily="18" charset="0"/>
              </a:rPr>
              <a:t>    Each one must fight his own battle against self. Heed the teachings of the Holy Spirit. If this is done, they will be repeated again and again, until the impressions are, as it were, "lead in the rock forever.”</a:t>
            </a:r>
          </a:p>
          <a:p>
            <a:pPr algn="ctr"/>
            <a:r>
              <a:rPr lang="en-US" sz="2000" dirty="0" smtClean="0">
                <a:solidFill>
                  <a:srgbClr val="6600CC"/>
                </a:solidFill>
                <a:latin typeface="Times New Roman" pitchFamily="18" charset="0"/>
                <a:cs typeface="Times New Roman" pitchFamily="18" charset="0"/>
              </a:rPr>
              <a:t>   As we give ourselves wholly to Christ, our countenances will reflect his image. They will be purified, sanctified, and ennobled by his grace.</a:t>
            </a:r>
          </a:p>
          <a:p>
            <a:pPr algn="ctr"/>
            <a:r>
              <a:rPr lang="en-US" sz="2000" b="1" dirty="0" smtClean="0">
                <a:solidFill>
                  <a:schemeClr val="bg1"/>
                </a:solidFill>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{HL- Healthful Living 301.1-3; 302.2-4}</a:t>
            </a:r>
            <a:endParaRPr lang="en-US" b="1" dirty="0">
              <a:solidFill>
                <a:schemeClr val="bg1"/>
              </a:solidFill>
              <a:latin typeface="Times New Roman" pitchFamily="18" charset="0"/>
              <a:cs typeface="Times New Roman" pitchFamily="18" charset="0"/>
            </a:endParaRPr>
          </a:p>
        </p:txBody>
      </p:sp>
      <p:sp>
        <p:nvSpPr>
          <p:cNvPr id="4" name="Rectangle 3"/>
          <p:cNvSpPr/>
          <p:nvPr/>
        </p:nvSpPr>
        <p:spPr>
          <a:xfrm>
            <a:off x="8728502" y="0"/>
            <a:ext cx="415498" cy="369332"/>
          </a:xfrm>
          <a:prstGeom prst="rect">
            <a:avLst/>
          </a:prstGeom>
        </p:spPr>
        <p:txBody>
          <a:bodyPr wrap="none">
            <a:spAutoFit/>
          </a:bodyPr>
          <a:lstStyle/>
          <a:p>
            <a:pPr algn="ctr"/>
            <a:fld id="{877F9B8C-32C4-43F2-99B4-FFD195B4A4EB}" type="slidenum">
              <a:rPr lang="en-US" b="1" smtClean="0">
                <a:solidFill>
                  <a:schemeClr val="bg1"/>
                </a:solidFill>
                <a:latin typeface="Times New Roman" pitchFamily="18" charset="0"/>
                <a:cs typeface="Times New Roman" pitchFamily="18" charset="0"/>
              </a:rPr>
              <a:pPr algn="ctr"/>
              <a:t>20</a:t>
            </a:fld>
            <a:endParaRPr lang="en-US"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832640"/>
          </a:xfrm>
          <a:prstGeom prst="rect">
            <a:avLst/>
          </a:prstGeom>
          <a:solidFill>
            <a:schemeClr val="tx1"/>
          </a:solidFill>
          <a:ln w="28575">
            <a:solidFill>
              <a:srgbClr val="2619CF"/>
            </a:solidFill>
          </a:ln>
        </p:spPr>
        <p:txBody>
          <a:bodyPr wrap="square">
            <a:spAutoFit/>
          </a:bodyPr>
          <a:lstStyle/>
          <a:p>
            <a:pPr lvl="0" fontAlgn="base">
              <a:spcBef>
                <a:spcPct val="0"/>
              </a:spcBef>
              <a:spcAft>
                <a:spcPct val="0"/>
              </a:spcAft>
            </a:pPr>
            <a:endParaRPr lang="en-US" sz="1200" b="1" dirty="0" smtClean="0">
              <a:solidFill>
                <a:srgbClr val="FF0000"/>
              </a:solidFill>
              <a:latin typeface="Times New Roman" pitchFamily="18" charset="0"/>
              <a:ea typeface="Calibri" pitchFamily="34" charset="0"/>
              <a:cs typeface="Times New Roman" pitchFamily="18" charset="0"/>
            </a:endParaRPr>
          </a:p>
          <a:p>
            <a:pPr lvl="0" fontAlgn="base">
              <a:spcBef>
                <a:spcPct val="0"/>
              </a:spcBef>
              <a:spcAft>
                <a:spcPct val="0"/>
              </a:spcAft>
            </a:pPr>
            <a:endParaRPr lang="en-US" sz="800" b="1" dirty="0" smtClean="0">
              <a:solidFill>
                <a:srgbClr val="C00000"/>
              </a:solidFill>
              <a:latin typeface="Times New Roman" pitchFamily="18" charset="0"/>
              <a:ea typeface="Calibri" pitchFamily="34" charset="0"/>
              <a:cs typeface="Times New Roman" pitchFamily="18" charset="0"/>
            </a:endParaRPr>
          </a:p>
          <a:p>
            <a:pPr lvl="0" fontAlgn="base">
              <a:spcBef>
                <a:spcPct val="0"/>
              </a:spcBef>
              <a:spcAft>
                <a:spcPct val="0"/>
              </a:spcAft>
            </a:pPr>
            <a:r>
              <a:rPr lang="en-US" sz="2000" b="1" dirty="0" smtClean="0">
                <a:solidFill>
                  <a:srgbClr val="6600CC"/>
                </a:solidFill>
                <a:latin typeface="Times New Roman" pitchFamily="18" charset="0"/>
                <a:ea typeface="Calibri" pitchFamily="34" charset="0"/>
                <a:cs typeface="Times New Roman" pitchFamily="18" charset="0"/>
              </a:rPr>
              <a:t>Parathyroid Glands: </a:t>
            </a:r>
            <a:r>
              <a:rPr lang="en-US" sz="2000" dirty="0" smtClean="0">
                <a:solidFill>
                  <a:srgbClr val="6600CC"/>
                </a:solidFill>
                <a:latin typeface="Times New Roman" pitchFamily="18" charset="0"/>
                <a:ea typeface="Calibri" pitchFamily="34" charset="0"/>
                <a:cs typeface="Times New Roman" pitchFamily="18" charset="0"/>
              </a:rPr>
              <a:t>are small endocrine glands in the neck that produce </a:t>
            </a:r>
          </a:p>
          <a:p>
            <a:pPr lvl="0" fontAlgn="base">
              <a:spcBef>
                <a:spcPct val="0"/>
              </a:spcBef>
              <a:spcAft>
                <a:spcPct val="0"/>
              </a:spcAft>
            </a:pPr>
            <a:r>
              <a:rPr lang="en-US" sz="2000" u="sng" dirty="0" smtClean="0">
                <a:solidFill>
                  <a:srgbClr val="6600CC"/>
                </a:solidFill>
                <a:latin typeface="Times New Roman" pitchFamily="18" charset="0"/>
                <a:ea typeface="Calibri" pitchFamily="34" charset="0"/>
                <a:cs typeface="Times New Roman" pitchFamily="18" charset="0"/>
              </a:rPr>
              <a:t>parathyroid hormone. </a:t>
            </a:r>
            <a:r>
              <a:rPr lang="en-US" sz="2000" b="1" dirty="0" smtClean="0">
                <a:solidFill>
                  <a:srgbClr val="6600CC"/>
                </a:solidFill>
                <a:latin typeface="Times New Roman" pitchFamily="18" charset="0"/>
                <a:ea typeface="Calibri" pitchFamily="34" charset="0"/>
                <a:cs typeface="Times New Roman" pitchFamily="18" charset="0"/>
              </a:rPr>
              <a:t>(</a:t>
            </a:r>
            <a:r>
              <a:rPr lang="en-US" sz="2000" b="1" dirty="0" smtClean="0">
                <a:solidFill>
                  <a:srgbClr val="000000"/>
                </a:solidFill>
                <a:latin typeface="Times New Roman" pitchFamily="18" charset="0"/>
                <a:ea typeface="Calibri" pitchFamily="34" charset="0"/>
                <a:cs typeface="Times New Roman" pitchFamily="18" charset="0"/>
              </a:rPr>
              <a:t>Revelation 8:4) </a:t>
            </a:r>
          </a:p>
          <a:p>
            <a:pPr lvl="0" fontAlgn="base">
              <a:spcBef>
                <a:spcPct val="0"/>
              </a:spcBef>
              <a:spcAft>
                <a:spcPct val="0"/>
              </a:spcAft>
            </a:pPr>
            <a:endParaRPr lang="en-US" sz="1400" dirty="0" smtClean="0">
              <a:solidFill>
                <a:srgbClr val="AA2EB4"/>
              </a:solidFill>
              <a:latin typeface="Times New Roman" pitchFamily="18" charset="0"/>
              <a:ea typeface="Calibri" pitchFamily="34" charset="0"/>
              <a:cs typeface="Times New Roman" pitchFamily="18" charset="0"/>
            </a:endParaRPr>
          </a:p>
          <a:p>
            <a:pPr lvl="0" algn="ctr" fontAlgn="base">
              <a:spcBef>
                <a:spcPct val="0"/>
              </a:spcBef>
              <a:spcAft>
                <a:spcPct val="0"/>
              </a:spcAft>
            </a:pPr>
            <a:r>
              <a:rPr lang="en-US" sz="2000" dirty="0" smtClean="0">
                <a:solidFill>
                  <a:srgbClr val="6600CC"/>
                </a:solidFill>
                <a:latin typeface="Times New Roman" pitchFamily="18" charset="0"/>
                <a:ea typeface="Calibri" pitchFamily="34" charset="0"/>
                <a:cs typeface="Times New Roman" pitchFamily="18" charset="0"/>
              </a:rPr>
              <a:t>Humans usually have </a:t>
            </a:r>
            <a:r>
              <a:rPr lang="en-US" sz="2000" b="1" dirty="0" smtClean="0">
                <a:solidFill>
                  <a:srgbClr val="6600CC"/>
                </a:solidFill>
                <a:latin typeface="Times New Roman" pitchFamily="18" charset="0"/>
                <a:ea typeface="Calibri" pitchFamily="34" charset="0"/>
                <a:cs typeface="Times New Roman" pitchFamily="18" charset="0"/>
              </a:rPr>
              <a:t>four parathyroid glands, </a:t>
            </a:r>
            <a:r>
              <a:rPr lang="en-US" sz="2000" b="1" dirty="0" smtClean="0">
                <a:solidFill>
                  <a:srgbClr val="000000"/>
                </a:solidFill>
                <a:latin typeface="Times New Roman" pitchFamily="18" charset="0"/>
                <a:ea typeface="Calibri" pitchFamily="34" charset="0"/>
                <a:cs typeface="Times New Roman" pitchFamily="18" charset="0"/>
              </a:rPr>
              <a:t>(Revelation 8:3</a:t>
            </a:r>
            <a:r>
              <a:rPr lang="en-US" sz="2000" b="1" dirty="0" smtClean="0">
                <a:solidFill>
                  <a:srgbClr val="6600CC"/>
                </a:solidFill>
                <a:latin typeface="Times New Roman" pitchFamily="18" charset="0"/>
                <a:ea typeface="Calibri" pitchFamily="34" charset="0"/>
                <a:cs typeface="Times New Roman" pitchFamily="18" charset="0"/>
              </a:rPr>
              <a:t>) </a:t>
            </a:r>
          </a:p>
          <a:p>
            <a:pPr lvl="0" algn="ctr" fontAlgn="base">
              <a:spcBef>
                <a:spcPct val="0"/>
              </a:spcBef>
              <a:spcAft>
                <a:spcPct val="0"/>
              </a:spcAft>
            </a:pPr>
            <a:r>
              <a:rPr lang="en-US" sz="2000" b="1" dirty="0" smtClean="0">
                <a:solidFill>
                  <a:srgbClr val="6600CC"/>
                </a:solidFill>
                <a:latin typeface="Times New Roman" pitchFamily="18" charset="0"/>
                <a:ea typeface="Calibri" pitchFamily="34" charset="0"/>
                <a:cs typeface="Times New Roman" pitchFamily="18" charset="0"/>
              </a:rPr>
              <a:t>which are usually located on the rear surface of the thyroid gland </a:t>
            </a:r>
            <a:r>
              <a:rPr lang="en-US" sz="2000" dirty="0" smtClean="0">
                <a:solidFill>
                  <a:srgbClr val="6600CC"/>
                </a:solidFill>
                <a:latin typeface="Times New Roman" pitchFamily="18" charset="0"/>
                <a:ea typeface="Calibri" pitchFamily="34" charset="0"/>
                <a:cs typeface="Times New Roman" pitchFamily="18" charset="0"/>
              </a:rPr>
              <a:t>or, in rare cases, within the thyroid gland itself or in the chest. </a:t>
            </a:r>
            <a:r>
              <a:rPr lang="en-US" sz="2000" b="1" u="sng" dirty="0" smtClean="0">
                <a:solidFill>
                  <a:srgbClr val="6600CC"/>
                </a:solidFill>
                <a:latin typeface="Times New Roman" pitchFamily="18" charset="0"/>
                <a:ea typeface="Calibri" pitchFamily="34" charset="0"/>
                <a:cs typeface="Times New Roman" pitchFamily="18" charset="0"/>
              </a:rPr>
              <a:t>Parathyroid glands </a:t>
            </a:r>
            <a:r>
              <a:rPr lang="en-US" sz="2000" dirty="0" smtClean="0">
                <a:solidFill>
                  <a:srgbClr val="6600CC"/>
                </a:solidFill>
                <a:latin typeface="Times New Roman" pitchFamily="18" charset="0"/>
                <a:ea typeface="Calibri" pitchFamily="34" charset="0"/>
                <a:cs typeface="Times New Roman" pitchFamily="18" charset="0"/>
              </a:rPr>
              <a:t>control the amount of </a:t>
            </a:r>
            <a:r>
              <a:rPr lang="en-US" sz="2000" b="1" dirty="0" smtClean="0">
                <a:solidFill>
                  <a:srgbClr val="6600CC"/>
                </a:solidFill>
                <a:latin typeface="Times New Roman" pitchFamily="18" charset="0"/>
                <a:ea typeface="Calibri" pitchFamily="34" charset="0"/>
                <a:cs typeface="Times New Roman" pitchFamily="18" charset="0"/>
              </a:rPr>
              <a:t>calcium in the </a:t>
            </a:r>
            <a:r>
              <a:rPr lang="en-US" sz="2000" u="sng" dirty="0" smtClean="0">
                <a:solidFill>
                  <a:srgbClr val="C00000"/>
                </a:solidFill>
                <a:latin typeface="Times New Roman" pitchFamily="18" charset="0"/>
                <a:ea typeface="Calibri" pitchFamily="34" charset="0"/>
                <a:cs typeface="Times New Roman" pitchFamily="18" charset="0"/>
              </a:rPr>
              <a:t>blood and within the bones</a:t>
            </a:r>
            <a:r>
              <a:rPr lang="en-US" sz="2000" dirty="0" smtClean="0">
                <a:solidFill>
                  <a:srgbClr val="6600CC"/>
                </a:solidFill>
                <a:latin typeface="Times New Roman" pitchFamily="18" charset="0"/>
                <a:ea typeface="Calibri" pitchFamily="34" charset="0"/>
                <a:cs typeface="Times New Roman" pitchFamily="18" charset="0"/>
              </a:rPr>
              <a:t>. </a:t>
            </a:r>
          </a:p>
          <a:p>
            <a:pPr lvl="0" algn="ctr" fontAlgn="base">
              <a:spcBef>
                <a:spcPct val="0"/>
              </a:spcBef>
              <a:spcAft>
                <a:spcPct val="0"/>
              </a:spcAft>
            </a:pPr>
            <a:r>
              <a:rPr lang="en-US" sz="2000" dirty="0" smtClean="0">
                <a:solidFill>
                  <a:srgbClr val="6600CC"/>
                </a:solidFill>
                <a:latin typeface="Times New Roman" pitchFamily="18" charset="0"/>
                <a:ea typeface="Calibri" pitchFamily="34" charset="0"/>
                <a:cs typeface="Times New Roman" pitchFamily="18" charset="0"/>
              </a:rPr>
              <a:t>They </a:t>
            </a:r>
            <a:r>
              <a:rPr lang="en-US" sz="2000" u="sng" dirty="0" smtClean="0">
                <a:solidFill>
                  <a:srgbClr val="6600CC"/>
                </a:solidFill>
                <a:latin typeface="Times New Roman" pitchFamily="18" charset="0"/>
                <a:ea typeface="Calibri" pitchFamily="34" charset="0"/>
                <a:cs typeface="Times New Roman" pitchFamily="18" charset="0"/>
              </a:rPr>
              <a:t>are four or more small glands</a:t>
            </a:r>
            <a:r>
              <a:rPr lang="en-US" sz="2000" dirty="0" smtClean="0">
                <a:solidFill>
                  <a:srgbClr val="6600CC"/>
                </a:solidFill>
                <a:latin typeface="Times New Roman" pitchFamily="18" charset="0"/>
                <a:ea typeface="Calibri" pitchFamily="34" charset="0"/>
                <a:cs typeface="Times New Roman" pitchFamily="18" charset="0"/>
              </a:rPr>
              <a:t>, about the size of a grain of rice, located on the posterior surface (back side) of the thyroid gland. </a:t>
            </a:r>
          </a:p>
          <a:p>
            <a:pPr lvl="0" algn="ctr" fontAlgn="base">
              <a:spcBef>
                <a:spcPct val="0"/>
              </a:spcBef>
              <a:spcAft>
                <a:spcPct val="0"/>
              </a:spcAft>
            </a:pPr>
            <a:r>
              <a:rPr lang="en-US" sz="2000" dirty="0" smtClean="0">
                <a:solidFill>
                  <a:srgbClr val="6600CC"/>
                </a:solidFill>
                <a:latin typeface="Times New Roman" pitchFamily="18" charset="0"/>
                <a:ea typeface="Calibri" pitchFamily="34" charset="0"/>
                <a:cs typeface="Times New Roman" pitchFamily="18" charset="0"/>
              </a:rPr>
              <a:t>The parathyroid glands are named for their proximity to the thyroid but serve a completely different role than the thyroid gland. </a:t>
            </a:r>
          </a:p>
          <a:p>
            <a:pPr lvl="0" algn="ctr" fontAlgn="base">
              <a:spcBef>
                <a:spcPct val="0"/>
              </a:spcBef>
              <a:spcAft>
                <a:spcPct val="0"/>
              </a:spcAft>
            </a:pPr>
            <a:r>
              <a:rPr lang="en-US" sz="2000" b="1" u="sng" dirty="0" smtClean="0">
                <a:solidFill>
                  <a:srgbClr val="6600CC"/>
                </a:solidFill>
                <a:latin typeface="Times New Roman" pitchFamily="18" charset="0"/>
                <a:ea typeface="Calibri" pitchFamily="34" charset="0"/>
                <a:cs typeface="Times New Roman" pitchFamily="18" charset="0"/>
              </a:rPr>
              <a:t>The parathyroid glands </a:t>
            </a:r>
            <a:r>
              <a:rPr lang="en-US" sz="2000" dirty="0" smtClean="0">
                <a:solidFill>
                  <a:srgbClr val="6600CC"/>
                </a:solidFill>
                <a:latin typeface="Times New Roman" pitchFamily="18" charset="0"/>
                <a:ea typeface="Calibri" pitchFamily="34" charset="0"/>
                <a:cs typeface="Times New Roman" pitchFamily="18" charset="0"/>
              </a:rPr>
              <a:t>are quite easily recognizable from the thyroid as they have densely packed cells, in contrast with the follicle structure of the thyroid. </a:t>
            </a:r>
          </a:p>
          <a:p>
            <a:pPr lvl="0" algn="ctr" fontAlgn="base">
              <a:spcBef>
                <a:spcPct val="0"/>
              </a:spcBef>
              <a:spcAft>
                <a:spcPct val="0"/>
              </a:spcAft>
            </a:pPr>
            <a:r>
              <a:rPr lang="en-US" sz="2000" b="1" dirty="0" smtClean="0">
                <a:solidFill>
                  <a:srgbClr val="C00000"/>
                </a:solidFill>
                <a:latin typeface="Times New Roman" pitchFamily="18" charset="0"/>
                <a:ea typeface="Calibri" pitchFamily="34" charset="0"/>
                <a:cs typeface="Times New Roman" pitchFamily="18" charset="0"/>
              </a:rPr>
              <a:t>(ACTH) Hormone</a:t>
            </a:r>
            <a:r>
              <a:rPr lang="en-US" sz="2000" dirty="0" smtClean="0">
                <a:solidFill>
                  <a:srgbClr val="C00000"/>
                </a:solidFill>
                <a:latin typeface="Times New Roman" pitchFamily="18" charset="0"/>
                <a:ea typeface="Calibri" pitchFamily="34" charset="0"/>
                <a:cs typeface="Times New Roman" pitchFamily="18" charset="0"/>
              </a:rPr>
              <a:t>= Adrenocorti-Cotropic Hormone </a:t>
            </a:r>
            <a:r>
              <a:rPr lang="en-US" sz="2000" dirty="0" smtClean="0">
                <a:solidFill>
                  <a:srgbClr val="FF0000"/>
                </a:solidFill>
                <a:latin typeface="Times New Roman" pitchFamily="18" charset="0"/>
                <a:ea typeface="Calibri" pitchFamily="34" charset="0"/>
                <a:cs typeface="Times New Roman" pitchFamily="18" charset="0"/>
              </a:rPr>
              <a:t>stimulates the adrenal </a:t>
            </a:r>
            <a:r>
              <a:rPr lang="en-US" sz="2000" dirty="0" smtClean="0">
                <a:solidFill>
                  <a:srgbClr val="C00000"/>
                </a:solidFill>
                <a:latin typeface="Times New Roman" pitchFamily="18" charset="0"/>
                <a:ea typeface="Calibri" pitchFamily="34" charset="0"/>
                <a:cs typeface="Times New Roman" pitchFamily="18" charset="0"/>
              </a:rPr>
              <a:t>glands to produce certain steroid hormones. </a:t>
            </a:r>
          </a:p>
          <a:p>
            <a:pPr lvl="0" algn="ctr" fontAlgn="base">
              <a:spcBef>
                <a:spcPct val="0"/>
              </a:spcBef>
              <a:spcAft>
                <a:spcPct val="0"/>
              </a:spcAft>
            </a:pPr>
            <a:r>
              <a:rPr lang="en-US" sz="2000" b="1" dirty="0" smtClean="0">
                <a:solidFill>
                  <a:srgbClr val="6600CC"/>
                </a:solidFill>
                <a:latin typeface="Times New Roman" pitchFamily="18" charset="0"/>
                <a:ea typeface="Calibri" pitchFamily="34" charset="0"/>
                <a:cs typeface="Times New Roman" pitchFamily="18" charset="0"/>
              </a:rPr>
              <a:t>(Guardian Angels Hebrew 8:1-2)</a:t>
            </a:r>
            <a:r>
              <a:rPr lang="en-US" sz="2000" dirty="0" smtClean="0">
                <a:solidFill>
                  <a:srgbClr val="6600CC"/>
                </a:solidFill>
                <a:latin typeface="Times New Roman" pitchFamily="18" charset="0"/>
                <a:ea typeface="Calibri" pitchFamily="34" charset="0"/>
                <a:cs typeface="Times New Roman" pitchFamily="18" charset="0"/>
              </a:rPr>
              <a:t> located on top of the kidneys</a:t>
            </a:r>
            <a:r>
              <a:rPr lang="en-US" sz="1200" dirty="0" smtClean="0">
                <a:solidFill>
                  <a:srgbClr val="D60093"/>
                </a:solidFill>
                <a:latin typeface="Times New Roman" pitchFamily="18" charset="0"/>
                <a:ea typeface="Calibri" pitchFamily="34" charset="0"/>
                <a:cs typeface="Times New Roman" pitchFamily="18" charset="0"/>
              </a:rPr>
              <a:t>.    </a:t>
            </a:r>
            <a:r>
              <a:rPr lang="en-US" sz="1200" dirty="0" smtClean="0">
                <a:solidFill>
                  <a:srgbClr val="FF0000"/>
                </a:solidFill>
                <a:latin typeface="Times New Roman" pitchFamily="18" charset="0"/>
                <a:ea typeface="Calibri" pitchFamily="34" charset="0"/>
                <a:cs typeface="Times New Roman" pitchFamily="18" charset="0"/>
              </a:rPr>
              <a:t>  </a:t>
            </a:r>
          </a:p>
          <a:p>
            <a:pPr lvl="0" fontAlgn="base">
              <a:spcBef>
                <a:spcPct val="0"/>
              </a:spcBef>
              <a:spcAft>
                <a:spcPct val="0"/>
              </a:spcAft>
            </a:pPr>
            <a:r>
              <a:rPr lang="en-US" sz="1200" dirty="0" smtClean="0">
                <a:solidFill>
                  <a:srgbClr val="FF0000"/>
                </a:solidFill>
                <a:latin typeface="Times New Roman" pitchFamily="18" charset="0"/>
                <a:ea typeface="Calibri" pitchFamily="34" charset="0"/>
                <a:cs typeface="Times New Roman" pitchFamily="18" charset="0"/>
              </a:rPr>
              <a:t>                                                      </a:t>
            </a:r>
          </a:p>
          <a:p>
            <a:pPr lvl="0" algn="ctr" fontAlgn="base">
              <a:spcBef>
                <a:spcPct val="0"/>
              </a:spcBef>
              <a:spcAft>
                <a:spcPct val="0"/>
              </a:spcAft>
            </a:pPr>
            <a:r>
              <a:rPr lang="en-US" sz="2000" dirty="0" smtClean="0">
                <a:solidFill>
                  <a:srgbClr val="FF0000"/>
                </a:solidFill>
                <a:latin typeface="Times New Roman" pitchFamily="18" charset="0"/>
                <a:ea typeface="Calibri" pitchFamily="34" charset="0"/>
                <a:cs typeface="Times New Roman" pitchFamily="18" charset="0"/>
              </a:rPr>
              <a:t> </a:t>
            </a:r>
            <a:r>
              <a:rPr lang="en-US" sz="2000" b="1" dirty="0" smtClean="0">
                <a:solidFill>
                  <a:srgbClr val="C00000"/>
                </a:solidFill>
                <a:latin typeface="Times New Roman" pitchFamily="18" charset="0"/>
                <a:ea typeface="Calibri" pitchFamily="34" charset="0"/>
                <a:cs typeface="Times New Roman" pitchFamily="18" charset="0"/>
              </a:rPr>
              <a:t>ACTH:  </a:t>
            </a:r>
            <a:r>
              <a:rPr lang="en-US" sz="2000" b="1" u="sng" dirty="0" smtClean="0">
                <a:solidFill>
                  <a:srgbClr val="C00000"/>
                </a:solidFill>
                <a:latin typeface="Times New Roman" pitchFamily="18" charset="0"/>
                <a:ea typeface="Calibri" pitchFamily="34" charset="0"/>
                <a:cs typeface="Times New Roman" pitchFamily="18" charset="0"/>
              </a:rPr>
              <a:t>A</a:t>
            </a:r>
            <a:r>
              <a:rPr lang="en-US" sz="2000" b="1" dirty="0" smtClean="0">
                <a:solidFill>
                  <a:srgbClr val="2619CF"/>
                </a:solidFill>
                <a:latin typeface="Times New Roman" pitchFamily="18" charset="0"/>
                <a:ea typeface="Calibri" pitchFamily="34" charset="0"/>
                <a:cs typeface="Times New Roman" pitchFamily="18" charset="0"/>
              </a:rPr>
              <a:t>fter </a:t>
            </a:r>
            <a:r>
              <a:rPr lang="en-US" sz="2000" b="1" dirty="0" smtClean="0">
                <a:solidFill>
                  <a:srgbClr val="000000"/>
                </a:solidFill>
                <a:latin typeface="Times New Roman" pitchFamily="18" charset="0"/>
                <a:ea typeface="Calibri" pitchFamily="34" charset="0"/>
                <a:cs typeface="Times New Roman" pitchFamily="18" charset="0"/>
              </a:rPr>
              <a:t> </a:t>
            </a:r>
            <a:r>
              <a:rPr lang="en-US" sz="2000" b="1" u="sng" dirty="0" smtClean="0">
                <a:solidFill>
                  <a:srgbClr val="C00000"/>
                </a:solidFill>
                <a:latin typeface="Times New Roman" pitchFamily="18" charset="0"/>
                <a:ea typeface="Calibri" pitchFamily="34" charset="0"/>
                <a:cs typeface="Times New Roman" pitchFamily="18" charset="0"/>
              </a:rPr>
              <a:t>C</a:t>
            </a:r>
            <a:r>
              <a:rPr lang="en-US" sz="2000" b="1" dirty="0" smtClean="0">
                <a:solidFill>
                  <a:srgbClr val="2619CF"/>
                </a:solidFill>
                <a:latin typeface="Times New Roman" pitchFamily="18" charset="0"/>
                <a:ea typeface="Calibri" pitchFamily="34" charset="0"/>
                <a:cs typeface="Times New Roman" pitchFamily="18" charset="0"/>
              </a:rPr>
              <a:t>hrist  Crucifixion </a:t>
            </a:r>
            <a:r>
              <a:rPr lang="en-US" sz="2000" b="1" u="sng" dirty="0" smtClean="0">
                <a:solidFill>
                  <a:srgbClr val="C00000"/>
                </a:solidFill>
                <a:latin typeface="Times New Roman" pitchFamily="18" charset="0"/>
                <a:ea typeface="Calibri" pitchFamily="34" charset="0"/>
                <a:cs typeface="Times New Roman" pitchFamily="18" charset="0"/>
              </a:rPr>
              <a:t>T</a:t>
            </a:r>
            <a:r>
              <a:rPr lang="en-US" sz="2000" b="1" dirty="0" smtClean="0">
                <a:solidFill>
                  <a:srgbClr val="2619CF"/>
                </a:solidFill>
                <a:latin typeface="Times New Roman" pitchFamily="18" charset="0"/>
                <a:ea typeface="Calibri" pitchFamily="34" charset="0"/>
                <a:cs typeface="Times New Roman" pitchFamily="18" charset="0"/>
              </a:rPr>
              <a:t>hrough </a:t>
            </a:r>
            <a:r>
              <a:rPr lang="en-US" sz="2000" b="1" dirty="0" smtClean="0">
                <a:solidFill>
                  <a:srgbClr val="000000"/>
                </a:solidFill>
                <a:latin typeface="Times New Roman" pitchFamily="18" charset="0"/>
                <a:ea typeface="Calibri" pitchFamily="34" charset="0"/>
                <a:cs typeface="Times New Roman" pitchFamily="18" charset="0"/>
              </a:rPr>
              <a:t> </a:t>
            </a:r>
            <a:r>
              <a:rPr lang="en-US" sz="2000" b="1" u="sng" dirty="0" smtClean="0">
                <a:solidFill>
                  <a:srgbClr val="C00000"/>
                </a:solidFill>
                <a:latin typeface="Times New Roman" pitchFamily="18" charset="0"/>
                <a:ea typeface="Calibri" pitchFamily="34" charset="0"/>
                <a:cs typeface="Times New Roman" pitchFamily="18" charset="0"/>
              </a:rPr>
              <a:t>H</a:t>
            </a:r>
            <a:r>
              <a:rPr lang="en-US" sz="2000" b="1" dirty="0" smtClean="0">
                <a:solidFill>
                  <a:srgbClr val="2619CF"/>
                </a:solidFill>
                <a:latin typeface="Times New Roman" pitchFamily="18" charset="0"/>
                <a:ea typeface="Calibri" pitchFamily="34" charset="0"/>
                <a:cs typeface="Times New Roman" pitchFamily="18" charset="0"/>
              </a:rPr>
              <a:t>oliness </a:t>
            </a:r>
          </a:p>
          <a:p>
            <a:pPr lvl="0" algn="ctr" fontAlgn="base">
              <a:spcBef>
                <a:spcPct val="0"/>
              </a:spcBef>
              <a:spcAft>
                <a:spcPct val="0"/>
              </a:spcAft>
            </a:pPr>
            <a:r>
              <a:rPr lang="en-US" sz="1600" b="1" dirty="0" smtClean="0">
                <a:solidFill>
                  <a:srgbClr val="000000"/>
                </a:solidFill>
                <a:latin typeface="Times New Roman" pitchFamily="18" charset="0"/>
                <a:ea typeface="Calibri" pitchFamily="34" charset="0"/>
                <a:cs typeface="Times New Roman" pitchFamily="18" charset="0"/>
              </a:rPr>
              <a:t> (Philippians 3:9) (Hebrew 9:14-15, 24)</a:t>
            </a:r>
            <a:r>
              <a:rPr lang="en-US" sz="1600" dirty="0" smtClean="0">
                <a:solidFill>
                  <a:srgbClr val="00B0F0"/>
                </a:solidFill>
                <a:latin typeface="Times New Roman" pitchFamily="18" charset="0"/>
                <a:ea typeface="Calibri" pitchFamily="34" charset="0"/>
                <a:cs typeface="Times New Roman" pitchFamily="18" charset="0"/>
              </a:rPr>
              <a:t>  </a:t>
            </a:r>
          </a:p>
          <a:p>
            <a:pPr lvl="0" algn="ctr" fontAlgn="base">
              <a:spcBef>
                <a:spcPct val="0"/>
              </a:spcBef>
              <a:spcAft>
                <a:spcPct val="0"/>
              </a:spcAft>
            </a:pPr>
            <a:r>
              <a:rPr lang="en-US" sz="1600" dirty="0" smtClean="0">
                <a:solidFill>
                  <a:srgbClr val="00B0F0"/>
                </a:solidFill>
                <a:latin typeface="Times New Roman" pitchFamily="18" charset="0"/>
                <a:ea typeface="Calibri" pitchFamily="34" charset="0"/>
                <a:cs typeface="Times New Roman" pitchFamily="18" charset="0"/>
              </a:rPr>
              <a:t>   </a:t>
            </a:r>
          </a:p>
          <a:p>
            <a:pPr lvl="0" algn="ctr" fontAlgn="base">
              <a:spcBef>
                <a:spcPct val="0"/>
              </a:spcBef>
              <a:spcAft>
                <a:spcPct val="0"/>
              </a:spcAft>
            </a:pPr>
            <a:r>
              <a:rPr lang="en-US" sz="2000" dirty="0" smtClean="0">
                <a:solidFill>
                  <a:srgbClr val="2619CF"/>
                </a:solidFill>
                <a:latin typeface="Times New Roman" pitchFamily="18" charset="0"/>
                <a:ea typeface="Calibri" pitchFamily="34" charset="0"/>
                <a:cs typeface="Times New Roman" pitchFamily="18" charset="0"/>
              </a:rPr>
              <a:t>These </a:t>
            </a:r>
            <a:r>
              <a:rPr lang="en-US" sz="2000" b="1" u="sng" dirty="0" smtClean="0">
                <a:solidFill>
                  <a:srgbClr val="2619CF"/>
                </a:solidFill>
                <a:latin typeface="Times New Roman" pitchFamily="18" charset="0"/>
                <a:ea typeface="Calibri" pitchFamily="34" charset="0"/>
                <a:cs typeface="Times New Roman" pitchFamily="18" charset="0"/>
              </a:rPr>
              <a:t>angels aids </a:t>
            </a:r>
            <a:r>
              <a:rPr lang="en-US" sz="2000" dirty="0" smtClean="0">
                <a:solidFill>
                  <a:srgbClr val="2619CF"/>
                </a:solidFill>
                <a:latin typeface="Times New Roman" pitchFamily="18" charset="0"/>
                <a:ea typeface="Calibri" pitchFamily="34" charset="0"/>
                <a:cs typeface="Times New Roman" pitchFamily="18" charset="0"/>
              </a:rPr>
              <a:t>the cells and stimulates </a:t>
            </a:r>
            <a:r>
              <a:rPr lang="en-US" sz="2000" u="sng" dirty="0" smtClean="0">
                <a:solidFill>
                  <a:srgbClr val="2619CF"/>
                </a:solidFill>
                <a:latin typeface="Times New Roman" pitchFamily="18" charset="0"/>
                <a:ea typeface="Calibri" pitchFamily="34" charset="0"/>
                <a:cs typeface="Times New Roman" pitchFamily="18" charset="0"/>
              </a:rPr>
              <a:t>Growth is secreted by the Anterior Pituitary Gland. This Hormone, as its name implies, stimulates the Adrenal Cortex.          </a:t>
            </a:r>
            <a:endParaRPr lang="en-US" sz="2000" dirty="0" smtClean="0">
              <a:solidFill>
                <a:srgbClr val="2619CF"/>
              </a:solidFill>
              <a:latin typeface="Arial" pitchFamily="34" charset="0"/>
              <a:cs typeface="Arial" pitchFamily="34" charset="0"/>
            </a:endParaRPr>
          </a:p>
        </p:txBody>
      </p:sp>
      <p:sp>
        <p:nvSpPr>
          <p:cNvPr id="3" name="Rectangle 2"/>
          <p:cNvSpPr/>
          <p:nvPr/>
        </p:nvSpPr>
        <p:spPr>
          <a:xfrm>
            <a:off x="8305800" y="0"/>
            <a:ext cx="415498" cy="369332"/>
          </a:xfrm>
          <a:prstGeom prst="rect">
            <a:avLst/>
          </a:prstGeom>
        </p:spPr>
        <p:txBody>
          <a:bodyPr wrap="none">
            <a:spAutoFit/>
          </a:bodyPr>
          <a:lstStyle/>
          <a:p>
            <a:pPr algn="ctr"/>
            <a:fld id="{877F9B8C-32C4-43F2-99B4-FFD195B4A4EB}" type="slidenum">
              <a:rPr lang="en-US" b="1" smtClean="0">
                <a:solidFill>
                  <a:schemeClr val="bg1"/>
                </a:solidFill>
                <a:latin typeface="Times New Roman" pitchFamily="18" charset="0"/>
                <a:cs typeface="Times New Roman" pitchFamily="18" charset="0"/>
              </a:rPr>
              <a:pPr algn="ctr"/>
              <a:t>21</a:t>
            </a:fld>
            <a:endParaRPr lang="en-US"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fsafund.org/images/crawford.gif"/>
          <p:cNvPicPr>
            <a:picLocks noChangeAspect="1" noChangeArrowheads="1"/>
          </p:cNvPicPr>
          <p:nvPr/>
        </p:nvPicPr>
        <p:blipFill>
          <a:blip r:embed="rId2" cstate="print"/>
          <a:srcRect/>
          <a:stretch>
            <a:fillRect/>
          </a:stretch>
        </p:blipFill>
        <p:spPr bwMode="auto">
          <a:xfrm>
            <a:off x="0" y="0"/>
            <a:ext cx="4343400" cy="6858000"/>
          </a:xfrm>
          <a:prstGeom prst="rect">
            <a:avLst/>
          </a:prstGeom>
          <a:noFill/>
          <a:ln w="28575">
            <a:solidFill>
              <a:srgbClr val="6600CC"/>
            </a:solidFill>
          </a:ln>
        </p:spPr>
      </p:pic>
      <p:sp>
        <p:nvSpPr>
          <p:cNvPr id="3" name="Rectangle 2"/>
          <p:cNvSpPr/>
          <p:nvPr/>
        </p:nvSpPr>
        <p:spPr>
          <a:xfrm>
            <a:off x="4343400" y="0"/>
            <a:ext cx="4800600" cy="6863417"/>
          </a:xfrm>
          <a:prstGeom prst="rect">
            <a:avLst/>
          </a:prstGeom>
          <a:solidFill>
            <a:schemeClr val="tx1"/>
          </a:solidFill>
          <a:ln w="28575">
            <a:solidFill>
              <a:srgbClr val="6600CC"/>
            </a:solidFill>
          </a:ln>
        </p:spPr>
        <p:txBody>
          <a:bodyPr wrap="square">
            <a:spAutoFit/>
          </a:bodyPr>
          <a:lstStyle/>
          <a:p>
            <a:pPr algn="ctr"/>
            <a:endParaRPr lang="en-US" sz="800" dirty="0" smtClean="0">
              <a:solidFill>
                <a:srgbClr val="791BAD"/>
              </a:solidFill>
              <a:latin typeface="Times New Roman" pitchFamily="18" charset="0"/>
              <a:cs typeface="Times New Roman" pitchFamily="18" charset="0"/>
            </a:endParaRPr>
          </a:p>
          <a:p>
            <a:pPr algn="ctr"/>
            <a:r>
              <a:rPr lang="en-US" sz="2800" dirty="0" smtClean="0">
                <a:solidFill>
                  <a:srgbClr val="791BAD"/>
                </a:solidFill>
                <a:latin typeface="Times New Roman" pitchFamily="18" charset="0"/>
                <a:cs typeface="Times New Roman" pitchFamily="18" charset="0"/>
              </a:rPr>
              <a:t>The juices of the vine, ascending from the root, are diffused to the branches, </a:t>
            </a:r>
            <a:r>
              <a:rPr lang="en-US" sz="2800" u="sng" dirty="0" smtClean="0">
                <a:solidFill>
                  <a:srgbClr val="D60093"/>
                </a:solidFill>
                <a:latin typeface="Times New Roman" pitchFamily="18" charset="0"/>
                <a:cs typeface="Times New Roman" pitchFamily="18" charset="0"/>
              </a:rPr>
              <a:t>sustaining growth </a:t>
            </a:r>
            <a:r>
              <a:rPr lang="en-US" sz="2800" dirty="0" smtClean="0">
                <a:solidFill>
                  <a:srgbClr val="791BAD"/>
                </a:solidFill>
                <a:latin typeface="Times New Roman" pitchFamily="18" charset="0"/>
                <a:cs typeface="Times New Roman" pitchFamily="18" charset="0"/>
              </a:rPr>
              <a:t>and producing blossoms and fruit. </a:t>
            </a:r>
            <a:r>
              <a:rPr lang="en-US" sz="2800" u="sng" dirty="0" smtClean="0">
                <a:solidFill>
                  <a:srgbClr val="791BAD"/>
                </a:solidFill>
                <a:latin typeface="Times New Roman" pitchFamily="18" charset="0"/>
                <a:cs typeface="Times New Roman" pitchFamily="18" charset="0"/>
              </a:rPr>
              <a:t>So the life-giving power of the Holy Spirit</a:t>
            </a:r>
            <a:r>
              <a:rPr lang="en-US" sz="2800" dirty="0" smtClean="0">
                <a:solidFill>
                  <a:srgbClr val="791BAD"/>
                </a:solidFill>
                <a:latin typeface="Times New Roman" pitchFamily="18" charset="0"/>
                <a:cs typeface="Times New Roman" pitchFamily="18" charset="0"/>
              </a:rPr>
              <a:t>, proceeding from </a:t>
            </a:r>
            <a:r>
              <a:rPr lang="en-US" sz="2800" u="sng" dirty="0" smtClean="0">
                <a:solidFill>
                  <a:srgbClr val="791BAD"/>
                </a:solidFill>
                <a:latin typeface="Times New Roman" pitchFamily="18" charset="0"/>
                <a:cs typeface="Times New Roman" pitchFamily="18" charset="0"/>
              </a:rPr>
              <a:t>Christ,</a:t>
            </a:r>
            <a:r>
              <a:rPr lang="en-US" sz="2800" dirty="0" smtClean="0">
                <a:solidFill>
                  <a:srgbClr val="791BAD"/>
                </a:solidFill>
                <a:latin typeface="Times New Roman" pitchFamily="18" charset="0"/>
                <a:cs typeface="Times New Roman" pitchFamily="18" charset="0"/>
              </a:rPr>
              <a:t> and imparted to every disciple, pervades the soul, renews the motives and affections and even the most secret thoughts, and brings forth the precious fruit of holy deeds.—</a:t>
            </a:r>
          </a:p>
          <a:p>
            <a:pPr algn="ctr"/>
            <a:r>
              <a:rPr lang="en-US" sz="2000" b="1" dirty="0" smtClean="0">
                <a:solidFill>
                  <a:schemeClr val="bg1"/>
                </a:solidFill>
                <a:latin typeface="Times New Roman" pitchFamily="18" charset="0"/>
                <a:cs typeface="Times New Roman" pitchFamily="18" charset="0"/>
              </a:rPr>
              <a:t>Sketches from the Life of Paul, p. 131. </a:t>
            </a:r>
          </a:p>
          <a:p>
            <a:pPr algn="ctr"/>
            <a:r>
              <a:rPr lang="en-US" sz="2000" b="1" dirty="0" smtClean="0">
                <a:solidFill>
                  <a:schemeClr val="bg1"/>
                </a:solidFill>
                <a:latin typeface="Times New Roman" pitchFamily="18" charset="0"/>
                <a:cs typeface="Times New Roman" pitchFamily="18" charset="0"/>
              </a:rPr>
              <a:t> {Healthful Living 300.3}</a:t>
            </a:r>
            <a:endParaRPr lang="en-US" sz="2000" b="1" dirty="0">
              <a:solidFill>
                <a:schemeClr val="bg1"/>
              </a:solidFill>
              <a:latin typeface="Times New Roman" pitchFamily="18" charset="0"/>
              <a:cs typeface="Times New Roman" pitchFamily="18" charset="0"/>
            </a:endParaRPr>
          </a:p>
        </p:txBody>
      </p:sp>
      <p:sp>
        <p:nvSpPr>
          <p:cNvPr id="4" name="Rectangle 3"/>
          <p:cNvSpPr/>
          <p:nvPr/>
        </p:nvSpPr>
        <p:spPr>
          <a:xfrm>
            <a:off x="8728502" y="0"/>
            <a:ext cx="415498" cy="369332"/>
          </a:xfrm>
          <a:prstGeom prst="rect">
            <a:avLst/>
          </a:prstGeom>
        </p:spPr>
        <p:txBody>
          <a:bodyPr wrap="none">
            <a:spAutoFit/>
          </a:bodyPr>
          <a:lstStyle/>
          <a:p>
            <a:pPr algn="ctr"/>
            <a:fld id="{877F9B8C-32C4-43F2-99B4-FFD195B4A4EB}" type="slidenum">
              <a:rPr lang="en-US" b="1" smtClean="0">
                <a:solidFill>
                  <a:schemeClr val="bg1"/>
                </a:solidFill>
                <a:latin typeface="Times New Roman" pitchFamily="18" charset="0"/>
                <a:cs typeface="Times New Roman" pitchFamily="18" charset="0"/>
              </a:rPr>
              <a:pPr algn="ctr"/>
              <a:t>22</a:t>
            </a:fld>
            <a:endParaRPr lang="en-US"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857999"/>
          </a:xfrm>
          <a:prstGeom prst="rect">
            <a:avLst/>
          </a:prstGeom>
          <a:solidFill>
            <a:schemeClr val="tx1"/>
          </a:solidFill>
          <a:ln w="28575">
            <a:solidFill>
              <a:srgbClr val="2619CF"/>
            </a:solidFill>
          </a:ln>
        </p:spPr>
        <p:txBody>
          <a:bodyPr wrap="square">
            <a:spAutoFit/>
          </a:bodyPr>
          <a:lstStyle/>
          <a:p>
            <a:pPr lvl="0" algn="ctr" eaLnBrk="0" fontAlgn="base" hangingPunct="0">
              <a:spcBef>
                <a:spcPct val="0"/>
              </a:spcBef>
              <a:spcAft>
                <a:spcPct val="0"/>
              </a:spcAft>
            </a:pPr>
            <a:endParaRPr lang="en-US" sz="1100" b="1" dirty="0" smtClean="0">
              <a:solidFill>
                <a:srgbClr val="8C20C8"/>
              </a:solidFill>
              <a:latin typeface="Times New Roman" pitchFamily="18" charset="0"/>
              <a:ea typeface="Times New Roman" pitchFamily="18" charset="0"/>
              <a:cs typeface="Times New Roman" pitchFamily="18" charset="0"/>
            </a:endParaRPr>
          </a:p>
          <a:p>
            <a:pPr lvl="0" algn="ctr" eaLnBrk="0" fontAlgn="base" hangingPunct="0">
              <a:spcBef>
                <a:spcPct val="0"/>
              </a:spcBef>
              <a:spcAft>
                <a:spcPct val="0"/>
              </a:spcAft>
            </a:pPr>
            <a:r>
              <a:rPr lang="en-US" sz="2400" b="1" dirty="0" smtClean="0">
                <a:solidFill>
                  <a:srgbClr val="8C20C8"/>
                </a:solidFill>
                <a:latin typeface="Times New Roman" pitchFamily="18" charset="0"/>
                <a:ea typeface="Times New Roman" pitchFamily="18" charset="0"/>
                <a:cs typeface="Times New Roman" pitchFamily="18" charset="0"/>
              </a:rPr>
              <a:t>The Two Main Type Of Corticosteroids</a:t>
            </a:r>
          </a:p>
          <a:p>
            <a:pPr lvl="0" algn="ctr" eaLnBrk="0" fontAlgn="base" hangingPunct="0">
              <a:spcBef>
                <a:spcPct val="0"/>
              </a:spcBef>
              <a:spcAft>
                <a:spcPct val="0"/>
              </a:spcAft>
            </a:pPr>
            <a:r>
              <a:rPr lang="en-US" sz="2000" b="1" dirty="0" smtClean="0">
                <a:solidFill>
                  <a:schemeClr val="bg1"/>
                </a:solidFill>
                <a:latin typeface="Times New Roman" pitchFamily="18" charset="0"/>
                <a:ea typeface="Times New Roman" pitchFamily="18" charset="0"/>
                <a:cs typeface="Times New Roman" pitchFamily="18" charset="0"/>
              </a:rPr>
              <a:t>(Revelation 5:8) (Exodus 30:34)</a:t>
            </a:r>
          </a:p>
          <a:p>
            <a:pPr lvl="0" algn="ctr" eaLnBrk="0" fontAlgn="base" hangingPunct="0">
              <a:spcBef>
                <a:spcPct val="0"/>
              </a:spcBef>
              <a:spcAft>
                <a:spcPct val="0"/>
              </a:spcAft>
            </a:pPr>
            <a:r>
              <a:rPr lang="en-US" sz="2000" b="1" dirty="0" smtClean="0">
                <a:solidFill>
                  <a:srgbClr val="8C20C8"/>
                </a:solidFill>
                <a:latin typeface="Times New Roman" pitchFamily="18" charset="0"/>
                <a:ea typeface="Times New Roman" pitchFamily="18" charset="0"/>
                <a:cs typeface="Times New Roman" pitchFamily="18" charset="0"/>
              </a:rPr>
              <a:t> produced by the adrenal cortex are:</a:t>
            </a:r>
          </a:p>
          <a:p>
            <a:pPr lvl="0" eaLnBrk="0" fontAlgn="base" hangingPunct="0">
              <a:spcBef>
                <a:spcPct val="0"/>
              </a:spcBef>
              <a:spcAft>
                <a:spcPct val="0"/>
              </a:spcAft>
            </a:pPr>
            <a:endParaRPr lang="en-US" sz="2000" b="1" dirty="0" smtClean="0">
              <a:solidFill>
                <a:srgbClr val="8C20C8"/>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buClr>
                <a:srgbClr val="6600CC"/>
              </a:buClr>
              <a:buFont typeface="Wingdings" pitchFamily="2" charset="2"/>
              <a:buChar char="q"/>
            </a:pPr>
            <a:r>
              <a:rPr lang="en-US" sz="2000" b="1" dirty="0" smtClean="0">
                <a:solidFill>
                  <a:srgbClr val="8C20C8"/>
                </a:solidFill>
                <a:latin typeface="Times New Roman" pitchFamily="18" charset="0"/>
                <a:ea typeface="Times New Roman" pitchFamily="18" charset="0"/>
                <a:cs typeface="Times New Roman" pitchFamily="18" charset="0"/>
              </a:rPr>
              <a:t>Mineralorticoids: (MN-er-al-oh-KOR-tih-koidz)</a:t>
            </a:r>
            <a:r>
              <a:rPr lang="en-US" sz="2000" dirty="0" smtClean="0">
                <a:solidFill>
                  <a:srgbClr val="8C20C8"/>
                </a:solidFill>
                <a:latin typeface="Times New Roman" pitchFamily="18" charset="0"/>
                <a:ea typeface="Times New Roman" pitchFamily="18" charset="0"/>
                <a:cs typeface="Times New Roman" pitchFamily="18" charset="0"/>
              </a:rPr>
              <a:t> are a class of steroid hormones characterized by their similarity to aldosterone and their influence on salt and water balances and electrolytes in the body secreted by the adrenal cortex.</a:t>
            </a:r>
          </a:p>
          <a:p>
            <a:pPr lvl="0" eaLnBrk="0" fontAlgn="base" hangingPunct="0">
              <a:spcBef>
                <a:spcPct val="0"/>
              </a:spcBef>
              <a:spcAft>
                <a:spcPct val="0"/>
              </a:spcAft>
            </a:pPr>
            <a:endParaRPr lang="en-US" sz="2000" dirty="0" smtClean="0">
              <a:solidFill>
                <a:srgbClr val="8C20C8"/>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buClr>
                <a:srgbClr val="6600CC"/>
              </a:buClr>
              <a:buFont typeface="Wingdings" pitchFamily="2" charset="2"/>
              <a:buChar char="q"/>
            </a:pPr>
            <a:r>
              <a:rPr lang="en-US" sz="2000" b="1" dirty="0" smtClean="0">
                <a:solidFill>
                  <a:srgbClr val="8C20C8"/>
                </a:solidFill>
                <a:latin typeface="Times New Roman" pitchFamily="18" charset="0"/>
                <a:ea typeface="Times New Roman" pitchFamily="18" charset="0"/>
                <a:cs typeface="Times New Roman" pitchFamily="18" charset="0"/>
              </a:rPr>
              <a:t>Glucocorticoids: (GLOO-ko-KOR-tih-koidz)</a:t>
            </a:r>
            <a:r>
              <a:rPr lang="en-US" sz="2000" dirty="0" smtClean="0">
                <a:solidFill>
                  <a:srgbClr val="8C20C8"/>
                </a:solidFill>
                <a:latin typeface="Times New Roman" pitchFamily="18" charset="0"/>
                <a:ea typeface="Times New Roman" pitchFamily="18" charset="0"/>
                <a:cs typeface="Times New Roman" pitchFamily="18" charset="0"/>
              </a:rPr>
              <a:t>are used to stop the inflammation process.  The inflammatory process has evolved in the body for a useful purpose; namely as a defensive reaction to the damage or injury to tissue. By a series of reactions, inflammation is designed to isolate whatever is causing the irritation, help eradicate the presumed invader, and help repair the surrounding damaged tissue.</a:t>
            </a:r>
          </a:p>
          <a:p>
            <a:pPr lvl="0" eaLnBrk="0" fontAlgn="base" hangingPunct="0">
              <a:spcBef>
                <a:spcPct val="0"/>
              </a:spcBef>
              <a:spcAft>
                <a:spcPct val="0"/>
              </a:spcAft>
            </a:pPr>
            <a:endParaRPr lang="en-US" sz="2000" dirty="0" smtClean="0">
              <a:solidFill>
                <a:srgbClr val="8C20C8"/>
              </a:solidFill>
              <a:latin typeface="Times New Roman" pitchFamily="18" charset="0"/>
              <a:ea typeface="Times New Roman" pitchFamily="18" charset="0"/>
              <a:cs typeface="Times New Roman" pitchFamily="18" charset="0"/>
            </a:endParaRPr>
          </a:p>
          <a:p>
            <a:pPr lvl="0" algn="ctr" eaLnBrk="0" fontAlgn="base" hangingPunct="0">
              <a:spcBef>
                <a:spcPct val="0"/>
              </a:spcBef>
              <a:spcAft>
                <a:spcPct val="0"/>
              </a:spcAft>
            </a:pPr>
            <a:r>
              <a:rPr lang="en-US" sz="2000" b="1" dirty="0" smtClean="0">
                <a:solidFill>
                  <a:srgbClr val="8C20C8"/>
                </a:solidFill>
                <a:latin typeface="Times New Roman" pitchFamily="18" charset="0"/>
                <a:ea typeface="Times New Roman" pitchFamily="18" charset="0"/>
                <a:cs typeface="Times New Roman" pitchFamily="18" charset="0"/>
              </a:rPr>
              <a:t>Adrenal Medulla (muh-DuLL-uh)</a:t>
            </a:r>
          </a:p>
          <a:p>
            <a:pPr lvl="0" algn="ctr" eaLnBrk="0" fontAlgn="base" hangingPunct="0">
              <a:spcBef>
                <a:spcPct val="0"/>
              </a:spcBef>
              <a:spcAft>
                <a:spcPct val="0"/>
              </a:spcAft>
            </a:pPr>
            <a:r>
              <a:rPr lang="en-US" sz="2000" b="1" dirty="0" smtClean="0">
                <a:solidFill>
                  <a:srgbClr val="8C20C8"/>
                </a:solidFill>
                <a:latin typeface="Times New Roman" pitchFamily="18" charset="0"/>
                <a:ea typeface="Times New Roman" pitchFamily="18" charset="0"/>
                <a:cs typeface="Times New Roman" pitchFamily="18" charset="0"/>
              </a:rPr>
              <a:t>Perfume principles of morality</a:t>
            </a:r>
            <a:r>
              <a:rPr lang="en-US" sz="2000" dirty="0" smtClean="0">
                <a:solidFill>
                  <a:srgbClr val="8C20C8"/>
                </a:solidFill>
                <a:latin typeface="Times New Roman" pitchFamily="18" charset="0"/>
                <a:ea typeface="Times New Roman" pitchFamily="18" charset="0"/>
                <a:cs typeface="Times New Roman" pitchFamily="18" charset="0"/>
              </a:rPr>
              <a:t> </a:t>
            </a:r>
          </a:p>
          <a:p>
            <a:pPr lvl="0" algn="ctr" eaLnBrk="0" fontAlgn="base" hangingPunct="0">
              <a:spcBef>
                <a:spcPct val="0"/>
              </a:spcBef>
              <a:spcAft>
                <a:spcPct val="0"/>
              </a:spcAft>
            </a:pPr>
            <a:r>
              <a:rPr lang="en-US" sz="2000" b="1" dirty="0" smtClean="0">
                <a:solidFill>
                  <a:srgbClr val="8C20C8"/>
                </a:solidFill>
                <a:latin typeface="Times New Roman" pitchFamily="18" charset="0"/>
                <a:ea typeface="Times New Roman" pitchFamily="18" charset="0"/>
                <a:cs typeface="Times New Roman" pitchFamily="18" charset="0"/>
              </a:rPr>
              <a:t>(medulla Latin word meaning “</a:t>
            </a:r>
            <a:r>
              <a:rPr lang="en-US" sz="2000" b="1" u="sng" dirty="0" smtClean="0">
                <a:solidFill>
                  <a:srgbClr val="8C20C8"/>
                </a:solidFill>
                <a:latin typeface="Times New Roman" pitchFamily="18" charset="0"/>
                <a:ea typeface="Times New Roman" pitchFamily="18" charset="0"/>
                <a:cs typeface="Times New Roman" pitchFamily="18" charset="0"/>
              </a:rPr>
              <a:t>marrow</a:t>
            </a:r>
            <a:r>
              <a:rPr lang="en-US" sz="2000" b="1" dirty="0" smtClean="0">
                <a:solidFill>
                  <a:srgbClr val="8C20C8"/>
                </a:solidFill>
                <a:latin typeface="Times New Roman" pitchFamily="18" charset="0"/>
                <a:ea typeface="Times New Roman" pitchFamily="18" charset="0"/>
                <a:cs typeface="Times New Roman" pitchFamily="18" charset="0"/>
              </a:rPr>
              <a:t> “or “</a:t>
            </a:r>
            <a:r>
              <a:rPr lang="en-US" sz="2000" b="1" u="sng" dirty="0" smtClean="0">
                <a:solidFill>
                  <a:srgbClr val="8C20C8"/>
                </a:solidFill>
                <a:latin typeface="Times New Roman" pitchFamily="18" charset="0"/>
                <a:ea typeface="Times New Roman" pitchFamily="18" charset="0"/>
                <a:cs typeface="Times New Roman" pitchFamily="18" charset="0"/>
              </a:rPr>
              <a:t>middle</a:t>
            </a:r>
            <a:r>
              <a:rPr lang="en-US" sz="2000" b="1" dirty="0" smtClean="0">
                <a:solidFill>
                  <a:srgbClr val="8C20C8"/>
                </a:solidFill>
                <a:latin typeface="Times New Roman" pitchFamily="18" charset="0"/>
                <a:ea typeface="Times New Roman" pitchFamily="18" charset="0"/>
                <a:cs typeface="Times New Roman" pitchFamily="18" charset="0"/>
              </a:rPr>
              <a:t>”).</a:t>
            </a:r>
            <a:r>
              <a:rPr lang="en-US" sz="2000" dirty="0" smtClean="0">
                <a:solidFill>
                  <a:srgbClr val="8C20C8"/>
                </a:solidFill>
                <a:latin typeface="Times New Roman" pitchFamily="18" charset="0"/>
                <a:ea typeface="Times New Roman" pitchFamily="18" charset="0"/>
                <a:cs typeface="Times New Roman" pitchFamily="18" charset="0"/>
              </a:rPr>
              <a:t> </a:t>
            </a:r>
          </a:p>
          <a:p>
            <a:pPr lvl="0" algn="ctr" eaLnBrk="0" fontAlgn="base" hangingPunct="0">
              <a:spcBef>
                <a:spcPct val="0"/>
              </a:spcBef>
              <a:spcAft>
                <a:spcPct val="0"/>
              </a:spcAft>
            </a:pPr>
            <a:r>
              <a:rPr lang="en-US" sz="2000" dirty="0" smtClean="0">
                <a:solidFill>
                  <a:srgbClr val="8C20C8"/>
                </a:solidFill>
                <a:latin typeface="Times New Roman" pitchFamily="18" charset="0"/>
                <a:ea typeface="Times New Roman" pitchFamily="18" charset="0"/>
                <a:cs typeface="Times New Roman" pitchFamily="18" charset="0"/>
              </a:rPr>
              <a:t>  </a:t>
            </a:r>
          </a:p>
          <a:p>
            <a:pPr lvl="0" algn="ctr" eaLnBrk="0" fontAlgn="base" hangingPunct="0">
              <a:spcBef>
                <a:spcPct val="0"/>
              </a:spcBef>
              <a:spcAft>
                <a:spcPct val="0"/>
              </a:spcAft>
            </a:pPr>
            <a:r>
              <a:rPr lang="en-US" sz="2000" dirty="0" smtClean="0">
                <a:solidFill>
                  <a:srgbClr val="8C20C8"/>
                </a:solidFill>
                <a:latin typeface="Times New Roman" pitchFamily="18" charset="0"/>
                <a:ea typeface="Times New Roman" pitchFamily="18" charset="0"/>
                <a:cs typeface="Times New Roman" pitchFamily="18" charset="0"/>
              </a:rPr>
              <a:t>The whole plan of salvation is provided to accomplish the restoration of the moral image of God in man.  </a:t>
            </a:r>
            <a:r>
              <a:rPr lang="en-US" sz="2000" b="1" dirty="0" smtClean="0">
                <a:solidFill>
                  <a:srgbClr val="8C20C8"/>
                </a:solidFill>
                <a:latin typeface="Times New Roman" pitchFamily="18" charset="0"/>
                <a:ea typeface="Times New Roman" pitchFamily="18" charset="0"/>
                <a:cs typeface="Times New Roman" pitchFamily="18" charset="0"/>
              </a:rPr>
              <a:t>The Adrenal  Medulla </a:t>
            </a:r>
            <a:r>
              <a:rPr lang="en-US" sz="2000" dirty="0" smtClean="0">
                <a:solidFill>
                  <a:srgbClr val="8C20C8"/>
                </a:solidFill>
                <a:latin typeface="Times New Roman" pitchFamily="18" charset="0"/>
                <a:ea typeface="Times New Roman" pitchFamily="18" charset="0"/>
                <a:cs typeface="Times New Roman" pitchFamily="18" charset="0"/>
              </a:rPr>
              <a:t>is the inner reddish portion of the gland and is surrounded by </a:t>
            </a:r>
            <a:r>
              <a:rPr lang="en-US" sz="2000" b="1" u="sng" dirty="0" smtClean="0">
                <a:solidFill>
                  <a:srgbClr val="8C20C8"/>
                </a:solidFill>
                <a:latin typeface="Times New Roman" pitchFamily="18" charset="0"/>
                <a:ea typeface="Times New Roman" pitchFamily="18" charset="0"/>
                <a:cs typeface="Times New Roman" pitchFamily="18" charset="0"/>
              </a:rPr>
              <a:t> the cortex</a:t>
            </a:r>
            <a:r>
              <a:rPr lang="en-US" sz="2000" u="sng" dirty="0" smtClean="0">
                <a:solidFill>
                  <a:srgbClr val="8C20C8"/>
                </a:solidFill>
                <a:latin typeface="Times New Roman" pitchFamily="18" charset="0"/>
                <a:ea typeface="Times New Roman" pitchFamily="18" charset="0"/>
                <a:cs typeface="Times New Roman" pitchFamily="18" charset="0"/>
              </a:rPr>
              <a:t>. </a:t>
            </a:r>
            <a:endParaRPr lang="en-US" sz="2000" u="sng" dirty="0" smtClean="0">
              <a:solidFill>
                <a:srgbClr val="8C20C8"/>
              </a:solidFill>
              <a:latin typeface="Times New Roman" pitchFamily="18" charset="0"/>
              <a:cs typeface="Times New Roman" pitchFamily="18" charset="0"/>
            </a:endParaRPr>
          </a:p>
        </p:txBody>
      </p:sp>
      <p:sp>
        <p:nvSpPr>
          <p:cNvPr id="3" name="Rectangle 2"/>
          <p:cNvSpPr/>
          <p:nvPr/>
        </p:nvSpPr>
        <p:spPr>
          <a:xfrm>
            <a:off x="8728502" y="0"/>
            <a:ext cx="415498" cy="369332"/>
          </a:xfrm>
          <a:prstGeom prst="rect">
            <a:avLst/>
          </a:prstGeom>
        </p:spPr>
        <p:txBody>
          <a:bodyPr wrap="none">
            <a:spAutoFit/>
          </a:bodyPr>
          <a:lstStyle/>
          <a:p>
            <a:pPr algn="ctr"/>
            <a:fld id="{877F9B8C-32C4-43F2-99B4-FFD195B4A4EB}" type="slidenum">
              <a:rPr lang="en-US" b="1" smtClean="0">
                <a:solidFill>
                  <a:schemeClr val="bg1"/>
                </a:solidFill>
                <a:latin typeface="Times New Roman" pitchFamily="18" charset="0"/>
                <a:cs typeface="Times New Roman" pitchFamily="18" charset="0"/>
              </a:rPr>
              <a:pPr algn="ctr"/>
              <a:t>23</a:t>
            </a:fld>
            <a:endParaRPr lang="en-US"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84775"/>
          </a:xfrm>
          <a:prstGeom prst="rect">
            <a:avLst/>
          </a:prstGeom>
          <a:solidFill>
            <a:schemeClr val="tx1"/>
          </a:solidFill>
          <a:ln w="28575">
            <a:solidFill>
              <a:srgbClr val="8C20C8"/>
            </a:solidFill>
          </a:ln>
        </p:spPr>
        <p:txBody>
          <a:bodyPr wrap="square">
            <a:spAutoFit/>
          </a:bodyPr>
          <a:lstStyle/>
          <a:p>
            <a:pPr algn="ctr"/>
            <a:r>
              <a:rPr lang="en-US" sz="3200" b="1" dirty="0" smtClean="0">
                <a:solidFill>
                  <a:srgbClr val="8C20C8"/>
                </a:solidFill>
                <a:latin typeface="Times New Roman" pitchFamily="18" charset="0"/>
                <a:cs typeface="Times New Roman" pitchFamily="18" charset="0"/>
              </a:rPr>
              <a:t>The Adrenal Glands</a:t>
            </a:r>
            <a:r>
              <a:rPr lang="en-US" dirty="0" smtClean="0">
                <a:solidFill>
                  <a:srgbClr val="7030A0"/>
                </a:solidFill>
                <a:latin typeface="Times New Roman" pitchFamily="18" charset="0"/>
                <a:cs typeface="Times New Roman" pitchFamily="18" charset="0"/>
              </a:rPr>
              <a:t>	</a:t>
            </a:r>
            <a:endParaRPr lang="en-US" dirty="0" smtClean="0">
              <a:solidFill>
                <a:srgbClr val="7030A0"/>
              </a:solidFill>
            </a:endParaRPr>
          </a:p>
        </p:txBody>
      </p:sp>
      <p:pic>
        <p:nvPicPr>
          <p:cNvPr id="6146" name="Picture 2" descr="http://test.classconnection.s3.amazonaws.com/223/flashcards/196223/jpg/picture1.jpg"/>
          <p:cNvPicPr>
            <a:picLocks noChangeAspect="1" noChangeArrowheads="1"/>
          </p:cNvPicPr>
          <p:nvPr/>
        </p:nvPicPr>
        <p:blipFill>
          <a:blip r:embed="rId2" cstate="print"/>
          <a:srcRect b="10811"/>
          <a:stretch>
            <a:fillRect/>
          </a:stretch>
        </p:blipFill>
        <p:spPr bwMode="auto">
          <a:xfrm>
            <a:off x="0" y="609600"/>
            <a:ext cx="9144000" cy="2971800"/>
          </a:xfrm>
          <a:prstGeom prst="rect">
            <a:avLst/>
          </a:prstGeom>
          <a:noFill/>
          <a:ln w="28575">
            <a:solidFill>
              <a:srgbClr val="8C20C8"/>
            </a:solidFill>
          </a:ln>
        </p:spPr>
      </p:pic>
      <p:pic>
        <p:nvPicPr>
          <p:cNvPr id="9" name="Picture 1" descr="http://www.nlm.nih.gov/medlineplus/images/kidneys.jpg"/>
          <p:cNvPicPr>
            <a:picLocks noChangeAspect="1" noChangeArrowheads="1"/>
          </p:cNvPicPr>
          <p:nvPr/>
        </p:nvPicPr>
        <p:blipFill>
          <a:blip r:embed="rId3" cstate="print"/>
          <a:srcRect t="23100" b="19525"/>
          <a:stretch>
            <a:fillRect/>
          </a:stretch>
        </p:blipFill>
        <p:spPr bwMode="auto">
          <a:xfrm>
            <a:off x="0" y="609600"/>
            <a:ext cx="2514600" cy="2971800"/>
          </a:xfrm>
          <a:prstGeom prst="rect">
            <a:avLst/>
          </a:prstGeom>
          <a:noFill/>
          <a:ln>
            <a:solidFill>
              <a:srgbClr val="C00000"/>
            </a:solidFill>
          </a:ln>
        </p:spPr>
      </p:pic>
      <p:sp>
        <p:nvSpPr>
          <p:cNvPr id="10" name="Rectangle 9"/>
          <p:cNvSpPr/>
          <p:nvPr/>
        </p:nvSpPr>
        <p:spPr>
          <a:xfrm>
            <a:off x="0" y="3595568"/>
            <a:ext cx="9144000" cy="3262431"/>
          </a:xfrm>
          <a:prstGeom prst="rect">
            <a:avLst/>
          </a:prstGeom>
          <a:solidFill>
            <a:schemeClr val="tx1"/>
          </a:solidFill>
          <a:ln w="28575">
            <a:solidFill>
              <a:srgbClr val="8C20C8"/>
            </a:solidFill>
          </a:ln>
        </p:spPr>
        <p:txBody>
          <a:bodyPr wrap="square">
            <a:spAutoFit/>
          </a:bodyPr>
          <a:lstStyle/>
          <a:p>
            <a:pPr algn="ctr"/>
            <a:r>
              <a:rPr lang="en-US" sz="2400" b="1" u="sng" dirty="0" smtClean="0">
                <a:solidFill>
                  <a:srgbClr val="7030A0"/>
                </a:solidFill>
                <a:latin typeface="Times New Roman" pitchFamily="18" charset="0"/>
                <a:cs typeface="Times New Roman" pitchFamily="18" charset="0"/>
              </a:rPr>
              <a:t>Kidney:</a:t>
            </a:r>
            <a:r>
              <a:rPr lang="en-US" sz="2400" b="1" dirty="0" smtClean="0">
                <a:solidFill>
                  <a:srgbClr val="7030A0"/>
                </a:solidFill>
                <a:latin typeface="Times New Roman" pitchFamily="18" charset="0"/>
                <a:cs typeface="Times New Roman" pitchFamily="18" charset="0"/>
              </a:rPr>
              <a:t> Cleanser of the Blood: </a:t>
            </a:r>
          </a:p>
          <a:p>
            <a:pPr algn="ctr"/>
            <a:r>
              <a:rPr lang="en-US" b="1" dirty="0" smtClean="0">
                <a:solidFill>
                  <a:srgbClr val="7030A0"/>
                </a:solidFill>
                <a:latin typeface="Times New Roman" pitchFamily="18" charset="0"/>
                <a:cs typeface="Times New Roman" pitchFamily="18" charset="0"/>
              </a:rPr>
              <a:t>(Ad meaning “near”) </a:t>
            </a:r>
            <a:r>
              <a:rPr lang="en-US" dirty="0" smtClean="0">
                <a:solidFill>
                  <a:srgbClr val="7030A0"/>
                </a:solidFill>
                <a:latin typeface="Times New Roman" pitchFamily="18" charset="0"/>
                <a:cs typeface="Times New Roman" pitchFamily="18" charset="0"/>
              </a:rPr>
              <a:t>the kidneys(renal meaning “Kidney” </a:t>
            </a:r>
            <a:r>
              <a:rPr lang="en-US" b="1" dirty="0" smtClean="0">
                <a:solidFill>
                  <a:schemeClr val="bg1"/>
                </a:solidFill>
                <a:latin typeface="Times New Roman" pitchFamily="18" charset="0"/>
                <a:cs typeface="Times New Roman" pitchFamily="18" charset="0"/>
              </a:rPr>
              <a:t>(Hebrew 9:22-23)(1Timothy 2:5)</a:t>
            </a:r>
          </a:p>
          <a:p>
            <a:pPr algn="ctr"/>
            <a:r>
              <a:rPr lang="en-US" sz="2400" b="1" dirty="0" smtClean="0">
                <a:solidFill>
                  <a:srgbClr val="791BAD"/>
                </a:solidFill>
                <a:latin typeface="Times New Roman" pitchFamily="18" charset="0"/>
                <a:cs typeface="Times New Roman" pitchFamily="18" charset="0"/>
              </a:rPr>
              <a:t>The Adrenal Glands</a:t>
            </a:r>
          </a:p>
          <a:p>
            <a:pPr algn="ctr"/>
            <a:r>
              <a:rPr lang="en-US" sz="2000" dirty="0" smtClean="0">
                <a:solidFill>
                  <a:srgbClr val="791BAD"/>
                </a:solidFill>
                <a:latin typeface="Times New Roman" pitchFamily="18" charset="0"/>
                <a:cs typeface="Times New Roman" pitchFamily="18" charset="0"/>
              </a:rPr>
              <a:t>The medulla secretes </a:t>
            </a:r>
            <a:r>
              <a:rPr lang="en-US" sz="2000" b="1" u="sng" dirty="0" smtClean="0">
                <a:solidFill>
                  <a:srgbClr val="791BAD"/>
                </a:solidFill>
                <a:latin typeface="Times New Roman" pitchFamily="18" charset="0"/>
                <a:cs typeface="Times New Roman" pitchFamily="18" charset="0"/>
              </a:rPr>
              <a:t>epinephrine </a:t>
            </a:r>
            <a:r>
              <a:rPr lang="en-US" sz="2000" dirty="0" smtClean="0">
                <a:solidFill>
                  <a:srgbClr val="791BAD"/>
                </a:solidFill>
                <a:latin typeface="Times New Roman" pitchFamily="18" charset="0"/>
                <a:cs typeface="Times New Roman" pitchFamily="18" charset="0"/>
              </a:rPr>
              <a:t> (</a:t>
            </a:r>
            <a:r>
              <a:rPr lang="en-US" sz="2000" b="1" u="sng" dirty="0" smtClean="0">
                <a:solidFill>
                  <a:srgbClr val="791BAD"/>
                </a:solidFill>
                <a:latin typeface="Times New Roman" pitchFamily="18" charset="0"/>
                <a:cs typeface="Times New Roman" pitchFamily="18" charset="0"/>
              </a:rPr>
              <a:t>Adrenaline</a:t>
            </a:r>
            <a:r>
              <a:rPr lang="en-US" sz="2000" dirty="0" smtClean="0">
                <a:solidFill>
                  <a:srgbClr val="791BAD"/>
                </a:solidFill>
                <a:latin typeface="Times New Roman" pitchFamily="18" charset="0"/>
                <a:cs typeface="Times New Roman" pitchFamily="18" charset="0"/>
              </a:rPr>
              <a:t>) and other similar hormones in response to stressors such as  </a:t>
            </a:r>
            <a:r>
              <a:rPr lang="en-US" sz="2000" b="1" u="sng" dirty="0" smtClean="0">
                <a:solidFill>
                  <a:srgbClr val="791BAD"/>
                </a:solidFill>
                <a:latin typeface="Times New Roman" pitchFamily="18" charset="0"/>
                <a:cs typeface="Times New Roman" pitchFamily="18" charset="0"/>
              </a:rPr>
              <a:t>fright, anger, caffeine, or low blood sugar. </a:t>
            </a:r>
          </a:p>
          <a:p>
            <a:pPr algn="ctr"/>
            <a:r>
              <a:rPr lang="en-US" sz="2000" b="1" dirty="0" smtClean="0">
                <a:solidFill>
                  <a:srgbClr val="791BAD"/>
                </a:solidFill>
                <a:latin typeface="Times New Roman" pitchFamily="18" charset="0"/>
                <a:cs typeface="Times New Roman" pitchFamily="18" charset="0"/>
              </a:rPr>
              <a:t>The cortex </a:t>
            </a:r>
            <a:r>
              <a:rPr lang="en-US" sz="2000" dirty="0" smtClean="0">
                <a:solidFill>
                  <a:srgbClr val="791BAD"/>
                </a:solidFill>
                <a:latin typeface="Times New Roman" pitchFamily="18" charset="0"/>
                <a:cs typeface="Times New Roman" pitchFamily="18" charset="0"/>
              </a:rPr>
              <a:t>secretes </a:t>
            </a:r>
            <a:r>
              <a:rPr lang="en-US" sz="2000" b="1" dirty="0" smtClean="0">
                <a:solidFill>
                  <a:srgbClr val="791BAD"/>
                </a:solidFill>
                <a:latin typeface="Times New Roman" pitchFamily="18" charset="0"/>
                <a:cs typeface="Times New Roman" pitchFamily="18" charset="0"/>
              </a:rPr>
              <a:t>corticosteroids </a:t>
            </a:r>
            <a:r>
              <a:rPr lang="en-US" sz="2000" dirty="0" smtClean="0">
                <a:solidFill>
                  <a:srgbClr val="791BAD"/>
                </a:solidFill>
                <a:latin typeface="Times New Roman" pitchFamily="18" charset="0"/>
                <a:cs typeface="Times New Roman" pitchFamily="18" charset="0"/>
              </a:rPr>
              <a:t>such as </a:t>
            </a:r>
            <a:r>
              <a:rPr lang="en-US" sz="2000" b="1" dirty="0" smtClean="0">
                <a:solidFill>
                  <a:srgbClr val="791BAD"/>
                </a:solidFill>
                <a:latin typeface="Times New Roman" pitchFamily="18" charset="0"/>
                <a:cs typeface="Times New Roman" pitchFamily="18" charset="0"/>
              </a:rPr>
              <a:t>cortisone</a:t>
            </a:r>
            <a:r>
              <a:rPr lang="en-US" sz="2000" dirty="0" smtClean="0">
                <a:solidFill>
                  <a:srgbClr val="791BAD"/>
                </a:solidFill>
                <a:latin typeface="Times New Roman" pitchFamily="18" charset="0"/>
                <a:cs typeface="Times New Roman" pitchFamily="18" charset="0"/>
              </a:rPr>
              <a:t>.(suppress immune system help to fight).</a:t>
            </a:r>
            <a:r>
              <a:rPr lang="en-US" sz="2000" b="1" dirty="0" smtClean="0">
                <a:solidFill>
                  <a:srgbClr val="8C20C8"/>
                </a:solidFill>
                <a:latin typeface="Times New Roman" pitchFamily="18" charset="0"/>
                <a:ea typeface="Times New Roman" pitchFamily="18" charset="0"/>
                <a:cs typeface="Times New Roman" pitchFamily="18" charset="0"/>
              </a:rPr>
              <a:t> The Adrenal</a:t>
            </a:r>
            <a:r>
              <a:rPr lang="en-US" sz="2000" dirty="0" smtClean="0">
                <a:solidFill>
                  <a:srgbClr val="8C20C8"/>
                </a:solidFill>
                <a:latin typeface="Times New Roman" pitchFamily="18" charset="0"/>
                <a:ea typeface="Times New Roman" pitchFamily="18" charset="0"/>
                <a:cs typeface="Times New Roman" pitchFamily="18" charset="0"/>
              </a:rPr>
              <a:t> = Two Glands </a:t>
            </a:r>
            <a:r>
              <a:rPr lang="en-US" sz="2000" b="1" dirty="0" smtClean="0">
                <a:solidFill>
                  <a:srgbClr val="8C20C8"/>
                </a:solidFill>
                <a:latin typeface="Times New Roman" pitchFamily="18" charset="0"/>
                <a:ea typeface="Times New Roman" pitchFamily="18" charset="0"/>
                <a:cs typeface="Times New Roman" pitchFamily="18" charset="0"/>
              </a:rPr>
              <a:t>Outer </a:t>
            </a:r>
            <a:r>
              <a:rPr lang="en-US" sz="2000" b="1" dirty="0" smtClean="0">
                <a:solidFill>
                  <a:srgbClr val="2619CF"/>
                </a:solidFill>
                <a:latin typeface="Times New Roman" pitchFamily="18" charset="0"/>
                <a:ea typeface="Times New Roman" pitchFamily="18" charset="0"/>
                <a:cs typeface="Times New Roman" pitchFamily="18" charset="0"/>
              </a:rPr>
              <a:t>Cortex </a:t>
            </a:r>
            <a:r>
              <a:rPr lang="en-US" sz="2000" dirty="0" smtClean="0">
                <a:solidFill>
                  <a:srgbClr val="8C20C8"/>
                </a:solidFill>
                <a:latin typeface="Times New Roman" pitchFamily="18" charset="0"/>
                <a:ea typeface="Times New Roman" pitchFamily="18" charset="0"/>
                <a:cs typeface="Times New Roman" pitchFamily="18" charset="0"/>
              </a:rPr>
              <a:t>and </a:t>
            </a:r>
            <a:r>
              <a:rPr lang="en-US" sz="2000" b="1" dirty="0" smtClean="0">
                <a:solidFill>
                  <a:srgbClr val="8C20C8"/>
                </a:solidFill>
                <a:latin typeface="Times New Roman" pitchFamily="18" charset="0"/>
                <a:ea typeface="Times New Roman" pitchFamily="18" charset="0"/>
                <a:cs typeface="Times New Roman" pitchFamily="18" charset="0"/>
              </a:rPr>
              <a:t>Inner </a:t>
            </a:r>
            <a:r>
              <a:rPr lang="en-US" sz="2000" dirty="0" smtClean="0">
                <a:solidFill>
                  <a:srgbClr val="8C20C8"/>
                </a:solidFill>
                <a:latin typeface="Times New Roman" pitchFamily="18" charset="0"/>
                <a:ea typeface="Times New Roman" pitchFamily="18" charset="0"/>
                <a:cs typeface="Times New Roman" pitchFamily="18" charset="0"/>
              </a:rPr>
              <a:t>Medulla are named for their position in the body:  Above </a:t>
            </a:r>
          </a:p>
          <a:p>
            <a:pPr algn="ctr"/>
            <a:r>
              <a:rPr lang="en-US" sz="2000" b="1" u="sng" dirty="0" smtClean="0">
                <a:solidFill>
                  <a:srgbClr val="2619CF"/>
                </a:solidFill>
                <a:latin typeface="Times New Roman" pitchFamily="18" charset="0"/>
                <a:ea typeface="Times New Roman" pitchFamily="18" charset="0"/>
                <a:cs typeface="Times New Roman" pitchFamily="18" charset="0"/>
              </a:rPr>
              <a:t>Adrenal Cortex</a:t>
            </a:r>
            <a:r>
              <a:rPr lang="en-US" sz="2000" u="sng" dirty="0" smtClean="0">
                <a:solidFill>
                  <a:srgbClr val="2619CF"/>
                </a:solidFill>
                <a:latin typeface="Times New Roman" pitchFamily="18" charset="0"/>
                <a:ea typeface="Times New Roman" pitchFamily="18" charset="0"/>
                <a:cs typeface="Times New Roman" pitchFamily="18" charset="0"/>
              </a:rPr>
              <a:t>= Oil </a:t>
            </a:r>
            <a:r>
              <a:rPr lang="en-US" sz="2000" b="1" u="sng" dirty="0" smtClean="0">
                <a:solidFill>
                  <a:srgbClr val="2619CF"/>
                </a:solidFill>
                <a:latin typeface="Times New Roman" pitchFamily="18" charset="0"/>
                <a:ea typeface="Times New Roman" pitchFamily="18" charset="0"/>
                <a:cs typeface="Times New Roman" pitchFamily="18" charset="0"/>
              </a:rPr>
              <a:t>(cortex Latin word meaning “rind or bark” </a:t>
            </a:r>
          </a:p>
          <a:p>
            <a:pPr algn="ctr"/>
            <a:r>
              <a:rPr lang="en-US" b="1" dirty="0" smtClean="0">
                <a:solidFill>
                  <a:srgbClr val="8C20C8"/>
                </a:solidFill>
                <a:latin typeface="Times New Roman" pitchFamily="18" charset="0"/>
                <a:ea typeface="Times New Roman" pitchFamily="18" charset="0"/>
                <a:cs typeface="Times New Roman" pitchFamily="18" charset="0"/>
              </a:rPr>
              <a:t>it regulate production of glucose from noncarbohydrates such as fats and proteins.)</a:t>
            </a:r>
            <a:r>
              <a:rPr lang="en-US" dirty="0" smtClean="0">
                <a:solidFill>
                  <a:srgbClr val="791BAD"/>
                </a:solidFill>
                <a:latin typeface="Times New Roman" pitchFamily="18" charset="0"/>
                <a:cs typeface="Times New Roman" pitchFamily="18" charset="0"/>
              </a:rPr>
              <a:t> </a:t>
            </a:r>
            <a:endParaRPr lang="en-US" dirty="0">
              <a:solidFill>
                <a:srgbClr val="791BAD"/>
              </a:solidFill>
              <a:latin typeface="Times New Roman" pitchFamily="18" charset="0"/>
              <a:cs typeface="Times New Roman" pitchFamily="18" charset="0"/>
            </a:endParaRPr>
          </a:p>
        </p:txBody>
      </p:sp>
      <p:sp>
        <p:nvSpPr>
          <p:cNvPr id="12" name="Rectangle 11"/>
          <p:cNvSpPr/>
          <p:nvPr/>
        </p:nvSpPr>
        <p:spPr>
          <a:xfrm>
            <a:off x="4343400" y="1524000"/>
            <a:ext cx="2133600" cy="2031325"/>
          </a:xfrm>
          <a:prstGeom prst="rect">
            <a:avLst/>
          </a:prstGeom>
          <a:solidFill>
            <a:schemeClr val="tx1"/>
          </a:solidFill>
          <a:ln>
            <a:solidFill>
              <a:srgbClr val="765E32"/>
            </a:solidFill>
          </a:ln>
        </p:spPr>
        <p:txBody>
          <a:bodyPr wrap="square">
            <a:spAutoFit/>
          </a:bodyPr>
          <a:lstStyle/>
          <a:p>
            <a:pPr algn="ctr"/>
            <a:r>
              <a:rPr lang="en-US" b="1" dirty="0" smtClean="0">
                <a:solidFill>
                  <a:srgbClr val="765E32"/>
                </a:solidFill>
                <a:latin typeface="Times New Roman" pitchFamily="18" charset="0"/>
                <a:cs typeface="Times New Roman" pitchFamily="18" charset="0"/>
              </a:rPr>
              <a:t>These sit on top of the kidneys. </a:t>
            </a:r>
          </a:p>
          <a:p>
            <a:pPr algn="ctr"/>
            <a:r>
              <a:rPr lang="en-US" b="1" dirty="0" smtClean="0">
                <a:solidFill>
                  <a:srgbClr val="765E32"/>
                </a:solidFill>
                <a:latin typeface="Times New Roman" pitchFamily="18" charset="0"/>
                <a:cs typeface="Times New Roman" pitchFamily="18" charset="0"/>
              </a:rPr>
              <a:t>They consist of</a:t>
            </a:r>
          </a:p>
          <a:p>
            <a:pPr algn="ctr"/>
            <a:r>
              <a:rPr lang="en-US" b="1" dirty="0" smtClean="0">
                <a:solidFill>
                  <a:srgbClr val="765E32"/>
                </a:solidFill>
                <a:latin typeface="Times New Roman" pitchFamily="18" charset="0"/>
                <a:cs typeface="Times New Roman" pitchFamily="18" charset="0"/>
              </a:rPr>
              <a:t> two parts, </a:t>
            </a:r>
            <a:r>
              <a:rPr lang="en-US" b="1" u="sng" dirty="0" smtClean="0">
                <a:solidFill>
                  <a:srgbClr val="765E32"/>
                </a:solidFill>
                <a:latin typeface="Times New Roman" pitchFamily="18" charset="0"/>
                <a:cs typeface="Times New Roman" pitchFamily="18" charset="0"/>
              </a:rPr>
              <a:t>the outer cortex</a:t>
            </a:r>
          </a:p>
          <a:p>
            <a:pPr algn="ctr"/>
            <a:r>
              <a:rPr lang="en-US" b="1" dirty="0" smtClean="0">
                <a:solidFill>
                  <a:srgbClr val="765E32"/>
                </a:solidFill>
                <a:latin typeface="Times New Roman" pitchFamily="18" charset="0"/>
                <a:cs typeface="Times New Roman" pitchFamily="18" charset="0"/>
              </a:rPr>
              <a:t> and </a:t>
            </a:r>
            <a:r>
              <a:rPr lang="en-US" b="1" u="sng" dirty="0" smtClean="0">
                <a:solidFill>
                  <a:srgbClr val="765E32"/>
                </a:solidFill>
                <a:latin typeface="Times New Roman" pitchFamily="18" charset="0"/>
                <a:cs typeface="Times New Roman" pitchFamily="18" charset="0"/>
              </a:rPr>
              <a:t>the inner medulla</a:t>
            </a:r>
            <a:r>
              <a:rPr lang="en-US" b="1" dirty="0" smtClean="0">
                <a:solidFill>
                  <a:srgbClr val="765E32"/>
                </a:solidFill>
                <a:latin typeface="Times New Roman" pitchFamily="18" charset="0"/>
                <a:cs typeface="Times New Roman" pitchFamily="18" charset="0"/>
              </a:rPr>
              <a:t>. </a:t>
            </a:r>
          </a:p>
        </p:txBody>
      </p:sp>
      <p:sp>
        <p:nvSpPr>
          <p:cNvPr id="8" name="Rectangle 7"/>
          <p:cNvSpPr/>
          <p:nvPr/>
        </p:nvSpPr>
        <p:spPr>
          <a:xfrm>
            <a:off x="8382000" y="0"/>
            <a:ext cx="415498" cy="369332"/>
          </a:xfrm>
          <a:prstGeom prst="rect">
            <a:avLst/>
          </a:prstGeom>
        </p:spPr>
        <p:txBody>
          <a:bodyPr wrap="none">
            <a:spAutoFit/>
          </a:bodyPr>
          <a:lstStyle/>
          <a:p>
            <a:pPr lvl="0" algn="ctr">
              <a:defRPr/>
            </a:pPr>
            <a:fld id="{877F9B8C-32C4-43F2-99B4-FFD195B4A4EB}" type="slidenum">
              <a:rPr lang="en-US" b="1" smtClean="0">
                <a:solidFill>
                  <a:schemeClr val="bg1"/>
                </a:solidFill>
                <a:latin typeface="Times New Roman" pitchFamily="18" charset="0"/>
                <a:cs typeface="Times New Roman" pitchFamily="18" charset="0"/>
              </a:rPr>
              <a:pPr lvl="0" algn="ctr">
                <a:defRPr/>
              </a:pPr>
              <a:t>24</a:t>
            </a:fld>
            <a:endParaRPr lang="en-US" b="1" dirty="0">
              <a:solidFill>
                <a:schemeClr val="bg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25</a:t>
            </a:fld>
            <a:endParaRPr lang="en-US" dirty="0"/>
          </a:p>
        </p:txBody>
      </p:sp>
      <p:sp>
        <p:nvSpPr>
          <p:cNvPr id="64513" name="Rectangle 1"/>
          <p:cNvSpPr>
            <a:spLocks noChangeArrowheads="1"/>
          </p:cNvSpPr>
          <p:nvPr/>
        </p:nvSpPr>
        <p:spPr bwMode="auto">
          <a:xfrm>
            <a:off x="0" y="-5417"/>
            <a:ext cx="9144000" cy="6863417"/>
          </a:xfrm>
          <a:prstGeom prst="rect">
            <a:avLst/>
          </a:prstGeom>
          <a:solidFill>
            <a:schemeClr val="tx1"/>
          </a:solidFill>
          <a:ln w="28575">
            <a:solidFill>
              <a:srgbClr val="2619CF"/>
            </a:solid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endParaRPr kumimoji="0" lang="en-US" sz="1400" b="0" i="0" u="none" strike="noStrike" cap="none" normalizeH="0" baseline="0" dirty="0" smtClean="0">
              <a:ln>
                <a:noFill/>
              </a:ln>
              <a:solidFill>
                <a:srgbClr val="8C20C8"/>
              </a:solidFill>
              <a:effectLst/>
              <a:latin typeface="Times New Roman" pitchFamily="18" charset="0"/>
              <a:ea typeface="Times New Roman" pitchFamily="18" charset="0"/>
              <a:cs typeface="Times New Roman" pitchFamily="18" charset="0"/>
            </a:endParaRPr>
          </a:p>
          <a:p>
            <a:pPr lvl="0" algn="ctr" fontAlgn="base">
              <a:spcBef>
                <a:spcPct val="0"/>
              </a:spcBef>
              <a:spcAft>
                <a:spcPct val="0"/>
              </a:spcAft>
            </a:pPr>
            <a:r>
              <a:rPr kumimoji="0" lang="en-US" sz="2000" b="0" i="0" u="none" strike="noStrike" cap="none" normalizeH="0" baseline="0" dirty="0" smtClean="0">
                <a:ln>
                  <a:noFill/>
                </a:ln>
                <a:solidFill>
                  <a:srgbClr val="8C20C8"/>
                </a:solidFill>
                <a:effectLst/>
                <a:latin typeface="Times New Roman" pitchFamily="18" charset="0"/>
                <a:ea typeface="Times New Roman" pitchFamily="18" charset="0"/>
                <a:cs typeface="Times New Roman" pitchFamily="18" charset="0"/>
              </a:rPr>
              <a:t>There are </a:t>
            </a:r>
            <a:r>
              <a:rPr kumimoji="0" lang="en-US" sz="2000" b="1" i="0" u="none" strike="noStrike" cap="none" normalizeH="0" baseline="0" dirty="0" smtClean="0">
                <a:ln>
                  <a:noFill/>
                </a:ln>
                <a:solidFill>
                  <a:srgbClr val="8C20C8"/>
                </a:solidFill>
                <a:effectLst/>
                <a:latin typeface="Times New Roman" pitchFamily="18" charset="0"/>
                <a:ea typeface="Times New Roman" pitchFamily="18" charset="0"/>
                <a:cs typeface="Times New Roman" pitchFamily="18" charset="0"/>
              </a:rPr>
              <a:t>gifts that we rightly proportion to the character and necessities of the ones upon whom we bestow them</a:t>
            </a:r>
            <a:r>
              <a:rPr kumimoji="0" lang="en-US" sz="2000" b="0" i="0" u="none" strike="noStrike" cap="none" normalizeH="0" baseline="0" dirty="0" smtClean="0">
                <a:ln>
                  <a:noFill/>
                </a:ln>
                <a:solidFill>
                  <a:srgbClr val="8C20C8"/>
                </a:solidFill>
                <a:effectLst/>
                <a:latin typeface="Times New Roman" pitchFamily="18" charset="0"/>
                <a:ea typeface="Times New Roman" pitchFamily="18" charset="0"/>
                <a:cs typeface="Times New Roman" pitchFamily="18" charset="0"/>
              </a:rPr>
              <a:t>. Not many of the poor would appreciate Mary's offering, or our Lord's sacrifice of Himself, which gift was the highest that could be given. That ointment was a symbol of the overflowing heart of the giver. It was an outward demonstration of a love fed by heavenly streams until it overflowed. </a:t>
            </a:r>
            <a:r>
              <a:rPr kumimoji="0" lang="en-US" sz="2000" b="1" i="0" u="none" strike="noStrike" cap="none" normalizeH="0" baseline="0" dirty="0" smtClean="0">
                <a:ln>
                  <a:noFill/>
                </a:ln>
                <a:solidFill>
                  <a:srgbClr val="8C20C8"/>
                </a:solidFill>
                <a:effectLst/>
                <a:latin typeface="Times New Roman" pitchFamily="18" charset="0"/>
                <a:ea typeface="Times New Roman" pitchFamily="18" charset="0"/>
                <a:cs typeface="Times New Roman" pitchFamily="18" charset="0"/>
              </a:rPr>
              <a:t>And that ointment of Mary, </a:t>
            </a:r>
            <a:r>
              <a:rPr kumimoji="0" lang="en-US" sz="2000" b="0" i="0" u="none" strike="noStrike" cap="none" normalizeH="0" baseline="0" dirty="0" smtClean="0">
                <a:ln>
                  <a:noFill/>
                </a:ln>
                <a:solidFill>
                  <a:srgbClr val="8C20C8"/>
                </a:solidFill>
                <a:effectLst/>
                <a:latin typeface="Times New Roman" pitchFamily="18" charset="0"/>
                <a:ea typeface="Times New Roman" pitchFamily="18" charset="0"/>
                <a:cs typeface="Times New Roman" pitchFamily="18" charset="0"/>
              </a:rPr>
              <a:t>which the disciples called waste, is repeating itself a thousand times in the susceptible hearts of others.  </a:t>
            </a:r>
            <a:r>
              <a:rPr lang="en-US" sz="2000" b="1" dirty="0" smtClean="0">
                <a:solidFill>
                  <a:schemeClr val="bg1"/>
                </a:solidFill>
                <a:latin typeface="Times New Roman" pitchFamily="18" charset="0"/>
                <a:ea typeface="Times New Roman" pitchFamily="18" charset="0"/>
                <a:cs typeface="Times New Roman" pitchFamily="18" charset="0"/>
              </a:rPr>
              <a:t>{Bible Commentary Vol. 5</a:t>
            </a:r>
            <a:r>
              <a:rPr kumimoji="0" lang="en-US" sz="2000" b="1" i="0" u="none" strike="noStrike" cap="none" normalizeH="0" dirty="0" smtClean="0">
                <a:ln>
                  <a:noFill/>
                </a:ln>
                <a:solidFill>
                  <a:schemeClr val="bg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1101.2} </a:t>
            </a:r>
          </a:p>
          <a:p>
            <a:pPr lvl="0" algn="ctr" fontAlgn="base">
              <a:spcBef>
                <a:spcPct val="0"/>
              </a:spcBef>
              <a:spcAft>
                <a:spcPct val="0"/>
              </a:spcAft>
            </a:pPr>
            <a:endParaRPr kumimoji="0" lang="en-US" sz="20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C20C8"/>
                </a:solidFill>
                <a:effectLst/>
                <a:latin typeface="Times New Roman" pitchFamily="18" charset="0"/>
                <a:ea typeface="Times New Roman" pitchFamily="18" charset="0"/>
                <a:cs typeface="Times New Roman" pitchFamily="18" charset="0"/>
              </a:rPr>
              <a:t>This gland is often used to refer to the outer covering of a tissue, organ, or gland.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8C20C8"/>
                </a:solidFill>
                <a:effectLst/>
                <a:latin typeface="Times New Roman" pitchFamily="18" charset="0"/>
                <a:ea typeface="Times New Roman" pitchFamily="18" charset="0"/>
                <a:cs typeface="Times New Roman" pitchFamily="18" charset="0"/>
              </a:rPr>
              <a:t> A group of hormones which assist </a:t>
            </a:r>
            <a:r>
              <a:rPr kumimoji="0" lang="en-US" sz="2000" b="0" i="0" u="none" strike="noStrike" cap="none" normalizeH="0" baseline="0" dirty="0" smtClean="0">
                <a:ln>
                  <a:noFill/>
                </a:ln>
                <a:solidFill>
                  <a:srgbClr val="8C20C8"/>
                </a:solidFill>
                <a:effectLst/>
                <a:latin typeface="Times New Roman" pitchFamily="18" charset="0"/>
                <a:ea typeface="Times New Roman" pitchFamily="18" charset="0"/>
                <a:cs typeface="Times New Roman" pitchFamily="18" charset="0"/>
              </a:rPr>
              <a:t>in maintenance </a:t>
            </a:r>
            <a:r>
              <a:rPr kumimoji="0" lang="en-US" sz="2000" b="1" i="0" u="none" strike="noStrike" cap="none" normalizeH="0" baseline="0" dirty="0" smtClean="0">
                <a:ln>
                  <a:noFill/>
                </a:ln>
                <a:solidFill>
                  <a:srgbClr val="8C20C8"/>
                </a:solidFill>
                <a:effectLst/>
                <a:latin typeface="Times New Roman" pitchFamily="18" charset="0"/>
                <a:ea typeface="Times New Roman" pitchFamily="18" charset="0"/>
                <a:cs typeface="Times New Roman" pitchFamily="18" charset="0"/>
              </a:rPr>
              <a:t>of the following: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8C20C8"/>
                </a:solidFill>
                <a:effectLst/>
                <a:latin typeface="Times New Roman" pitchFamily="18" charset="0"/>
                <a:ea typeface="Times New Roman" pitchFamily="18" charset="0"/>
                <a:cs typeface="Times New Roman" pitchFamily="18" charset="0"/>
              </a:rPr>
              <a:t>  </a:t>
            </a:r>
          </a:p>
          <a:p>
            <a:pPr lvl="0" algn="ctr" fontAlgn="base">
              <a:spcBef>
                <a:spcPct val="0"/>
              </a:spcBef>
              <a:spcAft>
                <a:spcPct val="0"/>
              </a:spcAft>
            </a:pPr>
            <a:r>
              <a:rPr kumimoji="0" lang="en-US" sz="2000" b="1" i="0" strike="noStrike" cap="none" normalizeH="0" baseline="0" dirty="0" smtClean="0">
                <a:ln>
                  <a:noFill/>
                </a:ln>
                <a:solidFill>
                  <a:srgbClr val="8C20C8"/>
                </a:solidFill>
                <a:effectLst/>
                <a:latin typeface="Times New Roman" pitchFamily="18" charset="0"/>
                <a:ea typeface="Times New Roman" pitchFamily="18" charset="0"/>
                <a:cs typeface="Times New Roman" pitchFamily="18" charset="0"/>
              </a:rPr>
              <a:t> </a:t>
            </a:r>
            <a:r>
              <a:rPr kumimoji="0" lang="en-US" sz="2000" b="1" i="0" u="sng" strike="noStrike" cap="none" normalizeH="0" baseline="0" dirty="0" smtClean="0">
                <a:ln>
                  <a:noFill/>
                </a:ln>
                <a:solidFill>
                  <a:srgbClr val="8C20C8"/>
                </a:solidFill>
                <a:effectLst/>
                <a:latin typeface="Times New Roman" pitchFamily="18" charset="0"/>
                <a:ea typeface="Times New Roman" pitchFamily="18" charset="0"/>
                <a:cs typeface="Times New Roman" pitchFamily="18" charset="0"/>
              </a:rPr>
              <a:t>Salt:</a:t>
            </a:r>
            <a:r>
              <a:rPr kumimoji="0" lang="en-US" sz="2000" b="1" i="0" strike="noStrike" cap="none" normalizeH="0" baseline="0" dirty="0" smtClean="0">
                <a:ln>
                  <a:noFill/>
                </a:ln>
                <a:solidFill>
                  <a:srgbClr val="8C20C8"/>
                </a:solidFill>
                <a:effectLst/>
                <a:latin typeface="Times New Roman" pitchFamily="18" charset="0"/>
                <a:ea typeface="Times New Roman" pitchFamily="18" charset="0"/>
                <a:cs typeface="Times New Roman" pitchFamily="18" charset="0"/>
              </a:rPr>
              <a:t> </a:t>
            </a:r>
            <a:r>
              <a:rPr kumimoji="0" lang="en-US" sz="2000" i="0" strike="noStrike" cap="none" normalizeH="0" baseline="0" dirty="0" smtClean="0">
                <a:ln>
                  <a:noFill/>
                </a:ln>
                <a:solidFill>
                  <a:srgbClr val="8C20C8"/>
                </a:solidFill>
                <a:effectLst/>
                <a:latin typeface="Times New Roman" pitchFamily="18" charset="0"/>
                <a:ea typeface="Times New Roman" pitchFamily="18" charset="0"/>
                <a:cs typeface="Times New Roman" pitchFamily="18" charset="0"/>
              </a:rPr>
              <a:t>R</a:t>
            </a:r>
            <a:r>
              <a:rPr lang="en-US" sz="2000" dirty="0" smtClean="0">
                <a:solidFill>
                  <a:srgbClr val="8C20C8"/>
                </a:solidFill>
                <a:latin typeface="Times New Roman" pitchFamily="18" charset="0"/>
                <a:ea typeface="Times New Roman" pitchFamily="18" charset="0"/>
                <a:cs typeface="Times New Roman" pitchFamily="18" charset="0"/>
              </a:rPr>
              <a:t>epresents</a:t>
            </a:r>
            <a:r>
              <a:rPr lang="en-US" sz="2000" b="1" dirty="0" smtClean="0">
                <a:solidFill>
                  <a:srgbClr val="8C20C8"/>
                </a:solidFill>
                <a:latin typeface="Times New Roman" pitchFamily="18" charset="0"/>
                <a:ea typeface="Times New Roman" pitchFamily="18" charset="0"/>
                <a:cs typeface="Times New Roman" pitchFamily="18" charset="0"/>
              </a:rPr>
              <a:t> </a:t>
            </a:r>
            <a:r>
              <a:rPr lang="en-US" sz="2000" b="1" u="sng" dirty="0" smtClean="0">
                <a:solidFill>
                  <a:srgbClr val="8C20C8"/>
                </a:solidFill>
                <a:latin typeface="Times New Roman" pitchFamily="18" charset="0"/>
                <a:ea typeface="Times New Roman" pitchFamily="18" charset="0"/>
                <a:cs typeface="Times New Roman" pitchFamily="18" charset="0"/>
              </a:rPr>
              <a:t>the Saints who reflects the Light of the Word in Christ Jesus</a:t>
            </a:r>
            <a:r>
              <a:rPr kumimoji="0" lang="en-US" sz="2000" b="1" i="0" strike="noStrike" cap="none" normalizeH="0" baseline="0" dirty="0" smtClean="0">
                <a:ln>
                  <a:noFill/>
                </a:ln>
                <a:solidFill>
                  <a:srgbClr val="8C20C8"/>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(Colossians 4:6; Mark 9:50) (Mark 9:49-50)</a:t>
            </a:r>
            <a:r>
              <a:rPr kumimoji="0" lang="en-US" sz="1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p>
          <a:p>
            <a:pPr lvl="0" fontAlgn="base">
              <a:spcBef>
                <a:spcPct val="0"/>
              </a:spcBef>
              <a:spcAft>
                <a:spcPct val="0"/>
              </a:spcAft>
            </a:pPr>
            <a:r>
              <a:rPr kumimoji="0" lang="en-US" sz="2000" b="0" i="0" u="none" strike="noStrike" cap="none" normalizeH="0" baseline="0" dirty="0" smtClean="0">
                <a:ln>
                  <a:noFill/>
                </a:ln>
                <a:solidFill>
                  <a:srgbClr val="8C20C8"/>
                </a:solidFill>
                <a:effectLst/>
                <a:latin typeface="Times New Roman" pitchFamily="18" charset="0"/>
                <a:ea typeface="Times New Roman" pitchFamily="18" charset="0"/>
                <a:cs typeface="Times New Roman" pitchFamily="18" charset="0"/>
              </a:rPr>
              <a:t>	for every one shall be salted with fire, and every sacrifice shall be salted with 	salt.   Salt [is] good: but if the salt have lost his saltness, wherewith will ye 	season it? Have salt in yourselves, and have peace one with another. </a:t>
            </a:r>
          </a:p>
          <a:p>
            <a:pPr lvl="0" fontAlgn="base">
              <a:spcBef>
                <a:spcPct val="0"/>
              </a:spcBef>
              <a:spcAft>
                <a:spcPct val="0"/>
              </a:spcAft>
            </a:pPr>
            <a:r>
              <a:rPr lang="en-US" sz="2000" dirty="0" smtClean="0">
                <a:solidFill>
                  <a:srgbClr val="8C20C8"/>
                </a:solidFill>
                <a:latin typeface="Times New Roman" pitchFamily="18" charset="0"/>
                <a:ea typeface="Times New Roman" pitchFamily="18" charset="0"/>
                <a:cs typeface="Times New Roman" pitchFamily="18" charset="0"/>
              </a:rPr>
              <a:t>	</a:t>
            </a:r>
            <a:r>
              <a:rPr kumimoji="0" lang="en-US" sz="20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(Leviticus 2:13) </a:t>
            </a:r>
            <a:r>
              <a:rPr kumimoji="0" lang="en-US" sz="2000" b="0" i="0" u="none" strike="noStrike" cap="none" normalizeH="0" baseline="0" dirty="0" smtClean="0">
                <a:ln>
                  <a:noFill/>
                </a:ln>
                <a:solidFill>
                  <a:srgbClr val="8C20C8"/>
                </a:solidFill>
                <a:effectLst/>
                <a:latin typeface="Times New Roman" pitchFamily="18" charset="0"/>
                <a:ea typeface="Times New Roman" pitchFamily="18" charset="0"/>
                <a:cs typeface="Times New Roman" pitchFamily="18" charset="0"/>
              </a:rPr>
              <a:t>it removes and prevents corruption</a:t>
            </a:r>
            <a:r>
              <a:rPr kumimoji="0" lang="en-US" sz="2000" b="1" i="0" u="none" strike="noStrike" cap="none" normalizeH="0" baseline="0" dirty="0" smtClean="0">
                <a:ln>
                  <a:noFill/>
                </a:ln>
                <a:solidFill>
                  <a:srgbClr val="8C20C8"/>
                </a:solidFill>
                <a:effectLst/>
                <a:latin typeface="Times New Roman" pitchFamily="18" charset="0"/>
                <a:ea typeface="Times New Roman" pitchFamily="18" charset="0"/>
                <a:cs typeface="Times New Roman" pitchFamily="18" charset="0"/>
              </a:rPr>
              <a:t>.</a:t>
            </a:r>
          </a:p>
          <a:p>
            <a:pPr lvl="0" fontAlgn="base">
              <a:spcBef>
                <a:spcPct val="0"/>
              </a:spcBef>
              <a:spcAft>
                <a:spcPct val="0"/>
              </a:spcAft>
            </a:pPr>
            <a:endParaRPr kumimoji="0" lang="en-US" sz="2000" b="0" i="0" u="none" strike="noStrike" cap="none" normalizeH="0" baseline="0" dirty="0" smtClean="0">
              <a:ln>
                <a:noFill/>
              </a:ln>
              <a:solidFill>
                <a:srgbClr val="8C20C8"/>
              </a:solidFill>
              <a:effectLst/>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2000" dirty="0" smtClean="0">
                <a:solidFill>
                  <a:srgbClr val="8C20C8"/>
                </a:solidFill>
                <a:latin typeface="Times New Roman" pitchFamily="18" charset="0"/>
                <a:ea typeface="Times New Roman" pitchFamily="18" charset="0"/>
                <a:cs typeface="Times New Roman" pitchFamily="18" charset="0"/>
              </a:rPr>
              <a:t>      </a:t>
            </a:r>
            <a:r>
              <a:rPr kumimoji="0" lang="en-US" sz="2000" b="1" i="0" u="sng" strike="noStrike" cap="none" normalizeH="0" baseline="0" dirty="0" smtClean="0">
                <a:ln>
                  <a:noFill/>
                </a:ln>
                <a:solidFill>
                  <a:srgbClr val="8C20C8"/>
                </a:solidFill>
                <a:effectLst/>
                <a:latin typeface="Times New Roman" pitchFamily="18" charset="0"/>
                <a:ea typeface="Times New Roman" pitchFamily="18" charset="0"/>
                <a:cs typeface="Times New Roman" pitchFamily="18" charset="0"/>
              </a:rPr>
              <a:t>Water:</a:t>
            </a:r>
            <a:r>
              <a:rPr kumimoji="0" lang="en-US" sz="2000" b="1" i="0" strike="noStrike" cap="none" normalizeH="0" baseline="0" dirty="0" smtClean="0">
                <a:ln>
                  <a:noFill/>
                </a:ln>
                <a:solidFill>
                  <a:srgbClr val="8C20C8"/>
                </a:solidFill>
                <a:effectLst/>
                <a:latin typeface="Times New Roman" pitchFamily="18" charset="0"/>
                <a:ea typeface="Times New Roman" pitchFamily="18" charset="0"/>
                <a:cs typeface="Times New Roman" pitchFamily="18" charset="0"/>
              </a:rPr>
              <a:t> </a:t>
            </a:r>
            <a:r>
              <a:rPr lang="en-US" sz="2000" dirty="0" smtClean="0">
                <a:solidFill>
                  <a:srgbClr val="8C20C8"/>
                </a:solidFill>
                <a:latin typeface="Times New Roman" pitchFamily="18" charset="0"/>
                <a:ea typeface="Times New Roman" pitchFamily="18" charset="0"/>
                <a:cs typeface="Times New Roman" pitchFamily="18" charset="0"/>
              </a:rPr>
              <a:t>Represent </a:t>
            </a:r>
            <a:r>
              <a:rPr lang="en-US" sz="2000" b="1" u="sng" dirty="0" smtClean="0">
                <a:solidFill>
                  <a:srgbClr val="8C20C8"/>
                </a:solidFill>
                <a:latin typeface="Times New Roman" pitchFamily="18" charset="0"/>
                <a:ea typeface="Times New Roman" pitchFamily="18" charset="0"/>
                <a:cs typeface="Times New Roman" pitchFamily="18" charset="0"/>
              </a:rPr>
              <a:t>The Word of Life</a:t>
            </a:r>
            <a:r>
              <a:rPr kumimoji="0" lang="en-US" sz="2000" b="1" i="0" u="sng" strike="noStrike" cap="none" normalizeH="0" baseline="0" dirty="0" smtClean="0">
                <a:ln>
                  <a:noFill/>
                </a:ln>
                <a:solidFill>
                  <a:srgbClr val="8C20C8"/>
                </a:solidFill>
                <a:effectLst/>
                <a:latin typeface="Times New Roman" pitchFamily="18" charset="0"/>
                <a:ea typeface="Times New Roman" pitchFamily="18" charset="0"/>
                <a:cs typeface="Times New Roman" pitchFamily="18" charset="0"/>
              </a:rPr>
              <a:t> the Santification throught the Truth</a:t>
            </a:r>
            <a:r>
              <a:rPr kumimoji="0" lang="en-US" sz="2000" b="1" i="0" u="sng" strike="noStrike" cap="none" normalizeH="0" dirty="0" smtClean="0">
                <a:ln>
                  <a:noFill/>
                </a:ln>
                <a:solidFill>
                  <a:srgbClr val="8C20C8"/>
                </a:solidFill>
                <a:effectLst/>
                <a:latin typeface="Times New Roman" pitchFamily="18" charset="0"/>
                <a:ea typeface="Times New Roman" pitchFamily="18" charset="0"/>
                <a:cs typeface="Times New Roman" pitchFamily="18" charset="0"/>
              </a:rPr>
              <a:t> </a:t>
            </a:r>
          </a:p>
          <a:p>
            <a:pPr lvl="0" algn="ctr" eaLnBrk="0" fontAlgn="base" hangingPunct="0">
              <a:spcBef>
                <a:spcPct val="0"/>
              </a:spcBef>
              <a:spcAft>
                <a:spcPct val="0"/>
              </a:spcAft>
            </a:pPr>
            <a:r>
              <a:rPr kumimoji="0" lang="en-US" sz="1600" b="1" i="0" strike="noStrike" cap="none" normalizeH="0" dirty="0" smtClean="0">
                <a:ln>
                  <a:noFill/>
                </a:ln>
                <a:solidFill>
                  <a:schemeClr val="bg1"/>
                </a:solidFill>
                <a:effectLst/>
                <a:latin typeface="Times New Roman" pitchFamily="18" charset="0"/>
                <a:ea typeface="Times New Roman" pitchFamily="18" charset="0"/>
                <a:cs typeface="Times New Roman" pitchFamily="18" charset="0"/>
              </a:rPr>
              <a:t>(John 17:17) </a:t>
            </a:r>
            <a:r>
              <a:rPr kumimoji="0" lang="en-US" sz="16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(Ephesians 5:26) (John 19:34)</a:t>
            </a:r>
            <a:r>
              <a:rPr kumimoji="0" lang="en-US" sz="1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p>
          <a:p>
            <a:pPr lvl="0" algn="ctr" eaLnBrk="0" fontAlgn="base" hangingPunct="0">
              <a:spcBef>
                <a:spcPct val="0"/>
              </a:spcBef>
              <a:spcAft>
                <a:spcPct val="0"/>
              </a:spcAft>
            </a:pPr>
            <a:r>
              <a:rPr kumimoji="0" lang="en-US" sz="1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1 Corinthians 6:11) (Psalm 114:8) (Isaiah 32:2)</a:t>
            </a:r>
            <a:r>
              <a:rPr kumimoji="0" lang="en-US" sz="1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(2 Peter 3:5)</a:t>
            </a:r>
          </a:p>
          <a:p>
            <a:pPr lvl="0" algn="ctr" eaLnBrk="0" fontAlgn="base" hangingPunct="0">
              <a:spcBef>
                <a:spcPct val="0"/>
              </a:spcBef>
              <a:spcAft>
                <a:spcPct val="0"/>
              </a:spcAft>
            </a:pPr>
            <a:endParaRPr kumimoji="0" lang="en-US"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p:txBody>
      </p:sp>
      <p:sp>
        <p:nvSpPr>
          <p:cNvPr id="4" name="Rectangle 3"/>
          <p:cNvSpPr/>
          <p:nvPr/>
        </p:nvSpPr>
        <p:spPr>
          <a:xfrm>
            <a:off x="8728502" y="0"/>
            <a:ext cx="415498" cy="369332"/>
          </a:xfrm>
          <a:prstGeom prst="rect">
            <a:avLst/>
          </a:prstGeom>
        </p:spPr>
        <p:txBody>
          <a:bodyPr wrap="none">
            <a:spAutoFit/>
          </a:bodyPr>
          <a:lstStyle/>
          <a:p>
            <a:pPr algn="ctr"/>
            <a:fld id="{877F9B8C-32C4-43F2-99B4-FFD195B4A4EB}" type="slidenum">
              <a:rPr lang="en-US" b="1" smtClean="0">
                <a:solidFill>
                  <a:schemeClr val="bg1"/>
                </a:solidFill>
                <a:latin typeface="Times New Roman" pitchFamily="18" charset="0"/>
                <a:cs typeface="Times New Roman" pitchFamily="18" charset="0"/>
              </a:rPr>
              <a:pPr algn="ctr"/>
              <a:t>25</a:t>
            </a:fld>
            <a:endParaRPr lang="en-US" b="1" dirty="0">
              <a:solidFill>
                <a:schemeClr val="bg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3" name="AutoShape 7" descr="alpha"/>
          <p:cNvSpPr>
            <a:spLocks noChangeAspect="1" noChangeArrowheads="1"/>
          </p:cNvSpPr>
          <p:nvPr/>
        </p:nvSpPr>
        <p:spPr bwMode="auto">
          <a:xfrm>
            <a:off x="0" y="0"/>
            <a:ext cx="95250" cy="666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0422" name="AutoShape 6" descr="beta"/>
          <p:cNvSpPr>
            <a:spLocks noChangeAspect="1" noChangeArrowheads="1"/>
          </p:cNvSpPr>
          <p:nvPr/>
        </p:nvSpPr>
        <p:spPr bwMode="auto">
          <a:xfrm>
            <a:off x="0" y="66675"/>
            <a:ext cx="66675" cy="1238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60428" name="Picture 12" descr="http://intranet.tdmu.edu.ua/data/kafedra/internal/anatomy/classes_stud/en/nurse/1/adn/ptn/1/10.%20ENDOCRINE%20GLANDS%20LYMPHATIC%20AND%20IMMUNE%20SYSTEM.files/image025.jpg"/>
          <p:cNvPicPr>
            <a:picLocks noChangeAspect="1" noChangeArrowheads="1"/>
          </p:cNvPicPr>
          <p:nvPr/>
        </p:nvPicPr>
        <p:blipFill>
          <a:blip r:embed="rId2" cstate="print"/>
          <a:srcRect t="6399" b="17995"/>
          <a:stretch>
            <a:fillRect/>
          </a:stretch>
        </p:blipFill>
        <p:spPr bwMode="auto">
          <a:xfrm>
            <a:off x="3505200" y="3429000"/>
            <a:ext cx="5638800" cy="3429000"/>
          </a:xfrm>
          <a:prstGeom prst="rect">
            <a:avLst/>
          </a:prstGeom>
          <a:noFill/>
          <a:ln w="28575">
            <a:solidFill>
              <a:srgbClr val="2619CF"/>
            </a:solidFill>
          </a:ln>
        </p:spPr>
      </p:pic>
      <p:sp>
        <p:nvSpPr>
          <p:cNvPr id="8" name="Rectangle 7"/>
          <p:cNvSpPr/>
          <p:nvPr/>
        </p:nvSpPr>
        <p:spPr>
          <a:xfrm>
            <a:off x="8728502" y="0"/>
            <a:ext cx="415498" cy="369332"/>
          </a:xfrm>
          <a:prstGeom prst="rect">
            <a:avLst/>
          </a:prstGeom>
        </p:spPr>
        <p:txBody>
          <a:bodyPr wrap="none">
            <a:spAutoFit/>
          </a:bodyPr>
          <a:lstStyle/>
          <a:p>
            <a:pPr algn="ctr"/>
            <a:fld id="{877F9B8C-32C4-43F2-99B4-FFD195B4A4EB}" type="slidenum">
              <a:rPr lang="en-US" b="1" smtClean="0">
                <a:solidFill>
                  <a:schemeClr val="bg1"/>
                </a:solidFill>
                <a:latin typeface="Times New Roman" pitchFamily="18" charset="0"/>
                <a:cs typeface="Times New Roman" pitchFamily="18" charset="0"/>
              </a:rPr>
              <a:pPr algn="ctr"/>
              <a:t>26</a:t>
            </a:fld>
            <a:endParaRPr lang="en-US" b="1" dirty="0">
              <a:solidFill>
                <a:schemeClr val="bg1"/>
              </a:solidFill>
              <a:latin typeface="Times New Roman" pitchFamily="18" charset="0"/>
              <a:cs typeface="Times New Roman" pitchFamily="18" charset="0"/>
            </a:endParaRPr>
          </a:p>
        </p:txBody>
      </p:sp>
      <p:sp>
        <p:nvSpPr>
          <p:cNvPr id="10" name="Rectangle 9"/>
          <p:cNvSpPr/>
          <p:nvPr/>
        </p:nvSpPr>
        <p:spPr>
          <a:xfrm>
            <a:off x="7391400" y="5334000"/>
            <a:ext cx="1752600" cy="1323439"/>
          </a:xfrm>
          <a:prstGeom prst="rect">
            <a:avLst/>
          </a:prstGeom>
        </p:spPr>
        <p:txBody>
          <a:bodyPr wrap="square">
            <a:spAutoFit/>
          </a:bodyPr>
          <a:lstStyle/>
          <a:p>
            <a:pPr algn="ctr"/>
            <a:r>
              <a:rPr lang="en-US" sz="1600" b="1" dirty="0" smtClean="0">
                <a:solidFill>
                  <a:srgbClr val="2619CF"/>
                </a:solidFill>
                <a:latin typeface="Times New Roman" pitchFamily="18" charset="0"/>
                <a:ea typeface="Times New Roman" pitchFamily="18" charset="0"/>
                <a:cs typeface="Times New Roman" pitchFamily="18" charset="0"/>
              </a:rPr>
              <a:t>secreting digestive </a:t>
            </a:r>
          </a:p>
          <a:p>
            <a:pPr algn="ctr"/>
            <a:r>
              <a:rPr lang="en-US" sz="1600" b="1" dirty="0" smtClean="0">
                <a:solidFill>
                  <a:srgbClr val="2619CF"/>
                </a:solidFill>
                <a:latin typeface="Times New Roman" pitchFamily="18" charset="0"/>
                <a:ea typeface="Times New Roman" pitchFamily="18" charset="0"/>
                <a:cs typeface="Times New Roman" pitchFamily="18" charset="0"/>
              </a:rPr>
              <a:t>enzymes into </a:t>
            </a:r>
          </a:p>
          <a:p>
            <a:pPr algn="ctr"/>
            <a:r>
              <a:rPr lang="en-US" sz="1600" b="1" dirty="0" smtClean="0">
                <a:solidFill>
                  <a:srgbClr val="2619CF"/>
                </a:solidFill>
                <a:latin typeface="Times New Roman" pitchFamily="18" charset="0"/>
                <a:ea typeface="Times New Roman" pitchFamily="18" charset="0"/>
                <a:cs typeface="Times New Roman" pitchFamily="18" charset="0"/>
              </a:rPr>
              <a:t>the small intestine. </a:t>
            </a:r>
            <a:endParaRPr lang="en-US" sz="1600" b="1" dirty="0">
              <a:solidFill>
                <a:srgbClr val="2619CF"/>
              </a:solidFill>
            </a:endParaRPr>
          </a:p>
        </p:txBody>
      </p:sp>
      <p:sp>
        <p:nvSpPr>
          <p:cNvPr id="11" name="Rectangle 10"/>
          <p:cNvSpPr/>
          <p:nvPr/>
        </p:nvSpPr>
        <p:spPr>
          <a:xfrm>
            <a:off x="0" y="3429000"/>
            <a:ext cx="3505200" cy="3429000"/>
          </a:xfrm>
          <a:prstGeom prst="rect">
            <a:avLst/>
          </a:prstGeom>
          <a:solidFill>
            <a:schemeClr val="tx1"/>
          </a:solidFill>
          <a:ln w="28575">
            <a:solidFill>
              <a:srgbClr val="2619CF"/>
            </a:solidFill>
          </a:ln>
        </p:spPr>
        <p:txBody>
          <a:bodyPr wrap="square">
            <a:spAutoFit/>
          </a:bodyPr>
          <a:lstStyle/>
          <a:p>
            <a:pPr algn="ctr"/>
            <a:endParaRPr lang="en-US" sz="1600" b="1" dirty="0" smtClean="0">
              <a:solidFill>
                <a:srgbClr val="D60093"/>
              </a:solidFill>
              <a:latin typeface="Times New Roman" pitchFamily="18" charset="0"/>
              <a:cs typeface="Times New Roman" pitchFamily="18" charset="0"/>
            </a:endParaRPr>
          </a:p>
          <a:p>
            <a:pPr algn="ctr"/>
            <a:r>
              <a:rPr lang="en-US" sz="1600" b="1" dirty="0" smtClean="0">
                <a:solidFill>
                  <a:srgbClr val="D60093"/>
                </a:solidFill>
                <a:latin typeface="Times New Roman" pitchFamily="18" charset="0"/>
                <a:cs typeface="Times New Roman" pitchFamily="18" charset="0"/>
              </a:rPr>
              <a:t>The saliva acts upon the food in the mouth, if it has an opportunity, and then in the stomach. The gastric juice acts upon the food while it is in the stomach; the bile from the liver next does its work; </a:t>
            </a:r>
            <a:r>
              <a:rPr lang="en-US" sz="1600" b="1" u="sng" dirty="0" smtClean="0">
                <a:solidFill>
                  <a:srgbClr val="D60093"/>
                </a:solidFill>
                <a:latin typeface="Times New Roman" pitchFamily="18" charset="0"/>
                <a:cs typeface="Times New Roman" pitchFamily="18" charset="0"/>
              </a:rPr>
              <a:t>then the fluid from the pancreas;</a:t>
            </a:r>
            <a:r>
              <a:rPr lang="en-US" sz="1600" b="1" dirty="0" smtClean="0">
                <a:solidFill>
                  <a:srgbClr val="D60093"/>
                </a:solidFill>
                <a:latin typeface="Times New Roman" pitchFamily="18" charset="0"/>
                <a:cs typeface="Times New Roman" pitchFamily="18" charset="0"/>
              </a:rPr>
              <a:t> and lastly the intestinal juices. All kinds of food can be digested in the intestines. </a:t>
            </a:r>
            <a:r>
              <a:rPr lang="en-US" sz="1600" b="1" u="sng" dirty="0" smtClean="0">
                <a:solidFill>
                  <a:srgbClr val="D60093"/>
                </a:solidFill>
                <a:latin typeface="Times New Roman" pitchFamily="18" charset="0"/>
                <a:cs typeface="Times New Roman" pitchFamily="18" charset="0"/>
              </a:rPr>
              <a:t>Cane sugar can be digested here only</a:t>
            </a:r>
            <a:r>
              <a:rPr lang="en-US" sz="1600" b="1" dirty="0" smtClean="0">
                <a:solidFill>
                  <a:srgbClr val="D60093"/>
                </a:solidFill>
                <a:latin typeface="Times New Roman" pitchFamily="18" charset="0"/>
                <a:cs typeface="Times New Roman" pitchFamily="18" charset="0"/>
              </a:rPr>
              <a:t>. </a:t>
            </a:r>
          </a:p>
          <a:p>
            <a:pPr algn="ctr"/>
            <a:r>
              <a:rPr lang="en-US" sz="1600" b="1" dirty="0" smtClean="0">
                <a:solidFill>
                  <a:schemeClr val="bg1"/>
                </a:solidFill>
                <a:latin typeface="Times New Roman" pitchFamily="18" charset="0"/>
                <a:cs typeface="Times New Roman" pitchFamily="18" charset="0"/>
              </a:rPr>
              <a:t>{ Periodicals - February 8, 1895 N/A, General Conference Bulleting  74.2}</a:t>
            </a:r>
          </a:p>
          <a:p>
            <a:pPr algn="ctr"/>
            <a:r>
              <a:rPr lang="en-US" sz="800" b="1" dirty="0" smtClean="0">
                <a:latin typeface="Times New Roman" pitchFamily="18" charset="0"/>
                <a:cs typeface="Times New Roman" pitchFamily="18" charset="0"/>
              </a:rPr>
              <a:t>h</a:t>
            </a:r>
            <a:endParaRPr lang="en-US" sz="800" b="1" dirty="0">
              <a:latin typeface="Times New Roman" pitchFamily="18" charset="0"/>
              <a:cs typeface="Times New Roman" pitchFamily="18" charset="0"/>
            </a:endParaRPr>
          </a:p>
        </p:txBody>
      </p:sp>
      <p:sp>
        <p:nvSpPr>
          <p:cNvPr id="12" name="Rectangle 11"/>
          <p:cNvSpPr/>
          <p:nvPr/>
        </p:nvSpPr>
        <p:spPr>
          <a:xfrm>
            <a:off x="0" y="0"/>
            <a:ext cx="9144000" cy="3428999"/>
          </a:xfrm>
          <a:prstGeom prst="rect">
            <a:avLst/>
          </a:prstGeom>
          <a:solidFill>
            <a:schemeClr val="tx1"/>
          </a:solidFill>
          <a:ln w="28575">
            <a:solidFill>
              <a:srgbClr val="6600CC"/>
            </a:solidFill>
          </a:ln>
        </p:spPr>
        <p:txBody>
          <a:bodyPr wrap="square">
            <a:spAutoFit/>
          </a:bodyPr>
          <a:lstStyle/>
          <a:p>
            <a:pPr lvl="0" algn="ctr"/>
            <a:r>
              <a:rPr lang="en-US" sz="2400" b="1" dirty="0" smtClean="0">
                <a:solidFill>
                  <a:srgbClr val="170CF2"/>
                </a:solidFill>
                <a:latin typeface="Times New Roman" pitchFamily="18" charset="0"/>
                <a:ea typeface="Times New Roman" pitchFamily="18" charset="0"/>
                <a:cs typeface="Times New Roman" pitchFamily="18" charset="0"/>
              </a:rPr>
              <a:t>The Pancreas</a:t>
            </a:r>
          </a:p>
          <a:p>
            <a:endParaRPr lang="en-US" sz="800" b="1" dirty="0" smtClean="0">
              <a:solidFill>
                <a:srgbClr val="2619CF"/>
              </a:solidFill>
              <a:latin typeface="Times New Roman" pitchFamily="18" charset="0"/>
              <a:cs typeface="Times New Roman" pitchFamily="18" charset="0"/>
            </a:endParaRPr>
          </a:p>
          <a:p>
            <a:pPr algn="ctr"/>
            <a:r>
              <a:rPr lang="en-US" dirty="0" smtClean="0">
                <a:solidFill>
                  <a:srgbClr val="2619CF"/>
                </a:solidFill>
                <a:latin typeface="Times New Roman" pitchFamily="18" charset="0"/>
                <a:cs typeface="Times New Roman" pitchFamily="18" charset="0"/>
              </a:rPr>
              <a:t>The pancreas is a long, flat gland</a:t>
            </a:r>
            <a:r>
              <a:rPr lang="en-US" b="1" u="sng" dirty="0" smtClean="0">
                <a:solidFill>
                  <a:srgbClr val="2619CF"/>
                </a:solidFill>
                <a:latin typeface="Times New Roman" pitchFamily="18" charset="0"/>
                <a:cs typeface="Times New Roman" pitchFamily="18" charset="0"/>
              </a:rPr>
              <a:t>, six inches long</a:t>
            </a:r>
            <a:r>
              <a:rPr lang="en-US" b="1" dirty="0" smtClean="0">
                <a:solidFill>
                  <a:srgbClr val="2619CF"/>
                </a:solidFill>
                <a:latin typeface="Times New Roman" pitchFamily="18" charset="0"/>
                <a:cs typeface="Times New Roman" pitchFamily="18" charset="0"/>
              </a:rPr>
              <a:t>, </a:t>
            </a:r>
            <a:r>
              <a:rPr lang="en-US" dirty="0" smtClean="0">
                <a:solidFill>
                  <a:srgbClr val="2619CF"/>
                </a:solidFill>
                <a:latin typeface="Times New Roman" pitchFamily="18" charset="0"/>
                <a:cs typeface="Times New Roman" pitchFamily="18" charset="0"/>
              </a:rPr>
              <a:t>one inch thick, and weighs from four to six ounces: situated across the abdomen, behind the stomach</a:t>
            </a:r>
            <a:r>
              <a:rPr lang="en-US" b="1" dirty="0" smtClean="0">
                <a:solidFill>
                  <a:srgbClr val="2619CF"/>
                </a:solidFill>
                <a:latin typeface="Times New Roman" pitchFamily="18" charset="0"/>
                <a:cs typeface="Times New Roman" pitchFamily="18" charset="0"/>
              </a:rPr>
              <a:t>, </a:t>
            </a:r>
            <a:r>
              <a:rPr lang="en-US" b="1" u="sng" dirty="0" smtClean="0">
                <a:solidFill>
                  <a:srgbClr val="2619CF"/>
                </a:solidFill>
                <a:latin typeface="Times New Roman" pitchFamily="18" charset="0"/>
                <a:cs typeface="Times New Roman" pitchFamily="18" charset="0"/>
              </a:rPr>
              <a:t>opposite the first and second lumbar vertebrae. </a:t>
            </a:r>
            <a:r>
              <a:rPr lang="en-US" dirty="0" smtClean="0">
                <a:solidFill>
                  <a:srgbClr val="2619CF"/>
                </a:solidFill>
                <a:latin typeface="Times New Roman" pitchFamily="18" charset="0"/>
                <a:cs typeface="Times New Roman" pitchFamily="18" charset="0"/>
              </a:rPr>
              <a:t>Its greater end or head is toward the right, surrounded by the curve of the duodenum; the lesser end extends to the left as far as the spleen. The duct through which the pancreas pours its juice into the duodenum, enters the duodenum about four inches below the pyloric orifice of the stomach. The pancreas, in structure and in the character of its secretion, very closely resembles the salivary glands. </a:t>
            </a:r>
          </a:p>
          <a:p>
            <a:pPr algn="ctr"/>
            <a:r>
              <a:rPr lang="en-US" b="1" dirty="0" smtClean="0">
                <a:solidFill>
                  <a:srgbClr val="2619CF"/>
                </a:solidFill>
                <a:latin typeface="Times New Roman" pitchFamily="18" charset="0"/>
                <a:cs typeface="Times New Roman" pitchFamily="18" charset="0"/>
              </a:rPr>
              <a:t>The office of the pancreas: </a:t>
            </a:r>
            <a:r>
              <a:rPr lang="en-US" dirty="0" smtClean="0">
                <a:solidFill>
                  <a:srgbClr val="2619CF"/>
                </a:solidFill>
                <a:latin typeface="Times New Roman" pitchFamily="18" charset="0"/>
                <a:cs typeface="Times New Roman" pitchFamily="18" charset="0"/>
              </a:rPr>
              <a:t>To secrete and pour into the second stomach the pancreatic fluid, which is employed in perfecting the process of chymification in the small </a:t>
            </a:r>
            <a:r>
              <a:rPr lang="en-US" sz="2000" dirty="0" smtClean="0">
                <a:solidFill>
                  <a:srgbClr val="2619CF"/>
                </a:solidFill>
                <a:latin typeface="Times New Roman" pitchFamily="18" charset="0"/>
                <a:cs typeface="Times New Roman" pitchFamily="18" charset="0"/>
              </a:rPr>
              <a:t>intestine</a:t>
            </a:r>
            <a:r>
              <a:rPr lang="en-US" sz="2000" b="1" dirty="0" smtClean="0">
                <a:solidFill>
                  <a:srgbClr val="2619CF"/>
                </a:solidFill>
                <a:latin typeface="Times New Roman" pitchFamily="18" charset="0"/>
                <a:cs typeface="Times New Roman" pitchFamily="18" charset="0"/>
              </a:rPr>
              <a:t>. </a:t>
            </a:r>
          </a:p>
          <a:p>
            <a:pPr algn="ctr"/>
            <a:r>
              <a:rPr lang="en-US" b="1" dirty="0" smtClean="0">
                <a:solidFill>
                  <a:schemeClr val="bg1"/>
                </a:solidFill>
                <a:latin typeface="Times New Roman" pitchFamily="18" charset="0"/>
                <a:cs typeface="Times New Roman" pitchFamily="18" charset="0"/>
              </a:rPr>
              <a:t>{1868 JNL Loughborough, John N. , HBH-Hand Book of Health 170.7-8} </a:t>
            </a:r>
            <a:endParaRPr lang="en-US" b="1" dirty="0">
              <a:solidFill>
                <a:schemeClr val="bg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temcells.nih.gov/StaticResources/info/scireport/images/figure71.jpg"/>
          <p:cNvPicPr>
            <a:picLocks noChangeAspect="1" noChangeArrowheads="1"/>
          </p:cNvPicPr>
          <p:nvPr/>
        </p:nvPicPr>
        <p:blipFill>
          <a:blip r:embed="rId2" cstate="print"/>
          <a:srcRect l="8333" r="4167" b="4444"/>
          <a:stretch>
            <a:fillRect/>
          </a:stretch>
        </p:blipFill>
        <p:spPr bwMode="auto">
          <a:xfrm>
            <a:off x="152400" y="152400"/>
            <a:ext cx="8763000" cy="6553200"/>
          </a:xfrm>
          <a:prstGeom prst="rect">
            <a:avLst/>
          </a:prstGeom>
          <a:noFill/>
          <a:ln w="28575">
            <a:solidFill>
              <a:srgbClr val="9900FF"/>
            </a:solidFill>
          </a:ln>
        </p:spPr>
      </p:pic>
      <p:pic>
        <p:nvPicPr>
          <p:cNvPr id="6" name="Picture 2" descr="http://media-cache-ec0.pinimg.com/736x/61/95/1e/61951e2e295864df2dc428abca581569.jpg"/>
          <p:cNvPicPr>
            <a:picLocks noChangeAspect="1" noChangeArrowheads="1"/>
          </p:cNvPicPr>
          <p:nvPr/>
        </p:nvPicPr>
        <p:blipFill>
          <a:blip r:embed="rId3" cstate="print"/>
          <a:srcRect l="16000" t="54167"/>
          <a:stretch>
            <a:fillRect/>
          </a:stretch>
        </p:blipFill>
        <p:spPr bwMode="auto">
          <a:xfrm>
            <a:off x="304800" y="1828800"/>
            <a:ext cx="3048000" cy="2133600"/>
          </a:xfrm>
          <a:prstGeom prst="rect">
            <a:avLst/>
          </a:prstGeom>
          <a:noFill/>
          <a:ln>
            <a:solidFill>
              <a:srgbClr val="2619CF"/>
            </a:solidFill>
          </a:ln>
        </p:spPr>
      </p:pic>
      <p:sp>
        <p:nvSpPr>
          <p:cNvPr id="8" name="Rectangle 7"/>
          <p:cNvSpPr/>
          <p:nvPr/>
        </p:nvSpPr>
        <p:spPr>
          <a:xfrm>
            <a:off x="8077200" y="152400"/>
            <a:ext cx="415498" cy="369332"/>
          </a:xfrm>
          <a:prstGeom prst="rect">
            <a:avLst/>
          </a:prstGeom>
        </p:spPr>
        <p:txBody>
          <a:bodyPr wrap="none">
            <a:spAutoFit/>
          </a:bodyPr>
          <a:lstStyle/>
          <a:p>
            <a:pPr algn="ctr"/>
            <a:fld id="{877F9B8C-32C4-43F2-99B4-FFD195B4A4EB}" type="slidenum">
              <a:rPr lang="en-US" b="1" smtClean="0">
                <a:solidFill>
                  <a:schemeClr val="bg1"/>
                </a:solidFill>
                <a:latin typeface="Times New Roman" pitchFamily="18" charset="0"/>
                <a:cs typeface="Times New Roman" pitchFamily="18" charset="0"/>
              </a:rPr>
              <a:pPr algn="ctr"/>
              <a:t>27</a:t>
            </a:fld>
            <a:endParaRPr lang="en-US"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892552"/>
          </a:xfrm>
          <a:prstGeom prst="rect">
            <a:avLst/>
          </a:prstGeom>
          <a:solidFill>
            <a:schemeClr val="tx1"/>
          </a:solidFill>
          <a:ln w="28575">
            <a:solidFill>
              <a:srgbClr val="2619CF"/>
            </a:solid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US" sz="2400" b="1" i="0" u="none"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The Pancreas Organ has two functions</a:t>
            </a:r>
            <a:endParaRPr kumimoji="0" lang="en-US" sz="2000" i="0" u="none"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endParaRPr>
          </a:p>
          <a:p>
            <a:pPr lvl="0" algn="ctr" eaLnBrk="0" fontAlgn="base" hangingPunct="0">
              <a:spcBef>
                <a:spcPct val="0"/>
              </a:spcBef>
              <a:spcAft>
                <a:spcPct val="0"/>
              </a:spcAft>
            </a:pPr>
            <a:r>
              <a:rPr lang="en-US" sz="2000" b="1" dirty="0" smtClean="0">
                <a:solidFill>
                  <a:srgbClr val="170CF2"/>
                </a:solidFill>
                <a:latin typeface="Times New Roman" pitchFamily="18" charset="0"/>
                <a:ea typeface="Times New Roman" pitchFamily="18" charset="0"/>
                <a:cs typeface="Times New Roman" pitchFamily="18" charset="0"/>
              </a:rPr>
              <a:t>The Endocrine Function and The Exocrine Function</a:t>
            </a:r>
          </a:p>
          <a:p>
            <a:pPr lvl="0" algn="ctr" eaLnBrk="0" fontAlgn="base" hangingPunct="0">
              <a:spcBef>
                <a:spcPct val="0"/>
              </a:spcBef>
              <a:spcAft>
                <a:spcPct val="0"/>
              </a:spcAft>
            </a:pPr>
            <a:endParaRPr lang="en-US" sz="800" b="1" dirty="0" smtClean="0">
              <a:solidFill>
                <a:srgbClr val="170CF2"/>
              </a:solidFill>
              <a:latin typeface="Times New Roman" pitchFamily="18" charset="0"/>
              <a:ea typeface="Times New Roman" pitchFamily="18" charset="0"/>
              <a:cs typeface="Times New Roman" pitchFamily="18" charset="0"/>
            </a:endParaRPr>
          </a:p>
        </p:txBody>
      </p:sp>
      <p:sp>
        <p:nvSpPr>
          <p:cNvPr id="17" name="TextBox 16"/>
          <p:cNvSpPr txBox="1"/>
          <p:nvPr/>
        </p:nvSpPr>
        <p:spPr>
          <a:xfrm>
            <a:off x="0" y="914400"/>
            <a:ext cx="4648200" cy="1200329"/>
          </a:xfrm>
          <a:prstGeom prst="rect">
            <a:avLst/>
          </a:prstGeom>
          <a:solidFill>
            <a:schemeClr val="tx1"/>
          </a:solidFill>
          <a:ln w="28575">
            <a:solidFill>
              <a:srgbClr val="765E32"/>
            </a:solidFill>
          </a:ln>
        </p:spPr>
        <p:txBody>
          <a:bodyPr wrap="square" rtlCol="0">
            <a:spAutoFit/>
          </a:bodyPr>
          <a:lstStyle/>
          <a:p>
            <a:pPr algn="ctr"/>
            <a:r>
              <a:rPr lang="en-US" b="1" dirty="0" smtClean="0">
                <a:solidFill>
                  <a:srgbClr val="765E32"/>
                </a:solidFill>
                <a:latin typeface="Times New Roman" pitchFamily="18" charset="0"/>
                <a:cs typeface="Times New Roman" pitchFamily="18" charset="0"/>
              </a:rPr>
              <a:t>Insulin (</a:t>
            </a:r>
            <a:r>
              <a:rPr lang="en-US" dirty="0" smtClean="0">
                <a:solidFill>
                  <a:srgbClr val="765E32"/>
                </a:solidFill>
                <a:latin typeface="Times New Roman" pitchFamily="18" charset="0"/>
                <a:cs typeface="Times New Roman" pitchFamily="18" charset="0"/>
              </a:rPr>
              <a:t>Help release sugar from the Blood</a:t>
            </a:r>
            <a:r>
              <a:rPr lang="en-US" b="1" dirty="0" smtClean="0">
                <a:solidFill>
                  <a:srgbClr val="765E32"/>
                </a:solidFill>
                <a:latin typeface="Times New Roman" pitchFamily="18" charset="0"/>
                <a:cs typeface="Times New Roman" pitchFamily="18" charset="0"/>
              </a:rPr>
              <a:t>)</a:t>
            </a:r>
          </a:p>
          <a:p>
            <a:pPr algn="ctr"/>
            <a:r>
              <a:rPr lang="en-US" b="1" dirty="0" smtClean="0">
                <a:solidFill>
                  <a:srgbClr val="765E32"/>
                </a:solidFill>
                <a:latin typeface="Times New Roman" pitchFamily="18" charset="0"/>
                <a:cs typeface="Times New Roman" pitchFamily="18" charset="0"/>
              </a:rPr>
              <a:t>In to the </a:t>
            </a:r>
          </a:p>
          <a:p>
            <a:pPr algn="ctr"/>
            <a:r>
              <a:rPr lang="en-US" b="1" dirty="0" smtClean="0">
                <a:solidFill>
                  <a:srgbClr val="765E32"/>
                </a:solidFill>
                <a:latin typeface="Times New Roman" pitchFamily="18" charset="0"/>
                <a:cs typeface="Times New Roman" pitchFamily="18" charset="0"/>
              </a:rPr>
              <a:t>Bloodstream</a:t>
            </a:r>
          </a:p>
          <a:p>
            <a:pPr algn="ctr"/>
            <a:r>
              <a:rPr lang="en-US" b="1" dirty="0" smtClean="0">
                <a:solidFill>
                  <a:srgbClr val="765E32"/>
                </a:solidFill>
                <a:latin typeface="Times New Roman" pitchFamily="18" charset="0"/>
                <a:cs typeface="Times New Roman" pitchFamily="18" charset="0"/>
              </a:rPr>
              <a:t>To cells</a:t>
            </a:r>
            <a:endParaRPr lang="en-US" b="1" dirty="0">
              <a:solidFill>
                <a:srgbClr val="765E32"/>
              </a:solidFill>
              <a:latin typeface="Times New Roman" pitchFamily="18" charset="0"/>
              <a:cs typeface="Times New Roman" pitchFamily="18" charset="0"/>
            </a:endParaRPr>
          </a:p>
        </p:txBody>
      </p:sp>
      <p:sp>
        <p:nvSpPr>
          <p:cNvPr id="18" name="TextBox 17"/>
          <p:cNvSpPr txBox="1"/>
          <p:nvPr/>
        </p:nvSpPr>
        <p:spPr>
          <a:xfrm>
            <a:off x="4648200" y="914400"/>
            <a:ext cx="4495800" cy="1200329"/>
          </a:xfrm>
          <a:prstGeom prst="rect">
            <a:avLst/>
          </a:prstGeom>
          <a:solidFill>
            <a:schemeClr val="tx1"/>
          </a:solidFill>
          <a:ln w="28575">
            <a:solidFill>
              <a:srgbClr val="765E32"/>
            </a:solidFill>
          </a:ln>
        </p:spPr>
        <p:txBody>
          <a:bodyPr wrap="square" rtlCol="0">
            <a:spAutoFit/>
          </a:bodyPr>
          <a:lstStyle/>
          <a:p>
            <a:pPr algn="ctr"/>
            <a:r>
              <a:rPr lang="en-US" b="1" dirty="0" smtClean="0">
                <a:solidFill>
                  <a:srgbClr val="765E32"/>
                </a:solidFill>
                <a:latin typeface="Times New Roman" pitchFamily="18" charset="0"/>
                <a:cs typeface="Times New Roman" pitchFamily="18" charset="0"/>
              </a:rPr>
              <a:t>Enzymes (</a:t>
            </a:r>
            <a:r>
              <a:rPr lang="en-US" dirty="0" smtClean="0">
                <a:solidFill>
                  <a:srgbClr val="765E32"/>
                </a:solidFill>
                <a:latin typeface="Times New Roman" pitchFamily="18" charset="0"/>
                <a:cs typeface="Times New Roman" pitchFamily="18" charset="0"/>
              </a:rPr>
              <a:t>Digest Fats and Proteins</a:t>
            </a:r>
            <a:r>
              <a:rPr lang="en-US" b="1" dirty="0" smtClean="0">
                <a:solidFill>
                  <a:srgbClr val="765E32"/>
                </a:solidFill>
                <a:latin typeface="Times New Roman" pitchFamily="18" charset="0"/>
                <a:cs typeface="Times New Roman" pitchFamily="18" charset="0"/>
              </a:rPr>
              <a:t>)</a:t>
            </a:r>
          </a:p>
          <a:p>
            <a:pPr algn="ctr"/>
            <a:r>
              <a:rPr lang="en-US" b="1" dirty="0" smtClean="0">
                <a:solidFill>
                  <a:srgbClr val="765E32"/>
                </a:solidFill>
                <a:latin typeface="Times New Roman" pitchFamily="18" charset="0"/>
                <a:cs typeface="Times New Roman" pitchFamily="18" charset="0"/>
              </a:rPr>
              <a:t>In to the </a:t>
            </a:r>
          </a:p>
          <a:p>
            <a:pPr algn="ctr"/>
            <a:r>
              <a:rPr lang="en-US" b="1" dirty="0" smtClean="0">
                <a:solidFill>
                  <a:srgbClr val="765E32"/>
                </a:solidFill>
                <a:latin typeface="Times New Roman" pitchFamily="18" charset="0"/>
                <a:cs typeface="Times New Roman" pitchFamily="18" charset="0"/>
              </a:rPr>
              <a:t>Duodenum</a:t>
            </a:r>
          </a:p>
          <a:p>
            <a:pPr algn="ctr"/>
            <a:r>
              <a:rPr lang="en-US" sz="1600" b="1" dirty="0" smtClean="0">
                <a:solidFill>
                  <a:srgbClr val="765E32"/>
                </a:solidFill>
                <a:latin typeface="Times New Roman" pitchFamily="18" charset="0"/>
                <a:cs typeface="Times New Roman" pitchFamily="18" charset="0"/>
              </a:rPr>
              <a:t>for </a:t>
            </a:r>
            <a:r>
              <a:rPr lang="en-US" b="1" dirty="0" smtClean="0">
                <a:solidFill>
                  <a:srgbClr val="765E32"/>
                </a:solidFill>
                <a:latin typeface="Times New Roman" pitchFamily="18" charset="0"/>
                <a:cs typeface="Times New Roman" pitchFamily="18" charset="0"/>
              </a:rPr>
              <a:t>digestion</a:t>
            </a:r>
            <a:endParaRPr lang="en-US" b="1" dirty="0">
              <a:solidFill>
                <a:srgbClr val="765E32"/>
              </a:solidFill>
              <a:latin typeface="Times New Roman" pitchFamily="18" charset="0"/>
              <a:cs typeface="Times New Roman" pitchFamily="18" charset="0"/>
            </a:endParaRPr>
          </a:p>
        </p:txBody>
      </p:sp>
      <p:sp>
        <p:nvSpPr>
          <p:cNvPr id="19" name="Rectangle 18"/>
          <p:cNvSpPr/>
          <p:nvPr/>
        </p:nvSpPr>
        <p:spPr>
          <a:xfrm>
            <a:off x="0" y="2133600"/>
            <a:ext cx="9144000" cy="4724400"/>
          </a:xfrm>
          <a:prstGeom prst="rect">
            <a:avLst/>
          </a:prstGeom>
          <a:solidFill>
            <a:schemeClr val="tx1"/>
          </a:solidFill>
          <a:ln w="28575">
            <a:solidFill>
              <a:srgbClr val="2619CF"/>
            </a:solidFill>
          </a:ln>
        </p:spPr>
        <p:txBody>
          <a:bodyPr wrap="square">
            <a:spAutoFit/>
          </a:bodyPr>
          <a:lstStyle/>
          <a:p>
            <a:pPr lvl="0" eaLnBrk="0" fontAlgn="base" hangingPunct="0">
              <a:spcBef>
                <a:spcPct val="0"/>
              </a:spcBef>
              <a:spcAft>
                <a:spcPct val="0"/>
              </a:spcAft>
            </a:pPr>
            <a:r>
              <a:rPr lang="en-US" dirty="0" smtClean="0">
                <a:solidFill>
                  <a:srgbClr val="170CF2"/>
                </a:solidFill>
                <a:latin typeface="Times New Roman" pitchFamily="18" charset="0"/>
                <a:ea typeface="Times New Roman" pitchFamily="18" charset="0"/>
                <a:cs typeface="Times New Roman" pitchFamily="18" charset="0"/>
              </a:rPr>
              <a:t>It serves as a ducted gland, The pancreas also serves as a ductless gland in that the </a:t>
            </a:r>
            <a:r>
              <a:rPr lang="en-US" b="1" u="sng" dirty="0" smtClean="0">
                <a:solidFill>
                  <a:srgbClr val="170CF2"/>
                </a:solidFill>
                <a:latin typeface="Times New Roman" pitchFamily="18" charset="0"/>
                <a:ea typeface="Times New Roman" pitchFamily="18" charset="0"/>
                <a:cs typeface="Times New Roman" pitchFamily="18" charset="0"/>
              </a:rPr>
              <a:t>islets of Langerhans </a:t>
            </a:r>
            <a:r>
              <a:rPr lang="en-US" dirty="0" smtClean="0">
                <a:solidFill>
                  <a:srgbClr val="170CF2"/>
                </a:solidFill>
                <a:latin typeface="Times New Roman" pitchFamily="18" charset="0"/>
                <a:ea typeface="Times New Roman" pitchFamily="18" charset="0"/>
                <a:cs typeface="Times New Roman" pitchFamily="18" charset="0"/>
              </a:rPr>
              <a:t>secrete insulin and glucagon to regulate the blood sugar level. </a:t>
            </a:r>
          </a:p>
          <a:p>
            <a:pPr lvl="0" algn="ctr" eaLnBrk="0" fontAlgn="base" hangingPunct="0">
              <a:spcBef>
                <a:spcPct val="0"/>
              </a:spcBef>
              <a:spcAft>
                <a:spcPct val="0"/>
              </a:spcAft>
            </a:pPr>
            <a:r>
              <a:rPr lang="en-US" dirty="0" smtClean="0">
                <a:solidFill>
                  <a:srgbClr val="0070C0"/>
                </a:solidFill>
                <a:latin typeface="Times New Roman" pitchFamily="18" charset="0"/>
                <a:ea typeface="Times New Roman" pitchFamily="18" charset="0"/>
                <a:cs typeface="Times New Roman" pitchFamily="18" charset="0"/>
              </a:rPr>
              <a:t>(Sugar is poison it paralyze our body’s defense through the white blood cell to fight )</a:t>
            </a:r>
          </a:p>
          <a:p>
            <a:pPr lvl="0" algn="ctr" eaLnBrk="0" fontAlgn="base" hangingPunct="0">
              <a:spcBef>
                <a:spcPct val="0"/>
              </a:spcBef>
              <a:spcAft>
                <a:spcPct val="0"/>
              </a:spcAft>
            </a:pPr>
            <a:r>
              <a:rPr lang="en-US" b="1" u="sng" dirty="0" smtClean="0">
                <a:solidFill>
                  <a:srgbClr val="170CF2"/>
                </a:solidFill>
                <a:latin typeface="Times New Roman" pitchFamily="18" charset="0"/>
                <a:cs typeface="Times New Roman" pitchFamily="18" charset="0"/>
              </a:rPr>
              <a:t>The -islet cells </a:t>
            </a:r>
            <a:r>
              <a:rPr lang="en-US" dirty="0" smtClean="0">
                <a:solidFill>
                  <a:srgbClr val="170CF2"/>
                </a:solidFill>
                <a:latin typeface="Times New Roman" pitchFamily="18" charset="0"/>
                <a:cs typeface="Times New Roman" pitchFamily="18" charset="0"/>
              </a:rPr>
              <a:t>secrete glucagon, which tells the liver to take </a:t>
            </a:r>
            <a:r>
              <a:rPr lang="en-US" u="sng" dirty="0" smtClean="0">
                <a:solidFill>
                  <a:srgbClr val="170CF2"/>
                </a:solidFill>
                <a:latin typeface="Times New Roman" pitchFamily="18" charset="0"/>
                <a:cs typeface="Times New Roman" pitchFamily="18" charset="0"/>
              </a:rPr>
              <a:t>carbohydrate out of storage to raise a low blood sugar level</a:t>
            </a:r>
            <a:r>
              <a:rPr lang="en-US" dirty="0" smtClean="0">
                <a:solidFill>
                  <a:srgbClr val="170CF2"/>
                </a:solidFill>
                <a:latin typeface="Times New Roman" pitchFamily="18" charset="0"/>
                <a:cs typeface="Times New Roman" pitchFamily="18" charset="0"/>
              </a:rPr>
              <a:t>.  </a:t>
            </a:r>
            <a:r>
              <a:rPr lang="en-US" b="1" dirty="0" smtClean="0">
                <a:solidFill>
                  <a:srgbClr val="170CF2"/>
                </a:solidFill>
                <a:latin typeface="Times New Roman" pitchFamily="18" charset="0"/>
                <a:cs typeface="Times New Roman" pitchFamily="18" charset="0"/>
              </a:rPr>
              <a:t>The -islet cells secrete insulin to tell the liver to take excess glucose out of circulation to lower a blood sugar level that’s too high</a:t>
            </a:r>
            <a:r>
              <a:rPr lang="en-US" dirty="0" smtClean="0">
                <a:solidFill>
                  <a:srgbClr val="170CF2"/>
                </a:solidFill>
                <a:latin typeface="Times New Roman" pitchFamily="18" charset="0"/>
                <a:cs typeface="Times New Roman" pitchFamily="18" charset="0"/>
              </a:rPr>
              <a:t>. If a person’s body does not make enough insulin (and/or there is a reduced response of the target cells in the liver), the blood sugar rises, perhaps out of control, and we say that the person </a:t>
            </a:r>
            <a:r>
              <a:rPr lang="en-US" b="1" u="sng" dirty="0" smtClean="0">
                <a:solidFill>
                  <a:srgbClr val="170CF2"/>
                </a:solidFill>
                <a:latin typeface="Times New Roman" pitchFamily="18" charset="0"/>
                <a:cs typeface="Times New Roman" pitchFamily="18" charset="0"/>
              </a:rPr>
              <a:t>has diabetes mellitus. </a:t>
            </a:r>
          </a:p>
          <a:p>
            <a:pPr lvl="0" algn="ctr" eaLnBrk="0" fontAlgn="base" hangingPunct="0">
              <a:spcBef>
                <a:spcPct val="0"/>
              </a:spcBef>
              <a:spcAft>
                <a:spcPct val="0"/>
              </a:spcAft>
            </a:pPr>
            <a:r>
              <a:rPr lang="en-US" dirty="0" smtClean="0">
                <a:solidFill>
                  <a:srgbClr val="170CF2"/>
                </a:solidFill>
                <a:latin typeface="Times New Roman" pitchFamily="18" charset="0"/>
                <a:cs typeface="Times New Roman" pitchFamily="18" charset="0"/>
              </a:rPr>
              <a:t> (Enzymes and bile help digest food before it passes into the second part of the small intestine the </a:t>
            </a:r>
            <a:r>
              <a:rPr lang="en-US" b="1" dirty="0" smtClean="0">
                <a:solidFill>
                  <a:srgbClr val="170CF2"/>
                </a:solidFill>
                <a:latin typeface="Times New Roman" pitchFamily="18" charset="0"/>
                <a:cs typeface="Times New Roman" pitchFamily="18" charset="0"/>
              </a:rPr>
              <a:t>jejunum</a:t>
            </a:r>
            <a:r>
              <a:rPr lang="en-US" dirty="0" smtClean="0">
                <a:solidFill>
                  <a:srgbClr val="170CF2"/>
                </a:solidFill>
                <a:latin typeface="Times New Roman" pitchFamily="18" charset="0"/>
                <a:cs typeface="Times New Roman" pitchFamily="18" charset="0"/>
              </a:rPr>
              <a:t>)</a:t>
            </a:r>
          </a:p>
          <a:p>
            <a:pPr lvl="0" algn="ctr" eaLnBrk="0" fontAlgn="base" hangingPunct="0">
              <a:spcBef>
                <a:spcPct val="0"/>
              </a:spcBef>
              <a:spcAft>
                <a:spcPct val="0"/>
              </a:spcAft>
            </a:pPr>
            <a:endParaRPr lang="en-US" sz="800" dirty="0" smtClean="0">
              <a:solidFill>
                <a:srgbClr val="170CF2"/>
              </a:solidFill>
              <a:latin typeface="Times New Roman" pitchFamily="18" charset="0"/>
              <a:cs typeface="Times New Roman" pitchFamily="18" charset="0"/>
            </a:endParaRPr>
          </a:p>
          <a:p>
            <a:pPr lvl="0" algn="ctr" eaLnBrk="0" fontAlgn="base" hangingPunct="0">
              <a:spcBef>
                <a:spcPct val="0"/>
              </a:spcBef>
              <a:spcAft>
                <a:spcPct val="0"/>
              </a:spcAft>
            </a:pPr>
            <a:r>
              <a:rPr lang="en-US" b="1" dirty="0" smtClean="0">
                <a:solidFill>
                  <a:srgbClr val="170CF2"/>
                </a:solidFill>
                <a:latin typeface="Times New Roman" pitchFamily="18" charset="0"/>
                <a:cs typeface="Times New Roman" pitchFamily="18" charset="0"/>
              </a:rPr>
              <a:t>(Isaiah 8:13-14, 20)</a:t>
            </a:r>
          </a:p>
          <a:p>
            <a:pPr lvl="0" algn="ctr" eaLnBrk="0" fontAlgn="base" hangingPunct="0">
              <a:spcBef>
                <a:spcPct val="0"/>
              </a:spcBef>
              <a:spcAft>
                <a:spcPct val="0"/>
              </a:spcAft>
            </a:pPr>
            <a:r>
              <a:rPr lang="en-US" dirty="0" smtClean="0">
                <a:solidFill>
                  <a:srgbClr val="170CF2"/>
                </a:solidFill>
                <a:latin typeface="Times New Roman" pitchFamily="18" charset="0"/>
                <a:cs typeface="Times New Roman" pitchFamily="18" charset="0"/>
              </a:rPr>
              <a:t>Sanctify the LORD of hosts himself; and [let] him [be] your fear, and [let] him [be] your dread.  </a:t>
            </a:r>
          </a:p>
          <a:p>
            <a:pPr lvl="0" algn="ctr" eaLnBrk="0" fontAlgn="base" hangingPunct="0">
              <a:spcBef>
                <a:spcPct val="0"/>
              </a:spcBef>
              <a:spcAft>
                <a:spcPct val="0"/>
              </a:spcAft>
            </a:pPr>
            <a:r>
              <a:rPr lang="en-US" dirty="0" smtClean="0">
                <a:solidFill>
                  <a:srgbClr val="170CF2"/>
                </a:solidFill>
                <a:latin typeface="Times New Roman" pitchFamily="18" charset="0"/>
                <a:cs typeface="Times New Roman" pitchFamily="18" charset="0"/>
              </a:rPr>
              <a:t>And he shall be for a sanctuary; but for a stone of stumbling and for a rock of offence to both the houses of Israel, for a gin and for a snare to the inhabitants of Jerusalem. </a:t>
            </a:r>
          </a:p>
          <a:p>
            <a:pPr lvl="0" algn="ctr" eaLnBrk="0" fontAlgn="base" hangingPunct="0">
              <a:spcBef>
                <a:spcPct val="0"/>
              </a:spcBef>
              <a:spcAft>
                <a:spcPct val="0"/>
              </a:spcAft>
            </a:pPr>
            <a:r>
              <a:rPr lang="en-US" dirty="0" smtClean="0">
                <a:solidFill>
                  <a:srgbClr val="170CF2"/>
                </a:solidFill>
                <a:latin typeface="Times New Roman" pitchFamily="18" charset="0"/>
                <a:cs typeface="Times New Roman" pitchFamily="18" charset="0"/>
              </a:rPr>
              <a:t>To the law and to the testimony: if they speak not according to this word,</a:t>
            </a:r>
          </a:p>
          <a:p>
            <a:pPr lvl="0" algn="ctr" eaLnBrk="0" fontAlgn="base" hangingPunct="0">
              <a:spcBef>
                <a:spcPct val="0"/>
              </a:spcBef>
              <a:spcAft>
                <a:spcPct val="0"/>
              </a:spcAft>
            </a:pPr>
            <a:r>
              <a:rPr lang="en-US" dirty="0" smtClean="0">
                <a:solidFill>
                  <a:srgbClr val="170CF2"/>
                </a:solidFill>
                <a:latin typeface="Times New Roman" pitchFamily="18" charset="0"/>
                <a:cs typeface="Times New Roman" pitchFamily="18" charset="0"/>
              </a:rPr>
              <a:t> [it is] because [there is] no light in them.</a:t>
            </a:r>
            <a:endParaRPr lang="en-US" dirty="0" smtClean="0">
              <a:latin typeface="Arial" pitchFamily="34" charset="0"/>
              <a:cs typeface="Arial" pitchFamily="34" charset="0"/>
            </a:endParaRPr>
          </a:p>
        </p:txBody>
      </p:sp>
      <p:sp>
        <p:nvSpPr>
          <p:cNvPr id="20" name="Rectangle 19"/>
          <p:cNvSpPr/>
          <p:nvPr/>
        </p:nvSpPr>
        <p:spPr>
          <a:xfrm>
            <a:off x="8534400" y="0"/>
            <a:ext cx="415498" cy="369332"/>
          </a:xfrm>
          <a:prstGeom prst="rect">
            <a:avLst/>
          </a:prstGeom>
        </p:spPr>
        <p:txBody>
          <a:bodyPr wrap="none">
            <a:spAutoFit/>
          </a:bodyPr>
          <a:lstStyle/>
          <a:p>
            <a:pPr algn="ctr"/>
            <a:fld id="{877F9B8C-32C4-43F2-99B4-FFD195B4A4EB}" type="slidenum">
              <a:rPr lang="en-US" b="1" smtClean="0">
                <a:solidFill>
                  <a:schemeClr val="bg1"/>
                </a:solidFill>
                <a:latin typeface="Times New Roman" pitchFamily="18" charset="0"/>
                <a:cs typeface="Times New Roman" pitchFamily="18" charset="0"/>
              </a:rPr>
              <a:pPr algn="ctr"/>
              <a:t>28</a:t>
            </a:fld>
            <a:endParaRPr lang="en-US"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mhhe.com/biosci/esp/2001_gbio/folder_structure/an/m4/s3/assets/images/anm4s3_1.jpg"/>
          <p:cNvPicPr>
            <a:picLocks noChangeAspect="1" noChangeArrowheads="1"/>
          </p:cNvPicPr>
          <p:nvPr/>
        </p:nvPicPr>
        <p:blipFill>
          <a:blip r:embed="rId2" cstate="print">
            <a:lum bright="10000"/>
          </a:blip>
          <a:srcRect/>
          <a:stretch>
            <a:fillRect/>
          </a:stretch>
        </p:blipFill>
        <p:spPr bwMode="auto">
          <a:xfrm>
            <a:off x="0" y="0"/>
            <a:ext cx="9144000" cy="6858000"/>
          </a:xfrm>
          <a:prstGeom prst="rect">
            <a:avLst/>
          </a:prstGeom>
          <a:noFill/>
          <a:ln w="28575">
            <a:solidFill>
              <a:srgbClr val="2619CF"/>
            </a:solidFill>
          </a:ln>
        </p:spPr>
      </p:pic>
      <p:sp>
        <p:nvSpPr>
          <p:cNvPr id="4" name="Slide Number Placeholder 1"/>
          <p:cNvSpPr>
            <a:spLocks noGrp="1"/>
          </p:cNvSpPr>
          <p:nvPr>
            <p:ph type="sldNum" sz="quarter" idx="12"/>
          </p:nvPr>
        </p:nvSpPr>
        <p:spPr>
          <a:xfrm>
            <a:off x="8534400" y="152400"/>
            <a:ext cx="381000" cy="381000"/>
          </a:xfrm>
        </p:spPr>
        <p:txBody>
          <a:bodyPr/>
          <a:lstStyle/>
          <a:p>
            <a:pPr algn="ctr"/>
            <a:fld id="{877F9B8C-32C4-43F2-99B4-FFD195B4A4EB}" type="slidenum">
              <a:rPr lang="en-US" sz="1600" b="1" smtClean="0">
                <a:solidFill>
                  <a:schemeClr val="bg1"/>
                </a:solidFill>
                <a:latin typeface="Times New Roman" pitchFamily="18" charset="0"/>
                <a:cs typeface="Times New Roman" pitchFamily="18" charset="0"/>
              </a:rPr>
              <a:pPr algn="ctr"/>
              <a:t>29</a:t>
            </a:fld>
            <a:endParaRPr lang="en-US" sz="1600" b="1" dirty="0">
              <a:solidFill>
                <a:schemeClr val="bg1"/>
              </a:solidFill>
              <a:latin typeface="Times New Roman" pitchFamily="18" charset="0"/>
              <a:cs typeface="Times New Roman" pitchFamily="18" charset="0"/>
            </a:endParaRPr>
          </a:p>
        </p:txBody>
      </p:sp>
      <p:sp>
        <p:nvSpPr>
          <p:cNvPr id="5" name="Rectangle 4"/>
          <p:cNvSpPr/>
          <p:nvPr/>
        </p:nvSpPr>
        <p:spPr>
          <a:xfrm>
            <a:off x="152400" y="3657600"/>
            <a:ext cx="3048000" cy="1600438"/>
          </a:xfrm>
          <a:prstGeom prst="rect">
            <a:avLst/>
          </a:prstGeom>
          <a:ln w="28575">
            <a:solidFill>
              <a:schemeClr val="bg1"/>
            </a:solidFill>
          </a:ln>
        </p:spPr>
        <p:txBody>
          <a:bodyPr wrap="square">
            <a:spAutoFit/>
          </a:bodyPr>
          <a:lstStyle/>
          <a:p>
            <a:pPr algn="ctr"/>
            <a:r>
              <a:rPr lang="en-US" sz="1600" b="1" dirty="0" smtClean="0">
                <a:solidFill>
                  <a:srgbClr val="D60093"/>
                </a:solidFill>
                <a:latin typeface="Times New Roman" pitchFamily="18" charset="0"/>
                <a:cs typeface="Times New Roman" pitchFamily="18" charset="0"/>
              </a:rPr>
              <a:t>Christ is our advocate, pleading in our behalf. The Spirit pleads within us. Then let us show perfect trust in our Leader, and not inquire of false guides</a:t>
            </a:r>
            <a:r>
              <a:rPr lang="en-US" sz="1600" b="1" dirty="0" smtClean="0">
                <a:solidFill>
                  <a:srgbClr val="D60093"/>
                </a:solidFill>
              </a:rPr>
              <a:t>. </a:t>
            </a:r>
          </a:p>
          <a:p>
            <a:pPr algn="ctr"/>
            <a:r>
              <a:rPr lang="en-US" b="1" dirty="0" smtClean="0">
                <a:solidFill>
                  <a:schemeClr val="bg1"/>
                </a:solidFill>
                <a:latin typeface="Times New Roman" pitchFamily="18" charset="0"/>
                <a:cs typeface="Times New Roman" pitchFamily="18" charset="0"/>
              </a:rPr>
              <a:t>{HL-Healthful Living 300.4} </a:t>
            </a:r>
            <a:endParaRPr lang="en-US" b="1" dirty="0">
              <a:solidFill>
                <a:schemeClr val="bg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382000" cy="5867400"/>
          </a:xfrm>
          <a:prstGeom prst="rect">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3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Christ sets before such an open door and no man can shut it.</a:t>
            </a:r>
          </a:p>
          <a:p>
            <a:pPr algn="ctr"/>
            <a:r>
              <a:rPr lang="en-US" sz="3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The Veil His flesh, is the only way to the Heavenly Father.</a:t>
            </a:r>
          </a:p>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(Revelation 3:8) (Mark 15:38) </a:t>
            </a:r>
          </a:p>
          <a:p>
            <a:pPr algn="ctr"/>
            <a:r>
              <a:rPr lang="en-US" sz="2000" b="1" dirty="0" smtClean="0">
                <a:solidFill>
                  <a:schemeClr val="bg1"/>
                </a:solidFill>
                <a:latin typeface="Times New Roman" pitchFamily="18" charset="0"/>
                <a:cs typeface="Times New Roman" pitchFamily="18" charset="0"/>
              </a:rPr>
              <a:t>(Luke 23:45) ( John 10:7) (Hebrew 9:3; 10:20)</a:t>
            </a:r>
          </a:p>
          <a:p>
            <a:pPr algn="ctr"/>
            <a:endPar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For the LORD is our judge,</a:t>
            </a:r>
          </a:p>
          <a:p>
            <a:pPr algn="ctr"/>
            <a:r>
              <a:rPr 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LORD is our Lawgiver,</a:t>
            </a:r>
          </a:p>
          <a:p>
            <a:pPr algn="ctr"/>
            <a:r>
              <a:rPr 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LORD is our King, he will save us.</a:t>
            </a:r>
          </a:p>
          <a:p>
            <a:pPr algn="ctr"/>
            <a:r>
              <a:rPr lang="en-US" sz="2000" b="1" dirty="0" smtClean="0">
                <a:solidFill>
                  <a:schemeClr val="bg1"/>
                </a:solidFill>
                <a:latin typeface="Times New Roman" pitchFamily="18" charset="0"/>
                <a:cs typeface="Times New Roman" pitchFamily="18" charset="0"/>
              </a:rPr>
              <a:t>(Isaiah 33:22)</a:t>
            </a:r>
          </a:p>
          <a:p>
            <a:pPr algn="ctr"/>
            <a:r>
              <a:rPr lang="en-US" sz="2000" b="1" dirty="0" smtClean="0">
                <a:solidFill>
                  <a:schemeClr val="bg1"/>
                </a:solidFill>
                <a:latin typeface="Times New Roman" pitchFamily="18" charset="0"/>
                <a:cs typeface="Times New Roman" pitchFamily="18" charset="0"/>
              </a:rPr>
              <a:t>(Romans 2:16) (James 4:12) (Psalms 89:18)</a:t>
            </a:r>
          </a:p>
          <a:p>
            <a:pPr algn="ctr"/>
            <a:endPar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8363508" y="0"/>
            <a:ext cx="300082" cy="369332"/>
          </a:xfrm>
          <a:prstGeom prst="rect">
            <a:avLst/>
          </a:prstGeom>
        </p:spPr>
        <p:txBody>
          <a:bodyPr wrap="none">
            <a:spAutoFit/>
          </a:bodyPr>
          <a:lstStyle/>
          <a:p>
            <a:pPr algn="ctr"/>
            <a:fld id="{877F9B8C-32C4-43F2-99B4-FFD195B4A4EB}" type="slidenum">
              <a:rPr lang="en-US" b="1" smtClean="0">
                <a:latin typeface="Times New Roman" pitchFamily="18" charset="0"/>
                <a:cs typeface="Times New Roman" pitchFamily="18" charset="0"/>
              </a:rPr>
              <a:pPr algn="ctr"/>
              <a:t>3</a:t>
            </a:fld>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33400"/>
            <a:ext cx="9144000" cy="5715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Rectangle 12"/>
          <p:cNvSpPr/>
          <p:nvPr/>
        </p:nvSpPr>
        <p:spPr>
          <a:xfrm>
            <a:off x="8305800" y="685800"/>
            <a:ext cx="685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0" y="0"/>
            <a:ext cx="9144000" cy="523220"/>
          </a:xfrm>
          <a:prstGeom prst="rect">
            <a:avLst/>
          </a:prstGeom>
          <a:solidFill>
            <a:schemeClr val="tx1"/>
          </a:solidFill>
          <a:ln w="28575">
            <a:solidFill>
              <a:schemeClr val="bg1"/>
            </a:solidFill>
          </a:ln>
        </p:spPr>
        <p:txBody>
          <a:bodyPr wrap="square" rtlCol="0">
            <a:spAutoFit/>
          </a:bodyPr>
          <a:lstStyle/>
          <a:p>
            <a:pPr algn="ctr"/>
            <a:r>
              <a:rPr lang="en-US" sz="2800" b="1" dirty="0" smtClean="0">
                <a:solidFill>
                  <a:schemeClr val="bg1"/>
                </a:solidFill>
                <a:latin typeface="Times New Roman" pitchFamily="18" charset="0"/>
                <a:cs typeface="Times New Roman" pitchFamily="18" charset="0"/>
              </a:rPr>
              <a:t>The Reproductive System</a:t>
            </a:r>
            <a:endParaRPr lang="en-US" sz="2800" b="1" dirty="0">
              <a:solidFill>
                <a:schemeClr val="bg1"/>
              </a:solidFill>
              <a:latin typeface="Times New Roman" pitchFamily="18" charset="0"/>
              <a:cs typeface="Times New Roman" pitchFamily="18" charset="0"/>
            </a:endParaRPr>
          </a:p>
        </p:txBody>
      </p:sp>
      <p:sp>
        <p:nvSpPr>
          <p:cNvPr id="24" name="Rectangle 23"/>
          <p:cNvSpPr/>
          <p:nvPr/>
        </p:nvSpPr>
        <p:spPr>
          <a:xfrm>
            <a:off x="8458200" y="0"/>
            <a:ext cx="415498" cy="369332"/>
          </a:xfrm>
          <a:prstGeom prst="rect">
            <a:avLst/>
          </a:prstGeom>
        </p:spPr>
        <p:txBody>
          <a:bodyPr wrap="none">
            <a:spAutoFit/>
          </a:bodyPr>
          <a:lstStyle/>
          <a:p>
            <a:pPr algn="ctr"/>
            <a:fld id="{877F9B8C-32C4-43F2-99B4-FFD195B4A4EB}" type="slidenum">
              <a:rPr lang="en-US" b="1" smtClean="0">
                <a:solidFill>
                  <a:schemeClr val="bg1"/>
                </a:solidFill>
                <a:latin typeface="Times New Roman" pitchFamily="18" charset="0"/>
                <a:cs typeface="Times New Roman" pitchFamily="18" charset="0"/>
              </a:rPr>
              <a:pPr algn="ctr"/>
              <a:t>30</a:t>
            </a:fld>
            <a:endParaRPr lang="en-US" b="1" dirty="0">
              <a:solidFill>
                <a:schemeClr val="bg1"/>
              </a:solidFill>
              <a:latin typeface="Times New Roman" pitchFamily="18" charset="0"/>
              <a:cs typeface="Times New Roman" pitchFamily="18" charset="0"/>
            </a:endParaRPr>
          </a:p>
        </p:txBody>
      </p:sp>
      <p:pic>
        <p:nvPicPr>
          <p:cNvPr id="19" name="Picture 18"/>
          <p:cNvPicPr/>
          <p:nvPr/>
        </p:nvPicPr>
        <p:blipFill>
          <a:blip r:embed="rId3" cstate="print"/>
          <a:srcRect b="13911"/>
          <a:stretch>
            <a:fillRect/>
          </a:stretch>
        </p:blipFill>
        <p:spPr bwMode="auto">
          <a:xfrm>
            <a:off x="0" y="533400"/>
            <a:ext cx="9143999" cy="5638800"/>
          </a:xfrm>
          <a:prstGeom prst="rect">
            <a:avLst/>
          </a:prstGeom>
          <a:noFill/>
        </p:spPr>
      </p:pic>
      <p:sp>
        <p:nvSpPr>
          <p:cNvPr id="21" name="Rectangle 20"/>
          <p:cNvSpPr/>
          <p:nvPr/>
        </p:nvSpPr>
        <p:spPr>
          <a:xfrm>
            <a:off x="609600" y="2590800"/>
            <a:ext cx="1600200" cy="3508653"/>
          </a:xfrm>
          <a:prstGeom prst="rect">
            <a:avLst/>
          </a:prstGeom>
          <a:solidFill>
            <a:schemeClr val="bg1"/>
          </a:solidFill>
          <a:ln>
            <a:solidFill>
              <a:schemeClr val="tx1"/>
            </a:solidFill>
          </a:ln>
        </p:spPr>
        <p:txBody>
          <a:bodyPr wrap="square">
            <a:spAutoFit/>
          </a:bodyPr>
          <a:lstStyle/>
          <a:p>
            <a:pPr algn="ctr"/>
            <a:endParaRPr lang="en-US" sz="1400" dirty="0" smtClean="0">
              <a:latin typeface="Times New Roman" pitchFamily="18" charset="0"/>
              <a:cs typeface="Times New Roman" pitchFamily="18" charset="0"/>
            </a:endParaRPr>
          </a:p>
          <a:p>
            <a:pPr algn="ctr"/>
            <a:r>
              <a:rPr lang="en-US" sz="1400" dirty="0" smtClean="0">
                <a:latin typeface="Times New Roman" pitchFamily="18" charset="0"/>
                <a:cs typeface="Times New Roman" pitchFamily="18" charset="0"/>
              </a:rPr>
              <a:t>The  Female Ovaries menstrual cycle, pregnancy, birth, and lactation </a:t>
            </a:r>
          </a:p>
          <a:p>
            <a:pPr algn="ctr"/>
            <a:r>
              <a:rPr lang="en-US" sz="1400" dirty="0" smtClean="0">
                <a:latin typeface="Times New Roman" pitchFamily="18" charset="0"/>
                <a:cs typeface="Times New Roman" pitchFamily="18" charset="0"/>
              </a:rPr>
              <a:t>(milk production). </a:t>
            </a:r>
          </a:p>
          <a:p>
            <a:pPr algn="ctr"/>
            <a:r>
              <a:rPr lang="en-US" sz="1400" dirty="0" smtClean="0">
                <a:latin typeface="Times New Roman" pitchFamily="18" charset="0"/>
                <a:cs typeface="Times New Roman" pitchFamily="18" charset="0"/>
              </a:rPr>
              <a:t>These include follicle-stimulating hormone (FSH), which stimulates development and maturation of a follicle in one of a woman’s ovaries.</a:t>
            </a:r>
          </a:p>
          <a:p>
            <a:pPr algn="ctr"/>
            <a:endParaRPr lang="en-US" sz="1400" dirty="0" smtClean="0">
              <a:latin typeface="Times New Roman" pitchFamily="18" charset="0"/>
              <a:cs typeface="Times New Roman" pitchFamily="18" charset="0"/>
            </a:endParaRPr>
          </a:p>
          <a:p>
            <a:pPr algn="ctr"/>
            <a:endParaRPr lang="en-US" sz="1200" dirty="0">
              <a:latin typeface="Times New Roman" pitchFamily="18" charset="0"/>
              <a:cs typeface="Times New Roman" pitchFamily="18" charset="0"/>
            </a:endParaRPr>
          </a:p>
        </p:txBody>
      </p:sp>
      <p:sp>
        <p:nvSpPr>
          <p:cNvPr id="26" name="Rectangle 25"/>
          <p:cNvSpPr/>
          <p:nvPr/>
        </p:nvSpPr>
        <p:spPr>
          <a:xfrm>
            <a:off x="2514600" y="609600"/>
            <a:ext cx="43434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858000" y="2286000"/>
            <a:ext cx="1905000" cy="3886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Times New Roman" pitchFamily="18" charset="0"/>
                <a:cs typeface="Times New Roman" pitchFamily="18" charset="0"/>
              </a:rPr>
              <a:t>The Male testes </a:t>
            </a:r>
          </a:p>
          <a:p>
            <a:pPr algn="ctr"/>
            <a:r>
              <a:rPr lang="en-US" sz="1400" dirty="0" smtClean="0">
                <a:latin typeface="Times New Roman" pitchFamily="18" charset="0"/>
                <a:cs typeface="Times New Roman" pitchFamily="18" charset="0"/>
              </a:rPr>
              <a:t>(singular = testis) also secrete hormones. Therefore, these hormones are called sex hormones. </a:t>
            </a:r>
          </a:p>
          <a:p>
            <a:pPr algn="ctr"/>
            <a:r>
              <a:rPr lang="en-US" sz="1400" dirty="0" smtClean="0">
                <a:latin typeface="Times New Roman" pitchFamily="18" charset="0"/>
                <a:cs typeface="Times New Roman" pitchFamily="18" charset="0"/>
              </a:rPr>
              <a:t>The secretion these hormones by the gonads is controlled by pituitary gland hormones such as FSH and LH. While both make some of each of the hormones, typically male testes secrete primarily </a:t>
            </a:r>
            <a:r>
              <a:rPr lang="en-US" sz="1400" u="sng" dirty="0" smtClean="0">
                <a:latin typeface="Times New Roman" pitchFamily="18" charset="0"/>
                <a:cs typeface="Times New Roman" pitchFamily="18" charset="0"/>
              </a:rPr>
              <a:t>androgens </a:t>
            </a:r>
            <a:r>
              <a:rPr lang="en-US" sz="1400" dirty="0" smtClean="0">
                <a:latin typeface="Times New Roman" pitchFamily="18" charset="0"/>
                <a:cs typeface="Times New Roman" pitchFamily="18" charset="0"/>
              </a:rPr>
              <a:t>including testosterone</a:t>
            </a:r>
            <a:endParaRPr lang="en-US" sz="800" dirty="0">
              <a:latin typeface="Times New Roman" pitchFamily="18" charset="0"/>
              <a:cs typeface="Times New Roman" pitchFamily="18" charset="0"/>
            </a:endParaRPr>
          </a:p>
        </p:txBody>
      </p:sp>
      <p:sp>
        <p:nvSpPr>
          <p:cNvPr id="11" name="TextBox 10"/>
          <p:cNvSpPr txBox="1"/>
          <p:nvPr/>
        </p:nvSpPr>
        <p:spPr>
          <a:xfrm>
            <a:off x="1" y="6248400"/>
            <a:ext cx="9144000" cy="584775"/>
          </a:xfrm>
          <a:prstGeom prst="rect">
            <a:avLst/>
          </a:prstGeom>
          <a:solidFill>
            <a:schemeClr val="tx1"/>
          </a:solidFill>
          <a:ln>
            <a:solidFill>
              <a:schemeClr val="bg1"/>
            </a:solidFill>
          </a:ln>
        </p:spPr>
        <p:txBody>
          <a:bodyPr wrap="square" rtlCol="0">
            <a:spAutoFit/>
          </a:bodyPr>
          <a:lstStyle/>
          <a:p>
            <a:pPr algn="ctr"/>
            <a:r>
              <a:rPr lang="en-US" sz="1600" b="1" dirty="0" smtClean="0">
                <a:solidFill>
                  <a:schemeClr val="bg1"/>
                </a:solidFill>
                <a:latin typeface="Times New Roman" pitchFamily="18" charset="0"/>
                <a:cs typeface="Times New Roman" pitchFamily="18" charset="0"/>
              </a:rPr>
              <a:t>The male and female reproductive system work together to produce offspring.</a:t>
            </a:r>
          </a:p>
          <a:p>
            <a:pPr algn="ctr"/>
            <a:r>
              <a:rPr lang="en-US" sz="1600" b="1" dirty="0" smtClean="0">
                <a:solidFill>
                  <a:schemeClr val="bg1"/>
                </a:solidFill>
                <a:latin typeface="Times New Roman" pitchFamily="18" charset="0"/>
                <a:cs typeface="Times New Roman" pitchFamily="18" charset="0"/>
              </a:rPr>
              <a:t>The Female system also includes organs for sustaining the growth of embryos and fetuses</a:t>
            </a:r>
            <a:endParaRPr lang="en-US" sz="1600" b="1" dirty="0">
              <a:solidFill>
                <a:schemeClr val="bg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6863417"/>
          </a:xfrm>
          <a:prstGeom prst="rect">
            <a:avLst/>
          </a:prstGeom>
          <a:solidFill>
            <a:schemeClr val="tx1"/>
          </a:solidFill>
          <a:ln w="28575">
            <a:solidFill>
              <a:srgbClr val="6600CC"/>
            </a:solidFill>
          </a:ln>
        </p:spPr>
        <p:txBody>
          <a:bodyPr wrap="square">
            <a:spAutoFit/>
          </a:bodyPr>
          <a:lstStyle/>
          <a:p>
            <a:pPr algn="ctr"/>
            <a:r>
              <a:rPr lang="en-US" sz="2400" b="1" dirty="0" smtClean="0">
                <a:solidFill>
                  <a:srgbClr val="2619CF"/>
                </a:solidFill>
                <a:latin typeface="Times New Roman" pitchFamily="18" charset="0"/>
                <a:cs typeface="Times New Roman" pitchFamily="18" charset="0"/>
              </a:rPr>
              <a:t>The Gonads are the Male and Female Reproduction organs</a:t>
            </a:r>
            <a:r>
              <a:rPr lang="en-US" sz="2800" dirty="0" smtClean="0">
                <a:solidFill>
                  <a:srgbClr val="2619CF"/>
                </a:solidFill>
                <a:latin typeface="Times New Roman" pitchFamily="18" charset="0"/>
                <a:cs typeface="Times New Roman" pitchFamily="18" charset="0"/>
              </a:rPr>
              <a:t>, </a:t>
            </a:r>
          </a:p>
          <a:p>
            <a:pPr algn="ctr"/>
            <a:r>
              <a:rPr lang="en-US" sz="2800" b="1" dirty="0" smtClean="0">
                <a:solidFill>
                  <a:srgbClr val="2619CF"/>
                </a:solidFill>
                <a:latin typeface="Times New Roman" pitchFamily="18" charset="0"/>
                <a:cs typeface="Times New Roman" pitchFamily="18" charset="0"/>
              </a:rPr>
              <a:t>the testes and ovaries</a:t>
            </a:r>
            <a:r>
              <a:rPr lang="en-US" sz="2800" dirty="0" smtClean="0">
                <a:solidFill>
                  <a:srgbClr val="2619CF"/>
                </a:solidFill>
                <a:latin typeface="Times New Roman" pitchFamily="18" charset="0"/>
                <a:cs typeface="Times New Roman" pitchFamily="18" charset="0"/>
              </a:rPr>
              <a:t>. </a:t>
            </a:r>
          </a:p>
          <a:p>
            <a:r>
              <a:rPr lang="en-US" sz="2000" b="1" dirty="0" smtClean="0">
                <a:solidFill>
                  <a:srgbClr val="6600CC"/>
                </a:solidFill>
                <a:latin typeface="Times New Roman" pitchFamily="18" charset="0"/>
                <a:cs typeface="Times New Roman" pitchFamily="18" charset="0"/>
              </a:rPr>
              <a:t>The</a:t>
            </a:r>
            <a:r>
              <a:rPr lang="en-US" sz="2400" b="1" dirty="0" smtClean="0">
                <a:solidFill>
                  <a:srgbClr val="6600CC"/>
                </a:solidFill>
                <a:latin typeface="Times New Roman" pitchFamily="18" charset="0"/>
                <a:cs typeface="Times New Roman" pitchFamily="18" charset="0"/>
              </a:rPr>
              <a:t> </a:t>
            </a:r>
            <a:r>
              <a:rPr lang="en-US" sz="2000" b="1" dirty="0" smtClean="0">
                <a:solidFill>
                  <a:srgbClr val="6600CC"/>
                </a:solidFill>
                <a:latin typeface="Times New Roman" pitchFamily="18" charset="0"/>
                <a:cs typeface="Times New Roman" pitchFamily="18" charset="0"/>
              </a:rPr>
              <a:t>Gonadotropins</a:t>
            </a:r>
            <a:r>
              <a:rPr lang="en-US" sz="2400" b="1" dirty="0" smtClean="0">
                <a:solidFill>
                  <a:srgbClr val="6600CC"/>
                </a:solidFill>
                <a:latin typeface="Times New Roman" pitchFamily="18" charset="0"/>
                <a:cs typeface="Times New Roman" pitchFamily="18" charset="0"/>
              </a:rPr>
              <a:t> </a:t>
            </a:r>
            <a:r>
              <a:rPr lang="en-US" sz="2000" dirty="0" smtClean="0">
                <a:solidFill>
                  <a:srgbClr val="6600CC"/>
                </a:solidFill>
                <a:latin typeface="Times New Roman" pitchFamily="18" charset="0"/>
                <a:cs typeface="Times New Roman" pitchFamily="18" charset="0"/>
              </a:rPr>
              <a:t>are hormones that affect these organs which are considered 			endocrine glands because they secrete hormones. </a:t>
            </a:r>
          </a:p>
          <a:p>
            <a:endParaRPr lang="en-US" sz="800" dirty="0" smtClean="0">
              <a:solidFill>
                <a:srgbClr val="D60093"/>
              </a:solidFill>
              <a:latin typeface="Times New Roman" pitchFamily="18" charset="0"/>
              <a:cs typeface="Times New Roman" pitchFamily="18" charset="0"/>
            </a:endParaRPr>
          </a:p>
          <a:p>
            <a:pPr algn="ctr"/>
            <a:r>
              <a:rPr lang="en-US" sz="2000" b="1" dirty="0" smtClean="0">
                <a:solidFill>
                  <a:srgbClr val="2619CF"/>
                </a:solidFill>
                <a:latin typeface="Times New Roman" pitchFamily="18" charset="0"/>
                <a:cs typeface="Times New Roman" pitchFamily="18" charset="0"/>
              </a:rPr>
              <a:t>The </a:t>
            </a:r>
            <a:r>
              <a:rPr lang="en-US" sz="2000" b="1" u="sng" dirty="0" smtClean="0">
                <a:solidFill>
                  <a:srgbClr val="2619CF"/>
                </a:solidFill>
                <a:latin typeface="Times New Roman" pitchFamily="18" charset="0"/>
                <a:cs typeface="Times New Roman" pitchFamily="18" charset="0"/>
              </a:rPr>
              <a:t>Two Gonadotropins </a:t>
            </a:r>
            <a:r>
              <a:rPr lang="en-US" sz="2000" dirty="0" smtClean="0">
                <a:solidFill>
                  <a:srgbClr val="D60093"/>
                </a:solidFill>
                <a:latin typeface="Times New Roman" pitchFamily="18" charset="0"/>
                <a:cs typeface="Times New Roman" pitchFamily="18" charset="0"/>
              </a:rPr>
              <a:t>are follicle-stimulating hormone:</a:t>
            </a:r>
          </a:p>
          <a:p>
            <a:pPr>
              <a:buClr>
                <a:srgbClr val="2619CF"/>
              </a:buClr>
              <a:buFont typeface="Wingdings" pitchFamily="2" charset="2"/>
              <a:buChar char="q"/>
            </a:pPr>
            <a:r>
              <a:rPr lang="en-US" sz="2000" b="1" dirty="0" smtClean="0">
                <a:solidFill>
                  <a:srgbClr val="6600CC"/>
                </a:solidFill>
                <a:latin typeface="Times New Roman" pitchFamily="18" charset="0"/>
                <a:cs typeface="Times New Roman" pitchFamily="18" charset="0"/>
              </a:rPr>
              <a:t>(FSH) </a:t>
            </a:r>
            <a:r>
              <a:rPr lang="en-US" sz="2000" dirty="0" smtClean="0">
                <a:solidFill>
                  <a:srgbClr val="D60093"/>
                </a:solidFill>
                <a:latin typeface="Times New Roman" pitchFamily="18" charset="0"/>
                <a:cs typeface="Times New Roman" pitchFamily="18" charset="0"/>
              </a:rPr>
              <a:t>and </a:t>
            </a:r>
            <a:r>
              <a:rPr lang="en-US" sz="2000" u="sng" dirty="0" smtClean="0">
                <a:solidFill>
                  <a:srgbClr val="791BAD"/>
                </a:solidFill>
                <a:latin typeface="Times New Roman" pitchFamily="18" charset="0"/>
                <a:cs typeface="Times New Roman" pitchFamily="18" charset="0"/>
              </a:rPr>
              <a:t>Follicle-stimulating hormone </a:t>
            </a:r>
            <a:r>
              <a:rPr lang="en-US" sz="2000" dirty="0" smtClean="0">
                <a:solidFill>
                  <a:srgbClr val="D60093"/>
                </a:solidFill>
                <a:latin typeface="Times New Roman" pitchFamily="18" charset="0"/>
                <a:cs typeface="Times New Roman" pitchFamily="18" charset="0"/>
              </a:rPr>
              <a:t>= The </a:t>
            </a:r>
            <a:r>
              <a:rPr lang="en-US" sz="2000" b="1" u="sng" dirty="0" smtClean="0">
                <a:solidFill>
                  <a:srgbClr val="6600CC"/>
                </a:solidFill>
                <a:latin typeface="Times New Roman" pitchFamily="18" charset="0"/>
                <a:cs typeface="Times New Roman" pitchFamily="18" charset="0"/>
              </a:rPr>
              <a:t>Godhead the Life Givers</a:t>
            </a:r>
            <a:endParaRPr lang="en-US" b="1" dirty="0" smtClean="0">
              <a:solidFill>
                <a:schemeClr val="bg1"/>
              </a:solidFill>
              <a:latin typeface="Times New Roman" pitchFamily="18" charset="0"/>
              <a:cs typeface="Times New Roman" pitchFamily="18" charset="0"/>
            </a:endParaRPr>
          </a:p>
          <a:p>
            <a:r>
              <a:rPr lang="en-US" sz="2000" dirty="0" smtClean="0">
                <a:solidFill>
                  <a:srgbClr val="D60093"/>
                </a:solidFill>
                <a:latin typeface="Times New Roman" pitchFamily="18" charset="0"/>
                <a:cs typeface="Times New Roman" pitchFamily="18" charset="0"/>
              </a:rPr>
              <a:t>	</a:t>
            </a:r>
            <a:r>
              <a:rPr lang="en-US" dirty="0" smtClean="0">
                <a:solidFill>
                  <a:srgbClr val="D60093"/>
                </a:solidFill>
                <a:latin typeface="Times New Roman" pitchFamily="18" charset="0"/>
                <a:cs typeface="Times New Roman" pitchFamily="18" charset="0"/>
              </a:rPr>
              <a:t>The  Powers of </a:t>
            </a:r>
            <a:r>
              <a:rPr lang="en-US" dirty="0" smtClean="0">
                <a:solidFill>
                  <a:srgbClr val="6600CC"/>
                </a:solidFill>
                <a:latin typeface="Times New Roman" pitchFamily="18" charset="0"/>
                <a:cs typeface="Times New Roman" pitchFamily="18" charset="0"/>
              </a:rPr>
              <a:t>The </a:t>
            </a:r>
            <a:r>
              <a:rPr lang="en-US" b="1" u="sng" dirty="0" smtClean="0">
                <a:solidFill>
                  <a:srgbClr val="6600CC"/>
                </a:solidFill>
                <a:latin typeface="Times New Roman" pitchFamily="18" charset="0"/>
                <a:cs typeface="Times New Roman" pitchFamily="18" charset="0"/>
              </a:rPr>
              <a:t>F</a:t>
            </a:r>
            <a:r>
              <a:rPr lang="en-US" u="sng" dirty="0" smtClean="0">
                <a:solidFill>
                  <a:srgbClr val="6600CC"/>
                </a:solidFill>
                <a:latin typeface="Times New Roman" pitchFamily="18" charset="0"/>
                <a:cs typeface="Times New Roman" pitchFamily="18" charset="0"/>
              </a:rPr>
              <a:t>ather</a:t>
            </a:r>
            <a:r>
              <a:rPr lang="en-US" dirty="0" smtClean="0">
                <a:solidFill>
                  <a:srgbClr val="6600CC"/>
                </a:solidFill>
                <a:latin typeface="Times New Roman" pitchFamily="18" charset="0"/>
                <a:cs typeface="Times New Roman" pitchFamily="18" charset="0"/>
              </a:rPr>
              <a:t>,</a:t>
            </a:r>
            <a:r>
              <a:rPr lang="en-US" dirty="0" smtClean="0">
                <a:solidFill>
                  <a:srgbClr val="D60093"/>
                </a:solidFill>
                <a:latin typeface="Times New Roman" pitchFamily="18" charset="0"/>
                <a:cs typeface="Times New Roman" pitchFamily="18" charset="0"/>
              </a:rPr>
              <a:t>  </a:t>
            </a:r>
            <a:r>
              <a:rPr lang="en-US" u="sng" dirty="0" smtClean="0">
                <a:solidFill>
                  <a:srgbClr val="6600CC"/>
                </a:solidFill>
                <a:latin typeface="Times New Roman" pitchFamily="18" charset="0"/>
                <a:cs typeface="Times New Roman" pitchFamily="18" charset="0"/>
              </a:rPr>
              <a:t>The </a:t>
            </a:r>
            <a:r>
              <a:rPr lang="en-US" b="1" u="sng" dirty="0" smtClean="0">
                <a:solidFill>
                  <a:srgbClr val="6600CC"/>
                </a:solidFill>
                <a:latin typeface="Times New Roman" pitchFamily="18" charset="0"/>
                <a:cs typeface="Times New Roman" pitchFamily="18" charset="0"/>
              </a:rPr>
              <a:t>S</a:t>
            </a:r>
            <a:r>
              <a:rPr lang="en-US" u="sng" dirty="0" smtClean="0">
                <a:solidFill>
                  <a:srgbClr val="6600CC"/>
                </a:solidFill>
                <a:latin typeface="Times New Roman" pitchFamily="18" charset="0"/>
                <a:cs typeface="Times New Roman" pitchFamily="18" charset="0"/>
              </a:rPr>
              <a:t>on</a:t>
            </a:r>
            <a:r>
              <a:rPr lang="en-US" dirty="0" smtClean="0">
                <a:solidFill>
                  <a:srgbClr val="D60093"/>
                </a:solidFill>
                <a:latin typeface="Times New Roman" pitchFamily="18" charset="0"/>
                <a:cs typeface="Times New Roman" pitchFamily="18" charset="0"/>
              </a:rPr>
              <a:t>, and of the </a:t>
            </a:r>
            <a:r>
              <a:rPr lang="en-US" b="1" u="sng" dirty="0" smtClean="0">
                <a:solidFill>
                  <a:srgbClr val="6600CC"/>
                </a:solidFill>
                <a:latin typeface="Times New Roman" pitchFamily="18" charset="0"/>
                <a:cs typeface="Times New Roman" pitchFamily="18" charset="0"/>
              </a:rPr>
              <a:t>H</a:t>
            </a:r>
            <a:r>
              <a:rPr lang="en-US" u="sng" dirty="0" smtClean="0">
                <a:solidFill>
                  <a:srgbClr val="6600CC"/>
                </a:solidFill>
                <a:latin typeface="Times New Roman" pitchFamily="18" charset="0"/>
                <a:cs typeface="Times New Roman" pitchFamily="18" charset="0"/>
              </a:rPr>
              <a:t>oly Spirit</a:t>
            </a:r>
            <a:r>
              <a:rPr lang="en-US" dirty="0" smtClean="0">
                <a:solidFill>
                  <a:srgbClr val="D60093"/>
                </a:solidFill>
                <a:latin typeface="Times New Roman" pitchFamily="18" charset="0"/>
                <a:cs typeface="Times New Roman" pitchFamily="18" charset="0"/>
              </a:rPr>
              <a:t>.</a:t>
            </a:r>
            <a:r>
              <a:rPr lang="en-US" b="1" dirty="0" smtClean="0">
                <a:solidFill>
                  <a:schemeClr val="bg1"/>
                </a:solidFill>
                <a:latin typeface="Times New Roman" pitchFamily="18" charset="0"/>
                <a:cs typeface="Times New Roman" pitchFamily="18" charset="0"/>
              </a:rPr>
              <a:t> (Genesis 1:26)</a:t>
            </a:r>
            <a:endParaRPr lang="en-US" dirty="0" smtClean="0">
              <a:solidFill>
                <a:srgbClr val="D60093"/>
              </a:solidFill>
              <a:latin typeface="Times New Roman" pitchFamily="18" charset="0"/>
              <a:cs typeface="Times New Roman" pitchFamily="18" charset="0"/>
            </a:endParaRPr>
          </a:p>
          <a:p>
            <a:r>
              <a:rPr lang="en-US" dirty="0" smtClean="0">
                <a:solidFill>
                  <a:srgbClr val="D60093"/>
                </a:solidFill>
                <a:latin typeface="Times New Roman" pitchFamily="18" charset="0"/>
                <a:cs typeface="Times New Roman" pitchFamily="18" charset="0"/>
              </a:rPr>
              <a:t>	</a:t>
            </a:r>
            <a:r>
              <a:rPr lang="en-US" dirty="0" smtClean="0">
                <a:solidFill>
                  <a:srgbClr val="6600CC"/>
                </a:solidFill>
                <a:latin typeface="Times New Roman" pitchFamily="18" charset="0"/>
                <a:cs typeface="Times New Roman" pitchFamily="18" charset="0"/>
              </a:rPr>
              <a:t>In </a:t>
            </a:r>
            <a:r>
              <a:rPr lang="en-US" u="sng" dirty="0" smtClean="0">
                <a:solidFill>
                  <a:srgbClr val="6600CC"/>
                </a:solidFill>
                <a:latin typeface="Times New Roman" pitchFamily="18" charset="0"/>
                <a:cs typeface="Times New Roman" pitchFamily="18" charset="0"/>
              </a:rPr>
              <a:t>females</a:t>
            </a:r>
            <a:r>
              <a:rPr lang="en-US" dirty="0" smtClean="0">
                <a:solidFill>
                  <a:srgbClr val="6600CC"/>
                </a:solidFill>
                <a:latin typeface="Times New Roman" pitchFamily="18" charset="0"/>
                <a:cs typeface="Times New Roman" pitchFamily="18" charset="0"/>
              </a:rPr>
              <a:t>, </a:t>
            </a:r>
            <a:r>
              <a:rPr lang="en-US" b="1" dirty="0" smtClean="0">
                <a:solidFill>
                  <a:srgbClr val="6600CC"/>
                </a:solidFill>
                <a:latin typeface="Times New Roman" pitchFamily="18" charset="0"/>
                <a:cs typeface="Times New Roman" pitchFamily="18" charset="0"/>
              </a:rPr>
              <a:t>FSH</a:t>
            </a:r>
            <a:r>
              <a:rPr lang="en-US" dirty="0" smtClean="0">
                <a:solidFill>
                  <a:srgbClr val="6600CC"/>
                </a:solidFill>
                <a:latin typeface="Times New Roman" pitchFamily="18" charset="0"/>
                <a:cs typeface="Times New Roman" pitchFamily="18" charset="0"/>
              </a:rPr>
              <a:t> targets </a:t>
            </a:r>
            <a:r>
              <a:rPr lang="en-US" b="1" u="sng" dirty="0" smtClean="0">
                <a:solidFill>
                  <a:srgbClr val="6600CC"/>
                </a:solidFill>
                <a:latin typeface="Times New Roman" pitchFamily="18" charset="0"/>
                <a:cs typeface="Times New Roman" pitchFamily="18" charset="0"/>
              </a:rPr>
              <a:t>the ovaries </a:t>
            </a:r>
            <a:r>
              <a:rPr lang="en-US" dirty="0" smtClean="0">
                <a:solidFill>
                  <a:srgbClr val="6600CC"/>
                </a:solidFill>
                <a:latin typeface="Times New Roman" pitchFamily="18" charset="0"/>
                <a:cs typeface="Times New Roman" pitchFamily="18" charset="0"/>
              </a:rPr>
              <a:t>and triggers the </a:t>
            </a:r>
            <a:r>
              <a:rPr lang="en-US" b="1" u="sng" dirty="0" smtClean="0">
                <a:solidFill>
                  <a:srgbClr val="6600CC"/>
                </a:solidFill>
                <a:latin typeface="Times New Roman" pitchFamily="18" charset="0"/>
                <a:cs typeface="Times New Roman" pitchFamily="18" charset="0"/>
              </a:rPr>
              <a:t>maturation of the egg each </a:t>
            </a:r>
            <a:r>
              <a:rPr lang="en-US" b="1" dirty="0" smtClean="0">
                <a:solidFill>
                  <a:srgbClr val="6600CC"/>
                </a:solidFill>
                <a:latin typeface="Times New Roman" pitchFamily="18" charset="0"/>
                <a:cs typeface="Times New Roman" pitchFamily="18" charset="0"/>
              </a:rPr>
              <a:t>	</a:t>
            </a:r>
            <a:r>
              <a:rPr lang="en-US" b="1" u="sng" dirty="0" smtClean="0">
                <a:solidFill>
                  <a:srgbClr val="6600CC"/>
                </a:solidFill>
                <a:latin typeface="Times New Roman" pitchFamily="18" charset="0"/>
                <a:cs typeface="Times New Roman" pitchFamily="18" charset="0"/>
              </a:rPr>
              <a:t>month</a:t>
            </a:r>
            <a:r>
              <a:rPr lang="en-US" dirty="0" smtClean="0">
                <a:solidFill>
                  <a:srgbClr val="6600CC"/>
                </a:solidFill>
                <a:latin typeface="Times New Roman" pitchFamily="18" charset="0"/>
                <a:cs typeface="Times New Roman" pitchFamily="18" charset="0"/>
              </a:rPr>
              <a:t>. In addition, it stimulates cells in the ovaries to secrete female sex hormones 	called </a:t>
            </a:r>
            <a:r>
              <a:rPr lang="en-US" u="sng" dirty="0" smtClean="0">
                <a:solidFill>
                  <a:srgbClr val="6600CC"/>
                </a:solidFill>
                <a:latin typeface="Times New Roman" pitchFamily="18" charset="0"/>
                <a:cs typeface="Times New Roman" pitchFamily="18" charset="0"/>
              </a:rPr>
              <a:t>estrogens</a:t>
            </a:r>
            <a:r>
              <a:rPr lang="en-US" dirty="0" smtClean="0">
                <a:solidFill>
                  <a:srgbClr val="6600CC"/>
                </a:solidFill>
                <a:latin typeface="Times New Roman" pitchFamily="18" charset="0"/>
                <a:cs typeface="Times New Roman" pitchFamily="18" charset="0"/>
              </a:rPr>
              <a:t>. </a:t>
            </a:r>
          </a:p>
          <a:p>
            <a:r>
              <a:rPr lang="en-US" dirty="0" smtClean="0">
                <a:solidFill>
                  <a:srgbClr val="6600CC"/>
                </a:solidFill>
                <a:latin typeface="Times New Roman" pitchFamily="18" charset="0"/>
                <a:cs typeface="Times New Roman" pitchFamily="18" charset="0"/>
              </a:rPr>
              <a:t>	In </a:t>
            </a:r>
            <a:r>
              <a:rPr lang="en-US" u="sng" dirty="0" smtClean="0">
                <a:solidFill>
                  <a:srgbClr val="6600CC"/>
                </a:solidFill>
                <a:latin typeface="Times New Roman" pitchFamily="18" charset="0"/>
                <a:cs typeface="Times New Roman" pitchFamily="18" charset="0"/>
              </a:rPr>
              <a:t>men</a:t>
            </a:r>
            <a:r>
              <a:rPr lang="en-US" b="1" dirty="0" smtClean="0">
                <a:solidFill>
                  <a:srgbClr val="6600CC"/>
                </a:solidFill>
                <a:latin typeface="Times New Roman" pitchFamily="18" charset="0"/>
                <a:cs typeface="Times New Roman" pitchFamily="18" charset="0"/>
              </a:rPr>
              <a:t> FSH </a:t>
            </a:r>
            <a:r>
              <a:rPr lang="en-US" dirty="0" smtClean="0">
                <a:solidFill>
                  <a:srgbClr val="6600CC"/>
                </a:solidFill>
                <a:latin typeface="Times New Roman" pitchFamily="18" charset="0"/>
                <a:cs typeface="Times New Roman" pitchFamily="18" charset="0"/>
              </a:rPr>
              <a:t>targets the testes and triggers the production of sperm. </a:t>
            </a:r>
          </a:p>
          <a:p>
            <a:endParaRPr lang="en-US" sz="800" b="1" dirty="0" smtClean="0">
              <a:solidFill>
                <a:srgbClr val="2619CF"/>
              </a:solidFill>
              <a:latin typeface="Times New Roman" pitchFamily="18" charset="0"/>
              <a:cs typeface="Times New Roman" pitchFamily="18" charset="0"/>
            </a:endParaRPr>
          </a:p>
          <a:p>
            <a:pPr>
              <a:buClr>
                <a:srgbClr val="2619CF"/>
              </a:buClr>
              <a:buFont typeface="Wingdings" pitchFamily="2" charset="2"/>
              <a:buChar char="q"/>
            </a:pPr>
            <a:r>
              <a:rPr lang="en-US" sz="2000" b="1" dirty="0" smtClean="0">
                <a:solidFill>
                  <a:srgbClr val="2619CF"/>
                </a:solidFill>
                <a:latin typeface="Times New Roman" pitchFamily="18" charset="0"/>
                <a:cs typeface="Times New Roman" pitchFamily="18" charset="0"/>
              </a:rPr>
              <a:t> (LH) </a:t>
            </a:r>
            <a:r>
              <a:rPr lang="en-US" sz="2000" dirty="0" smtClean="0">
                <a:solidFill>
                  <a:srgbClr val="D60093"/>
                </a:solidFill>
                <a:latin typeface="Times New Roman" pitchFamily="18" charset="0"/>
                <a:cs typeface="Times New Roman" pitchFamily="18" charset="0"/>
              </a:rPr>
              <a:t>and </a:t>
            </a:r>
            <a:r>
              <a:rPr lang="en-US" sz="2000" u="sng" dirty="0" smtClean="0">
                <a:solidFill>
                  <a:srgbClr val="2619CF"/>
                </a:solidFill>
                <a:latin typeface="Times New Roman" pitchFamily="18" charset="0"/>
                <a:cs typeface="Times New Roman" pitchFamily="18" charset="0"/>
              </a:rPr>
              <a:t>Luteinizing hormone </a:t>
            </a:r>
            <a:r>
              <a:rPr lang="en-US" sz="2000" dirty="0" smtClean="0">
                <a:solidFill>
                  <a:srgbClr val="D60093"/>
                </a:solidFill>
                <a:latin typeface="Times New Roman" pitchFamily="18" charset="0"/>
                <a:cs typeface="Times New Roman" pitchFamily="18" charset="0"/>
              </a:rPr>
              <a:t>= The </a:t>
            </a:r>
            <a:r>
              <a:rPr lang="en-US" sz="2000" b="1" u="sng" dirty="0" smtClean="0">
                <a:solidFill>
                  <a:srgbClr val="2619CF"/>
                </a:solidFill>
                <a:latin typeface="Times New Roman" pitchFamily="18" charset="0"/>
                <a:cs typeface="Times New Roman" pitchFamily="18" charset="0"/>
              </a:rPr>
              <a:t>Comforter and Spirit of Truth</a:t>
            </a:r>
            <a:endParaRPr lang="en-US" b="1" u="sng" dirty="0" smtClean="0">
              <a:solidFill>
                <a:srgbClr val="2619CF"/>
              </a:solidFill>
              <a:latin typeface="Times New Roman" pitchFamily="18" charset="0"/>
              <a:cs typeface="Times New Roman" pitchFamily="18" charset="0"/>
            </a:endParaRPr>
          </a:p>
          <a:p>
            <a:r>
              <a:rPr lang="en-US" sz="2000" b="1" dirty="0" smtClean="0">
                <a:solidFill>
                  <a:srgbClr val="2619CF"/>
                </a:solidFill>
                <a:latin typeface="Times New Roman" pitchFamily="18" charset="0"/>
                <a:cs typeface="Times New Roman" pitchFamily="18" charset="0"/>
              </a:rPr>
              <a:t>	</a:t>
            </a:r>
            <a:r>
              <a:rPr lang="en-US" b="1" dirty="0" smtClean="0">
                <a:solidFill>
                  <a:srgbClr val="2619CF"/>
                </a:solidFill>
                <a:latin typeface="Times New Roman" pitchFamily="18" charset="0"/>
                <a:cs typeface="Times New Roman" pitchFamily="18" charset="0"/>
              </a:rPr>
              <a:t>L</a:t>
            </a:r>
            <a:r>
              <a:rPr lang="en-US" dirty="0" smtClean="0">
                <a:solidFill>
                  <a:srgbClr val="2619CF"/>
                </a:solidFill>
                <a:latin typeface="Times New Roman" pitchFamily="18" charset="0"/>
                <a:cs typeface="Times New Roman" pitchFamily="18" charset="0"/>
              </a:rPr>
              <a:t>ed</a:t>
            </a:r>
            <a:r>
              <a:rPr lang="en-US" b="1" dirty="0" smtClean="0">
                <a:solidFill>
                  <a:srgbClr val="2619CF"/>
                </a:solidFill>
                <a:latin typeface="Times New Roman" pitchFamily="18" charset="0"/>
                <a:cs typeface="Times New Roman" pitchFamily="18" charset="0"/>
              </a:rPr>
              <a:t> </a:t>
            </a:r>
            <a:r>
              <a:rPr lang="en-US" dirty="0" smtClean="0">
                <a:solidFill>
                  <a:srgbClr val="2619CF"/>
                </a:solidFill>
                <a:latin typeface="Times New Roman" pitchFamily="18" charset="0"/>
                <a:cs typeface="Times New Roman" pitchFamily="18" charset="0"/>
              </a:rPr>
              <a:t>by the </a:t>
            </a:r>
            <a:r>
              <a:rPr lang="en-US" b="1" u="sng" dirty="0" smtClean="0">
                <a:solidFill>
                  <a:srgbClr val="2619CF"/>
                </a:solidFill>
                <a:latin typeface="Times New Roman" pitchFamily="18" charset="0"/>
                <a:cs typeface="Times New Roman" pitchFamily="18" charset="0"/>
              </a:rPr>
              <a:t>H</a:t>
            </a:r>
            <a:r>
              <a:rPr lang="en-US" u="sng" dirty="0" smtClean="0">
                <a:solidFill>
                  <a:srgbClr val="2619CF"/>
                </a:solidFill>
                <a:latin typeface="Times New Roman" pitchFamily="18" charset="0"/>
                <a:cs typeface="Times New Roman" pitchFamily="18" charset="0"/>
              </a:rPr>
              <a:t>oly Spirit </a:t>
            </a:r>
            <a:r>
              <a:rPr lang="en-US" b="1" dirty="0" smtClean="0">
                <a:solidFill>
                  <a:schemeClr val="bg1"/>
                </a:solidFill>
                <a:latin typeface="Times New Roman" pitchFamily="18" charset="0"/>
                <a:cs typeface="Times New Roman" pitchFamily="18" charset="0"/>
              </a:rPr>
              <a:t>(John 14:17, 26) (John 15:26; 16:7-14)</a:t>
            </a:r>
          </a:p>
          <a:p>
            <a:endParaRPr lang="en-US" sz="1600" b="1" dirty="0" smtClean="0">
              <a:solidFill>
                <a:schemeClr val="bg1"/>
              </a:solidFill>
              <a:latin typeface="Times New Roman" pitchFamily="18" charset="0"/>
              <a:cs typeface="Times New Roman" pitchFamily="18" charset="0"/>
            </a:endParaRPr>
          </a:p>
          <a:p>
            <a:endParaRPr lang="en-US" sz="800" b="1" dirty="0" smtClean="0">
              <a:solidFill>
                <a:schemeClr val="bg1"/>
              </a:solidFill>
              <a:latin typeface="Times New Roman" pitchFamily="18" charset="0"/>
              <a:cs typeface="Times New Roman" pitchFamily="18" charset="0"/>
            </a:endParaRPr>
          </a:p>
          <a:p>
            <a:pPr algn="ctr"/>
            <a:r>
              <a:rPr lang="en-US" sz="2000" b="1" u="sng" dirty="0" smtClean="0">
                <a:solidFill>
                  <a:srgbClr val="6600CC"/>
                </a:solidFill>
                <a:latin typeface="Times New Roman" pitchFamily="18" charset="0"/>
                <a:cs typeface="Times New Roman" pitchFamily="18" charset="0"/>
                <a:sym typeface="Wingdings" pitchFamily="2" charset="2"/>
              </a:rPr>
              <a:t>The Control of the Passion</a:t>
            </a:r>
            <a:r>
              <a:rPr lang="en-US" sz="2000" b="1" u="sng" dirty="0" smtClean="0">
                <a:solidFill>
                  <a:srgbClr val="6600CC"/>
                </a:solidFill>
                <a:latin typeface="Times New Roman" pitchFamily="18" charset="0"/>
                <a:cs typeface="Times New Roman" pitchFamily="18" charset="0"/>
              </a:rPr>
              <a:t> </a:t>
            </a:r>
            <a:r>
              <a:rPr lang="en-US" sz="2000" b="1" dirty="0" smtClean="0">
                <a:solidFill>
                  <a:srgbClr val="6600CC"/>
                </a:solidFill>
                <a:latin typeface="Times New Roman" pitchFamily="18" charset="0"/>
                <a:cs typeface="Times New Roman" pitchFamily="18" charset="0"/>
              </a:rPr>
              <a:t>(Vice</a:t>
            </a:r>
            <a:r>
              <a:rPr lang="en-US" sz="2000" b="1" dirty="0" smtClean="0">
                <a:solidFill>
                  <a:srgbClr val="6600CC"/>
                </a:solidFill>
                <a:latin typeface="Times New Roman" pitchFamily="18" charset="0"/>
                <a:cs typeface="Times New Roman" pitchFamily="18" charset="0"/>
                <a:sym typeface="Wingdings" pitchFamily="2" charset="2"/>
              </a:rPr>
              <a:t>)</a:t>
            </a:r>
            <a:endParaRPr lang="en-US" sz="2000" b="1" dirty="0" smtClean="0">
              <a:solidFill>
                <a:srgbClr val="6600CC"/>
              </a:solidFill>
              <a:latin typeface="Times New Roman" pitchFamily="18" charset="0"/>
              <a:cs typeface="Times New Roman" pitchFamily="18" charset="0"/>
            </a:endParaRPr>
          </a:p>
          <a:p>
            <a:pPr algn="ctr"/>
            <a:r>
              <a:rPr lang="en-US" dirty="0" smtClean="0">
                <a:solidFill>
                  <a:srgbClr val="6600CC"/>
                </a:solidFill>
                <a:latin typeface="Times New Roman" pitchFamily="18" charset="0"/>
                <a:cs typeface="Times New Roman" pitchFamily="18" charset="0"/>
              </a:rPr>
              <a:t>    </a:t>
            </a:r>
            <a:r>
              <a:rPr lang="en-US" b="1" dirty="0" smtClean="0">
                <a:solidFill>
                  <a:srgbClr val="6600CC"/>
                </a:solidFill>
                <a:latin typeface="Times New Roman" pitchFamily="18" charset="0"/>
                <a:cs typeface="Times New Roman" pitchFamily="18" charset="0"/>
              </a:rPr>
              <a:t>Impure thoughts lead to impure actions. </a:t>
            </a:r>
            <a:r>
              <a:rPr lang="en-US" dirty="0" smtClean="0">
                <a:solidFill>
                  <a:srgbClr val="6600CC"/>
                </a:solidFill>
                <a:latin typeface="Times New Roman" pitchFamily="18" charset="0"/>
                <a:cs typeface="Times New Roman" pitchFamily="18" charset="0"/>
              </a:rPr>
              <a:t>. . . Some . . . are in </a:t>
            </a:r>
            <a:r>
              <a:rPr lang="en-US" b="1" u="sng" dirty="0" smtClean="0">
                <a:solidFill>
                  <a:srgbClr val="6600CC"/>
                </a:solidFill>
                <a:latin typeface="Times New Roman" pitchFamily="18" charset="0"/>
                <a:cs typeface="Times New Roman" pitchFamily="18" charset="0"/>
              </a:rPr>
              <a:t>danger of paralysis of the brain</a:t>
            </a:r>
            <a:r>
              <a:rPr lang="en-US" b="1" dirty="0" smtClean="0">
                <a:solidFill>
                  <a:srgbClr val="6600CC"/>
                </a:solidFill>
                <a:latin typeface="Times New Roman" pitchFamily="18" charset="0"/>
                <a:cs typeface="Times New Roman" pitchFamily="18" charset="0"/>
              </a:rPr>
              <a:t>.</a:t>
            </a:r>
            <a:r>
              <a:rPr lang="en-US" dirty="0" smtClean="0">
                <a:solidFill>
                  <a:srgbClr val="6600CC"/>
                </a:solidFill>
                <a:latin typeface="Times New Roman" pitchFamily="18" charset="0"/>
                <a:cs typeface="Times New Roman" pitchFamily="18" charset="0"/>
              </a:rPr>
              <a:t> Already the moral and intellectual powers are weakened and benumbed.  </a:t>
            </a:r>
          </a:p>
          <a:p>
            <a:pPr algn="ctr"/>
            <a:r>
              <a:rPr lang="en-US" b="1" dirty="0" smtClean="0">
                <a:solidFill>
                  <a:srgbClr val="6600CC"/>
                </a:solidFill>
                <a:latin typeface="Times New Roman" pitchFamily="18" charset="0"/>
                <a:cs typeface="Times New Roman" pitchFamily="18" charset="0"/>
              </a:rPr>
              <a:t>     </a:t>
            </a:r>
            <a:r>
              <a:rPr lang="en-US" dirty="0" smtClean="0">
                <a:solidFill>
                  <a:srgbClr val="6600CC"/>
                </a:solidFill>
                <a:latin typeface="Times New Roman" pitchFamily="18" charset="0"/>
                <a:cs typeface="Times New Roman" pitchFamily="18" charset="0"/>
              </a:rPr>
              <a:t>Many sink into an early grave, while others have a sufficient force of constitution to pass this ordeal. . . . </a:t>
            </a:r>
            <a:r>
              <a:rPr lang="en-US" u="sng" dirty="0" smtClean="0">
                <a:solidFill>
                  <a:srgbClr val="6600CC"/>
                </a:solidFill>
                <a:latin typeface="Times New Roman" pitchFamily="18" charset="0"/>
                <a:cs typeface="Times New Roman" pitchFamily="18" charset="0"/>
              </a:rPr>
              <a:t>Nature will make them pay the penalty for the </a:t>
            </a:r>
            <a:r>
              <a:rPr lang="en-US" b="1" u="sng" dirty="0" smtClean="0">
                <a:solidFill>
                  <a:srgbClr val="6600CC"/>
                </a:solidFill>
                <a:latin typeface="Times New Roman" pitchFamily="18" charset="0"/>
                <a:cs typeface="Times New Roman" pitchFamily="18" charset="0"/>
              </a:rPr>
              <a:t>transgression of her laws </a:t>
            </a:r>
            <a:r>
              <a:rPr lang="en-US" u="sng" dirty="0" smtClean="0">
                <a:solidFill>
                  <a:srgbClr val="6600CC"/>
                </a:solidFill>
                <a:latin typeface="Times New Roman" pitchFamily="18" charset="0"/>
                <a:cs typeface="Times New Roman" pitchFamily="18" charset="0"/>
              </a:rPr>
              <a:t>. . . </a:t>
            </a:r>
          </a:p>
          <a:p>
            <a:pPr algn="ctr"/>
            <a:r>
              <a:rPr lang="en-US" u="sng" dirty="0" smtClean="0">
                <a:solidFill>
                  <a:srgbClr val="6600CC"/>
                </a:solidFill>
                <a:latin typeface="Times New Roman" pitchFamily="18" charset="0"/>
                <a:cs typeface="Times New Roman" pitchFamily="18" charset="0"/>
              </a:rPr>
              <a:t>by numerous pains in the system, . . . neuralgia, . . . </a:t>
            </a:r>
            <a:r>
              <a:rPr lang="en-US" b="1" u="sng" dirty="0" smtClean="0">
                <a:solidFill>
                  <a:srgbClr val="6600CC"/>
                </a:solidFill>
                <a:latin typeface="Times New Roman" pitchFamily="18" charset="0"/>
                <a:cs typeface="Times New Roman" pitchFamily="18" charset="0"/>
              </a:rPr>
              <a:t>affection of the spine. </a:t>
            </a:r>
          </a:p>
          <a:p>
            <a:pPr algn="ctr"/>
            <a:r>
              <a:rPr lang="en-US" b="1" dirty="0" smtClean="0">
                <a:solidFill>
                  <a:schemeClr val="bg1"/>
                </a:solidFill>
                <a:latin typeface="Times New Roman" pitchFamily="18" charset="0"/>
                <a:cs typeface="Times New Roman" pitchFamily="18" charset="0"/>
              </a:rPr>
              <a:t>{Healthful Living 203.1-2} </a:t>
            </a:r>
            <a:endParaRPr lang="en-US" b="1" dirty="0">
              <a:solidFill>
                <a:schemeClr val="bg1"/>
              </a:solidFill>
              <a:latin typeface="Times New Roman" pitchFamily="18" charset="0"/>
              <a:cs typeface="Times New Roman" pitchFamily="18" charset="0"/>
            </a:endParaRPr>
          </a:p>
        </p:txBody>
      </p:sp>
      <p:sp>
        <p:nvSpPr>
          <p:cNvPr id="4" name="Rectangle 3"/>
          <p:cNvSpPr/>
          <p:nvPr/>
        </p:nvSpPr>
        <p:spPr>
          <a:xfrm>
            <a:off x="8728502" y="0"/>
            <a:ext cx="415498" cy="369332"/>
          </a:xfrm>
          <a:prstGeom prst="rect">
            <a:avLst/>
          </a:prstGeom>
        </p:spPr>
        <p:txBody>
          <a:bodyPr wrap="none">
            <a:spAutoFit/>
          </a:bodyPr>
          <a:lstStyle/>
          <a:p>
            <a:pPr algn="ctr"/>
            <a:fld id="{877F9B8C-32C4-43F2-99B4-FFD195B4A4EB}" type="slidenum">
              <a:rPr lang="en-US" b="1" smtClean="0">
                <a:solidFill>
                  <a:schemeClr val="bg1"/>
                </a:solidFill>
                <a:latin typeface="Times New Roman" pitchFamily="18" charset="0"/>
                <a:cs typeface="Times New Roman" pitchFamily="18" charset="0"/>
              </a:rPr>
              <a:pPr algn="ctr"/>
              <a:t>31</a:t>
            </a:fld>
            <a:endParaRPr lang="en-US"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86800" y="0"/>
            <a:ext cx="457200" cy="365125"/>
          </a:xfrm>
        </p:spPr>
        <p:txBody>
          <a:bodyPr/>
          <a:lstStyle/>
          <a:p>
            <a:pPr algn="ctr"/>
            <a:fld id="{877F9B8C-32C4-43F2-99B4-FFD195B4A4EB}" type="slidenum">
              <a:rPr lang="en-US" sz="1600" b="1" smtClean="0">
                <a:solidFill>
                  <a:schemeClr val="tx1"/>
                </a:solidFill>
                <a:latin typeface="Times New Roman" pitchFamily="18" charset="0"/>
                <a:cs typeface="Times New Roman" pitchFamily="18" charset="0"/>
              </a:rPr>
              <a:pPr algn="ctr"/>
              <a:t>32</a:t>
            </a:fld>
            <a:endParaRPr lang="en-US" sz="1600" b="1" dirty="0">
              <a:solidFill>
                <a:schemeClr val="tx1"/>
              </a:solidFill>
              <a:latin typeface="Times New Roman" pitchFamily="18" charset="0"/>
              <a:cs typeface="Times New Roman" pitchFamily="18" charset="0"/>
            </a:endParaRPr>
          </a:p>
        </p:txBody>
      </p:sp>
      <p:sp>
        <p:nvSpPr>
          <p:cNvPr id="4" name="Subtitle 3"/>
          <p:cNvSpPr>
            <a:spLocks noGrp="1"/>
          </p:cNvSpPr>
          <p:nvPr>
            <p:ph type="subTitle" idx="1"/>
          </p:nvPr>
        </p:nvSpPr>
        <p:spPr>
          <a:xfrm>
            <a:off x="457200" y="3733800"/>
            <a:ext cx="8305800" cy="2667000"/>
          </a:xfrm>
          <a:ln>
            <a:solidFill>
              <a:schemeClr val="tx1"/>
            </a:solidFill>
          </a:ln>
        </p:spPr>
        <p:style>
          <a:lnRef idx="0">
            <a:schemeClr val="accent5"/>
          </a:lnRef>
          <a:fillRef idx="3">
            <a:schemeClr val="accent5"/>
          </a:fillRef>
          <a:effectRef idx="3">
            <a:schemeClr val="accent5"/>
          </a:effectRef>
          <a:fontRef idx="minor">
            <a:schemeClr val="lt1"/>
          </a:fontRef>
        </p:style>
        <p:txBody>
          <a:bodyPr>
            <a:normAutofit/>
          </a:bodyPr>
          <a:lstStyle/>
          <a:p>
            <a:endParaRPr lang="en-US" sz="3200" b="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Operates and Functions like</a:t>
            </a:r>
            <a:r>
              <a:rPr lang="en-US" sz="3200" b="1" i="1" dirty="0" smtClean="0">
                <a:effectLst>
                  <a:outerShdw blurRad="38100" dist="38100" dir="2700000" algn="tl">
                    <a:srgbClr val="000000">
                      <a:alpha val="43137"/>
                    </a:srgbClr>
                  </a:outerShdw>
                </a:effectLst>
                <a:latin typeface="Times New Roman" pitchFamily="18" charset="0"/>
                <a:cs typeface="Times New Roman" pitchFamily="18" charset="0"/>
              </a:rPr>
              <a:t> </a:t>
            </a:r>
          </a:p>
          <a:p>
            <a:r>
              <a:rPr lang="en-US" i="1" dirty="0" smtClean="0">
                <a:effectLst>
                  <a:outerShdw blurRad="38100" dist="38100" dir="2700000" algn="tl">
                    <a:srgbClr val="000000">
                      <a:alpha val="43137"/>
                    </a:srgbClr>
                  </a:outerShdw>
                </a:effectLst>
                <a:latin typeface="Times New Roman" pitchFamily="18" charset="0"/>
                <a:cs typeface="Times New Roman" pitchFamily="18" charset="0"/>
              </a:rPr>
              <a:t>(The Tribe of Issachar)</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“Strong as Donkey”</a:t>
            </a:r>
          </a:p>
          <a:p>
            <a:endParaRPr lang="en-US" dirty="0"/>
          </a:p>
        </p:txBody>
      </p:sp>
      <p:pic>
        <p:nvPicPr>
          <p:cNvPr id="5" name="yui_3_5_1_5_1377552582384_716" descr="http://i192.photobucket.com/albums/z195/sparkletags4/Christian/godBless56.jpg"/>
          <p:cNvPicPr/>
          <p:nvPr/>
        </p:nvPicPr>
        <p:blipFill>
          <a:blip r:embed="rId2" cstate="print"/>
          <a:srcRect/>
          <a:stretch>
            <a:fillRect/>
          </a:stretch>
        </p:blipFill>
        <p:spPr bwMode="auto">
          <a:xfrm>
            <a:off x="7239000" y="4953000"/>
            <a:ext cx="1333500" cy="1276350"/>
          </a:xfrm>
          <a:prstGeom prst="rect">
            <a:avLst/>
          </a:prstGeom>
          <a:noFill/>
          <a:ln w="9525">
            <a:solidFill>
              <a:srgbClr val="6600FF"/>
            </a:solidFill>
            <a:miter lim="800000"/>
            <a:headEnd/>
            <a:tailEnd/>
          </a:ln>
        </p:spPr>
      </p:pic>
      <p:sp>
        <p:nvSpPr>
          <p:cNvPr id="9" name="Rectangle 8"/>
          <p:cNvSpPr/>
          <p:nvPr/>
        </p:nvSpPr>
        <p:spPr>
          <a:xfrm>
            <a:off x="381000" y="304800"/>
            <a:ext cx="8229600" cy="2985433"/>
          </a:xfrm>
          <a:prstGeom prst="rect">
            <a:avLst/>
          </a:prstGeom>
          <a:ln>
            <a:solidFill>
              <a:schemeClr val="tx1"/>
            </a:solidFill>
          </a:ln>
        </p:spPr>
        <p:style>
          <a:lnRef idx="0">
            <a:schemeClr val="dk1"/>
          </a:lnRef>
          <a:fillRef idx="3">
            <a:schemeClr val="dk1"/>
          </a:fillRef>
          <a:effectRef idx="3">
            <a:schemeClr val="dk1"/>
          </a:effectRef>
          <a:fontRef idx="minor">
            <a:schemeClr val="lt1"/>
          </a:fontRef>
        </p:style>
        <p:txBody>
          <a:bodyPr wrap="square">
            <a:spAutoFit/>
          </a:bodyPr>
          <a:lstStyle/>
          <a:p>
            <a:r>
              <a:rPr lang="en-US" sz="36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Next Week:</a:t>
            </a:r>
          </a:p>
          <a:p>
            <a:endParaRPr lang="en-US" sz="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600" i="1" dirty="0" smtClean="0">
                <a:effectLst>
                  <a:outerShdw blurRad="38100" dist="38100" dir="2700000" algn="tl">
                    <a:srgbClr val="000000">
                      <a:alpha val="43137"/>
                    </a:srgbClr>
                  </a:outerShdw>
                </a:effectLst>
                <a:latin typeface="Times New Roman" pitchFamily="18" charset="0"/>
                <a:cs typeface="Times New Roman" pitchFamily="18" charset="0"/>
              </a:rPr>
              <a:t>The Sanctuary of our Body</a:t>
            </a:r>
          </a:p>
          <a:p>
            <a:pPr algn="ctr"/>
            <a:r>
              <a:rPr lang="en-US" sz="3600" i="1" dirty="0" smtClean="0">
                <a:effectLst>
                  <a:outerShdw blurRad="38100" dist="38100" dir="2700000" algn="tl">
                    <a:srgbClr val="000000">
                      <a:alpha val="43137"/>
                    </a:srgbClr>
                  </a:outerShdw>
                </a:effectLst>
                <a:latin typeface="Times New Roman" pitchFamily="18" charset="0"/>
                <a:cs typeface="Times New Roman" pitchFamily="18" charset="0"/>
              </a:rPr>
              <a:t> The Third Temple</a:t>
            </a:r>
          </a:p>
          <a:p>
            <a:pPr algn="ctr"/>
            <a:r>
              <a:rPr lang="en-US" sz="3600" i="1" smtClean="0">
                <a:effectLst>
                  <a:outerShdw blurRad="38100" dist="38100" dir="2700000" algn="tl">
                    <a:srgbClr val="000000">
                      <a:alpha val="43137"/>
                    </a:srgbClr>
                  </a:outerShdw>
                </a:effectLst>
                <a:latin typeface="Times New Roman" pitchFamily="18" charset="0"/>
                <a:cs typeface="Times New Roman" pitchFamily="18" charset="0"/>
              </a:rPr>
              <a:t> Series #3</a:t>
            </a:r>
            <a:endParaRPr lang="en-US" sz="3600"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600" i="1" dirty="0" smtClean="0">
                <a:effectLst>
                  <a:outerShdw blurRad="38100" dist="38100" dir="2700000" algn="tl">
                    <a:srgbClr val="000000">
                      <a:alpha val="43137"/>
                    </a:srgbClr>
                  </a:outerShdw>
                </a:effectLst>
                <a:latin typeface="Times New Roman" pitchFamily="18" charset="0"/>
                <a:cs typeface="Times New Roman" pitchFamily="18" charset="0"/>
              </a:rPr>
              <a:t>The Skeleton System</a:t>
            </a:r>
            <a:endParaRPr lang="en-US" sz="3600" i="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20480"/>
            <a:ext cx="9144000" cy="6837520"/>
          </a:xfrm>
          <a:prstGeom prst="rect">
            <a:avLst/>
          </a:prstGeom>
          <a:solidFill>
            <a:schemeClr val="tx1"/>
          </a:solidFill>
          <a:ln w="28575">
            <a:solidFill>
              <a:srgbClr val="2619CF"/>
            </a:solid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sz="2800" b="1" dirty="0" smtClean="0">
                <a:solidFill>
                  <a:srgbClr val="170CF2"/>
                </a:solidFill>
                <a:latin typeface="Times New Roman" pitchFamily="18" charset="0"/>
                <a:ea typeface="Times New Roman" pitchFamily="18" charset="0"/>
                <a:cs typeface="Times New Roman" pitchFamily="18" charset="0"/>
              </a:rPr>
              <a:t>The Sanctuary</a:t>
            </a:r>
          </a:p>
          <a:p>
            <a:pPr lvl="0" algn="ctr" eaLnBrk="0" fontAlgn="base" hangingPunct="0">
              <a:spcBef>
                <a:spcPct val="0"/>
              </a:spcBef>
              <a:spcAft>
                <a:spcPct val="0"/>
              </a:spcAft>
            </a:pPr>
            <a:endParaRPr lang="en-US" sz="1400" b="1" dirty="0" smtClean="0">
              <a:solidFill>
                <a:srgbClr val="170CF2"/>
              </a:solidFill>
              <a:latin typeface="Times New Roman" pitchFamily="18" charset="0"/>
              <a:ea typeface="Times New Roman" pitchFamily="18" charset="0"/>
              <a:cs typeface="Times New Roman" pitchFamily="18" charset="0"/>
            </a:endParaRPr>
          </a:p>
          <a:p>
            <a:pPr lvl="0" algn="ctr" eaLnBrk="0" fontAlgn="base" hangingPunct="0">
              <a:spcBef>
                <a:spcPct val="0"/>
              </a:spcBef>
              <a:spcAft>
                <a:spcPct val="0"/>
              </a:spcAft>
            </a:pPr>
            <a:r>
              <a:rPr lang="en-US" sz="2000" b="1" dirty="0" smtClean="0">
                <a:solidFill>
                  <a:srgbClr val="170CF2"/>
                </a:solidFill>
                <a:latin typeface="Times New Roman" pitchFamily="18" charset="0"/>
                <a:ea typeface="Times New Roman" pitchFamily="18" charset="0"/>
                <a:cs typeface="Times New Roman" pitchFamily="18" charset="0"/>
              </a:rPr>
              <a:t>Margins …..Within the second vail was placed the ark of the testimony, and the beautiful and rich curtain was drawn before the sacred ark. This </a:t>
            </a:r>
            <a:r>
              <a:rPr kumimoji="0" lang="en-US" sz="2000" b="1" i="0"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curtain did not reach to the top of the building. The glory of God, which was above the mercy-seat, could be seen from both apartments, but in a much less degree from the first apartment.  </a:t>
            </a:r>
            <a:r>
              <a:rPr kumimoji="0" lang="en-US" sz="2000" b="1" i="0" u="none"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Directly before the ark, but separated by the curtain, was </a:t>
            </a:r>
            <a:r>
              <a:rPr kumimoji="0" lang="en-US" sz="2000" b="0" i="0" u="sng"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the golden altar of incense</a:t>
            </a:r>
            <a:r>
              <a:rPr kumimoji="0" lang="en-US" sz="2000" b="1" i="0" u="none"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 The fire upon this altar was kindled </a:t>
            </a:r>
            <a:r>
              <a:rPr kumimoji="0" lang="en-US" sz="2000" b="0" i="0" u="sng"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by the Lord himself, and was sacredly cherished by feeding it with holy incense, which filled the sanctuary with its fragrant cloud, day and night</a:t>
            </a:r>
            <a:r>
              <a:rPr kumimoji="0" lang="en-US" sz="2000" b="1" i="0" u="none"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  </a:t>
            </a:r>
            <a:r>
              <a:rPr kumimoji="0" lang="en-US" sz="2000" i="0" u="none"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Its fragrance extended for miles around the tabernacle. When the priest offered the incense before the Lord, he looked to the mercy-seat. Although he could not see it, he knew it was there; and as the incense arose like a cloud, the glory of the Lord descended upon the mercy-seat, and filled the most holy place, and was visible in the holy place; and the glory often so filled both apartments that the priest was unable to officiate, and was obliged to stand at the door of the tabernacle. The priest in the holy place, directing his prayer by faith to the mercy-seat, which he could not see</a:t>
            </a:r>
            <a:r>
              <a:rPr kumimoji="0" lang="en-US" sz="2000" b="0" i="0" u="sng"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 </a:t>
            </a:r>
            <a:r>
              <a:rPr kumimoji="0" lang="en-US" sz="2000" b="1" i="0" u="sng"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represents the people of God directing their prayers to Christ before the mercy-seat in the heavenly sanctuary</a:t>
            </a:r>
            <a:r>
              <a:rPr kumimoji="0" lang="en-US" sz="2000" b="1" i="0" u="none"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They cannot behold their Mediator with the natural eye</a:t>
            </a:r>
            <a:r>
              <a:rPr kumimoji="0" lang="en-US" sz="2000" b="0" i="0" u="sng"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 but with the eye of faith they see Christ before the mercy-seat, and direct their prayers to him, and with assurance claim the benefits of his mediation</a:t>
            </a:r>
            <a:r>
              <a:rPr kumimoji="0" lang="en-US" sz="2000" b="1" i="0" u="none"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a:t>
            </a:r>
            <a:r>
              <a:rPr kumimoji="0" lang="en-US" sz="2000" b="0" i="0" u="none" strike="noStrike" cap="none" normalizeH="0" baseline="0" dirty="0" smtClean="0">
                <a:ln>
                  <a:noFill/>
                </a:ln>
                <a:solidFill>
                  <a:srgbClr val="170CF2"/>
                </a:solidFill>
                <a:effectLst/>
                <a:latin typeface="Times New Roman" pitchFamily="18" charset="0"/>
                <a:ea typeface="Times New Roman" pitchFamily="18" charset="0"/>
                <a:cs typeface="Times New Roman" pitchFamily="18" charset="0"/>
              </a:rPr>
              <a:t>  </a:t>
            </a:r>
          </a:p>
          <a:p>
            <a:pPr lvl="0" algn="ctr" eaLnBrk="0" fontAlgn="base" hangingPunct="0">
              <a:spcBef>
                <a:spcPct val="0"/>
              </a:spcBef>
              <a:spcAft>
                <a:spcPct val="0"/>
              </a:spcAft>
            </a:pPr>
            <a:r>
              <a:rPr kumimoji="0" lang="en-US" sz="20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r>
              <a:rPr lang="en-US" sz="2000" b="1" dirty="0" smtClean="0">
                <a:solidFill>
                  <a:schemeClr val="bg1"/>
                </a:solidFill>
                <a:latin typeface="Times New Roman" pitchFamily="18" charset="0"/>
                <a:ea typeface="Times New Roman" pitchFamily="18" charset="0"/>
                <a:cs typeface="Times New Roman" pitchFamily="18" charset="0"/>
              </a:rPr>
              <a:t>The Spirit of Prophecy Volume One -1SP 273.3</a:t>
            </a:r>
            <a:r>
              <a:rPr kumimoji="0" lang="en-US" sz="20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4" name="Slide Number Placeholder 1"/>
          <p:cNvSpPr>
            <a:spLocks noGrp="1"/>
          </p:cNvSpPr>
          <p:nvPr>
            <p:ph type="sldNum" sz="quarter" idx="12"/>
          </p:nvPr>
        </p:nvSpPr>
        <p:spPr>
          <a:xfrm>
            <a:off x="8305800" y="152400"/>
            <a:ext cx="381000" cy="304800"/>
          </a:xfrm>
        </p:spPr>
        <p:txBody>
          <a:bodyPr/>
          <a:lstStyle/>
          <a:p>
            <a:pPr algn="ctr"/>
            <a:fld id="{877F9B8C-32C4-43F2-99B4-FFD195B4A4EB}" type="slidenum">
              <a:rPr lang="en-US" sz="1600" b="1" smtClean="0">
                <a:solidFill>
                  <a:schemeClr val="bg1"/>
                </a:solidFill>
                <a:latin typeface="Times New Roman" pitchFamily="18" charset="0"/>
                <a:cs typeface="Times New Roman" pitchFamily="18" charset="0"/>
              </a:rPr>
              <a:pPr algn="ctr"/>
              <a:t>4</a:t>
            </a:fld>
            <a:endParaRPr lang="en-US" sz="1600" b="1" dirty="0">
              <a:solidFill>
                <a:schemeClr val="bg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90600"/>
            <a:ext cx="9144000" cy="5847755"/>
          </a:xfrm>
          <a:prstGeom prst="rect">
            <a:avLst/>
          </a:prstGeom>
          <a:solidFill>
            <a:schemeClr val="tx1"/>
          </a:solidFill>
          <a:ln w="28575">
            <a:solidFill>
              <a:schemeClr val="accent6">
                <a:lumMod val="75000"/>
              </a:schemeClr>
            </a:solidFill>
          </a:ln>
        </p:spPr>
        <p:txBody>
          <a:bodyPr wrap="square">
            <a:spAutoFit/>
          </a:bodyPr>
          <a:lstStyle/>
          <a:p>
            <a:pPr algn="ctr"/>
            <a:endParaRPr lang="en-US" b="1" dirty="0" smtClean="0">
              <a:solidFill>
                <a:srgbClr val="520272"/>
              </a:solidFill>
              <a:latin typeface="Times New Roman" pitchFamily="18" charset="0"/>
              <a:cs typeface="Times New Roman" pitchFamily="18" charset="0"/>
            </a:endParaRPr>
          </a:p>
          <a:p>
            <a:pPr algn="ctr"/>
            <a:r>
              <a:rPr lang="en-US" b="1" dirty="0" smtClean="0">
                <a:solidFill>
                  <a:srgbClr val="520272"/>
                </a:solidFill>
                <a:latin typeface="Times New Roman" pitchFamily="18" charset="0"/>
                <a:cs typeface="Times New Roman" pitchFamily="18" charset="0"/>
              </a:rPr>
              <a:t> </a:t>
            </a:r>
            <a:r>
              <a:rPr lang="en-US" sz="2400" dirty="0" smtClean="0">
                <a:solidFill>
                  <a:srgbClr val="8C20C8"/>
                </a:solidFill>
                <a:latin typeface="Times New Roman" pitchFamily="18" charset="0"/>
                <a:cs typeface="Times New Roman" pitchFamily="18" charset="0"/>
              </a:rPr>
              <a:t>I saw the commandments of God and shut door could not be separated.</a:t>
            </a:r>
          </a:p>
          <a:p>
            <a:pPr algn="ctr"/>
            <a:r>
              <a:rPr lang="en-US" sz="2400" dirty="0" smtClean="0">
                <a:solidFill>
                  <a:srgbClr val="8C20C8"/>
                </a:solidFill>
                <a:latin typeface="Times New Roman" pitchFamily="18" charset="0"/>
                <a:cs typeface="Times New Roman" pitchFamily="18" charset="0"/>
              </a:rPr>
              <a:t> I saw the time for the commandments of God to shine out to </a:t>
            </a:r>
          </a:p>
          <a:p>
            <a:pPr algn="ctr"/>
            <a:r>
              <a:rPr lang="en-US" sz="2400" dirty="0" smtClean="0">
                <a:solidFill>
                  <a:srgbClr val="8C20C8"/>
                </a:solidFill>
                <a:latin typeface="Times New Roman" pitchFamily="18" charset="0"/>
                <a:cs typeface="Times New Roman" pitchFamily="18" charset="0"/>
              </a:rPr>
              <a:t>His people was when the door was opening in the inner apartment of </a:t>
            </a:r>
          </a:p>
          <a:p>
            <a:pPr algn="ctr"/>
            <a:r>
              <a:rPr lang="en-US" sz="2400" dirty="0" smtClean="0">
                <a:solidFill>
                  <a:srgbClr val="8C20C8"/>
                </a:solidFill>
                <a:latin typeface="Times New Roman" pitchFamily="18" charset="0"/>
                <a:cs typeface="Times New Roman" pitchFamily="18" charset="0"/>
              </a:rPr>
              <a:t>the heavenly sanctuary in 1844.</a:t>
            </a:r>
          </a:p>
          <a:p>
            <a:pPr algn="ctr"/>
            <a:endParaRPr lang="en-US" sz="2400" dirty="0" smtClean="0">
              <a:solidFill>
                <a:srgbClr val="8C20C8"/>
              </a:solidFill>
              <a:latin typeface="Times New Roman" pitchFamily="18" charset="0"/>
              <a:cs typeface="Times New Roman" pitchFamily="18" charset="0"/>
            </a:endParaRPr>
          </a:p>
          <a:p>
            <a:pPr algn="ctr"/>
            <a:r>
              <a:rPr lang="en-US" sz="2400" dirty="0" smtClean="0">
                <a:solidFill>
                  <a:srgbClr val="8C20C8"/>
                </a:solidFill>
                <a:latin typeface="Times New Roman" pitchFamily="18" charset="0"/>
                <a:cs typeface="Times New Roman" pitchFamily="18" charset="0"/>
              </a:rPr>
              <a:t> </a:t>
            </a:r>
            <a:r>
              <a:rPr lang="en-US" sz="2400" u="sng" dirty="0" smtClean="0">
                <a:solidFill>
                  <a:srgbClr val="8C20C8"/>
                </a:solidFill>
                <a:latin typeface="Times New Roman" pitchFamily="18" charset="0"/>
                <a:cs typeface="Times New Roman" pitchFamily="18" charset="0"/>
              </a:rPr>
              <a:t>Then </a:t>
            </a:r>
            <a:r>
              <a:rPr lang="en-US" sz="2400" b="1" u="sng" dirty="0" smtClean="0">
                <a:solidFill>
                  <a:srgbClr val="8C20C8"/>
                </a:solidFill>
                <a:latin typeface="Times New Roman" pitchFamily="18" charset="0"/>
                <a:cs typeface="Times New Roman" pitchFamily="18" charset="0"/>
              </a:rPr>
              <a:t>Jesus rose up and shut the door </a:t>
            </a:r>
            <a:r>
              <a:rPr lang="en-US" sz="2400" u="sng" dirty="0" smtClean="0">
                <a:solidFill>
                  <a:srgbClr val="8C20C8"/>
                </a:solidFill>
                <a:latin typeface="Times New Roman" pitchFamily="18" charset="0"/>
                <a:cs typeface="Times New Roman" pitchFamily="18" charset="0"/>
              </a:rPr>
              <a:t>in the outer apartment and opened the door in the inner apartment and passed into the </a:t>
            </a:r>
            <a:r>
              <a:rPr lang="en-US" sz="2400" b="1" u="sng" dirty="0" smtClean="0">
                <a:solidFill>
                  <a:srgbClr val="8C20C8"/>
                </a:solidFill>
                <a:latin typeface="Times New Roman" pitchFamily="18" charset="0"/>
                <a:cs typeface="Times New Roman" pitchFamily="18" charset="0"/>
              </a:rPr>
              <a:t>Most Holy Place</a:t>
            </a:r>
            <a:r>
              <a:rPr lang="en-US" sz="2400" u="sng" dirty="0" smtClean="0">
                <a:solidFill>
                  <a:srgbClr val="8C20C8"/>
                </a:solidFill>
                <a:latin typeface="Times New Roman" pitchFamily="18" charset="0"/>
                <a:cs typeface="Times New Roman" pitchFamily="18" charset="0"/>
              </a:rPr>
              <a:t>, and the faith of Israel now reaches within the second veil where Jesus now stands by the ark. </a:t>
            </a:r>
          </a:p>
          <a:p>
            <a:pPr algn="ctr"/>
            <a:endParaRPr lang="en-US" sz="2400" b="1" u="sng" dirty="0" smtClean="0">
              <a:solidFill>
                <a:srgbClr val="8C20C8"/>
              </a:solidFill>
              <a:latin typeface="Times New Roman" pitchFamily="18" charset="0"/>
              <a:cs typeface="Times New Roman" pitchFamily="18" charset="0"/>
            </a:endParaRPr>
          </a:p>
          <a:p>
            <a:pPr algn="ctr"/>
            <a:r>
              <a:rPr lang="en-US" sz="2400" dirty="0" smtClean="0">
                <a:solidFill>
                  <a:srgbClr val="8C20C8"/>
                </a:solidFill>
                <a:latin typeface="Times New Roman" pitchFamily="18" charset="0"/>
                <a:cs typeface="Times New Roman" pitchFamily="18" charset="0"/>
              </a:rPr>
              <a:t>I saw that Jesus had opened the door in the Most Holy Place and no man can shut it; and that since Jesus had opened the door in the Most Holy Place the commandments have been shining out and God has been testing His people on the holy Sabbath.</a:t>
            </a:r>
          </a:p>
          <a:p>
            <a:pPr algn="ctr"/>
            <a:r>
              <a:rPr lang="en-US" sz="2000" b="1" dirty="0" smtClean="0">
                <a:solidFill>
                  <a:schemeClr val="bg1"/>
                </a:solidFill>
                <a:latin typeface="Times New Roman" pitchFamily="18" charset="0"/>
                <a:cs typeface="Times New Roman" pitchFamily="18" charset="0"/>
              </a:rPr>
              <a:t>(Manuscript Releases --Letter 5, 1849, pp. 1-3.) </a:t>
            </a:r>
            <a:endParaRPr lang="en-US" sz="2000" dirty="0"/>
          </a:p>
        </p:txBody>
      </p:sp>
      <p:sp>
        <p:nvSpPr>
          <p:cNvPr id="8" name="Rectangle 7"/>
          <p:cNvSpPr/>
          <p:nvPr/>
        </p:nvSpPr>
        <p:spPr>
          <a:xfrm>
            <a:off x="0" y="0"/>
            <a:ext cx="9144000" cy="954107"/>
          </a:xfrm>
          <a:prstGeom prst="rect">
            <a:avLst/>
          </a:prstGeom>
          <a:solidFill>
            <a:schemeClr val="tx1"/>
          </a:solidFill>
          <a:ln w="28575">
            <a:solidFill>
              <a:schemeClr val="accent6">
                <a:lumMod val="75000"/>
              </a:schemeClr>
            </a:solidFill>
          </a:ln>
        </p:spPr>
        <p:txBody>
          <a:bodyPr wrap="square">
            <a:spAutoFit/>
          </a:bodyPr>
          <a:lstStyle/>
          <a:p>
            <a:pPr algn="ctr"/>
            <a:endParaRPr lang="en-US" sz="2000" b="1" i="1" dirty="0" smtClean="0">
              <a:solidFill>
                <a:srgbClr val="6B3197"/>
              </a:solidFill>
              <a:latin typeface="Times New Roman" pitchFamily="18" charset="0"/>
              <a:cs typeface="Times New Roman" pitchFamily="18" charset="0"/>
            </a:endParaRPr>
          </a:p>
          <a:p>
            <a:pPr algn="ctr"/>
            <a:r>
              <a:rPr lang="en-US" sz="3600" b="1" i="1" dirty="0" smtClean="0">
                <a:solidFill>
                  <a:srgbClr val="6B3197"/>
                </a:solidFill>
                <a:latin typeface="Times New Roman" pitchFamily="18" charset="0"/>
                <a:cs typeface="Times New Roman" pitchFamily="18" charset="0"/>
              </a:rPr>
              <a:t>An Opened Door No Man Can Shut!</a:t>
            </a:r>
            <a:endParaRPr lang="en-US" sz="3600" dirty="0">
              <a:solidFill>
                <a:srgbClr val="6B3197"/>
              </a:solidFill>
              <a:latin typeface="Times New Roman" pitchFamily="18" charset="0"/>
              <a:cs typeface="Times New Roman" pitchFamily="18" charset="0"/>
            </a:endParaRPr>
          </a:p>
        </p:txBody>
      </p:sp>
      <p:sp>
        <p:nvSpPr>
          <p:cNvPr id="9" name="Rectangle 8"/>
          <p:cNvSpPr/>
          <p:nvPr/>
        </p:nvSpPr>
        <p:spPr>
          <a:xfrm>
            <a:off x="8534400" y="0"/>
            <a:ext cx="381000" cy="369332"/>
          </a:xfrm>
          <a:prstGeom prst="rect">
            <a:avLst/>
          </a:prstGeom>
        </p:spPr>
        <p:txBody>
          <a:bodyPr wrap="square">
            <a:spAutoFit/>
          </a:bodyPr>
          <a:lstStyle/>
          <a:p>
            <a:pPr lvl="0" algn="ctr">
              <a:defRPr/>
            </a:pPr>
            <a:fld id="{877F9B8C-32C4-43F2-99B4-FFD195B4A4EB}" type="slidenum">
              <a:rPr lang="en-US" b="1" smtClean="0">
                <a:solidFill>
                  <a:schemeClr val="bg1"/>
                </a:solidFill>
                <a:latin typeface="Times New Roman" pitchFamily="18" charset="0"/>
                <a:cs typeface="Times New Roman" pitchFamily="18" charset="0"/>
              </a:rPr>
              <a:pPr lvl="0" algn="ctr">
                <a:defRPr/>
              </a:pPr>
              <a:t>5</a:t>
            </a:fld>
            <a:endParaRPr lang="en-US" b="1" dirty="0">
              <a:solidFill>
                <a:schemeClr val="bg1"/>
              </a:solidFill>
              <a:latin typeface="Times New Roman" pitchFamily="18" charset="0"/>
              <a:cs typeface="Times New Roman" pitchFamily="18" charset="0"/>
            </a:endParaRPr>
          </a:p>
        </p:txBody>
      </p:sp>
    </p:spTree>
  </p:cSld>
  <p:clrMapOvr>
    <a:masterClrMapping/>
  </p:clrMapOvr>
  <p:transition advClick="0" advTm="12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6</a:t>
            </a:fld>
            <a:endParaRPr lang="en-US" dirty="0"/>
          </a:p>
        </p:txBody>
      </p:sp>
      <p:sp>
        <p:nvSpPr>
          <p:cNvPr id="3" name="Rectangle 2"/>
          <p:cNvSpPr/>
          <p:nvPr/>
        </p:nvSpPr>
        <p:spPr>
          <a:xfrm>
            <a:off x="0" y="0"/>
            <a:ext cx="9144000" cy="6894195"/>
          </a:xfrm>
          <a:prstGeom prst="rect">
            <a:avLst/>
          </a:prstGeom>
          <a:solidFill>
            <a:schemeClr val="tx1"/>
          </a:solidFill>
          <a:ln>
            <a:solidFill>
              <a:srgbClr val="170CF2"/>
            </a:solidFill>
          </a:ln>
        </p:spPr>
        <p:txBody>
          <a:bodyPr wrap="square">
            <a:spAutoFit/>
          </a:bodyPr>
          <a:lstStyle/>
          <a:p>
            <a:pPr algn="ctr"/>
            <a:endParaRPr lang="en-US" sz="1200" dirty="0" smtClean="0">
              <a:solidFill>
                <a:srgbClr val="8C20C8"/>
              </a:solidFill>
              <a:latin typeface="Times New Roman" pitchFamily="18" charset="0"/>
              <a:cs typeface="Times New Roman" pitchFamily="18" charset="0"/>
            </a:endParaRPr>
          </a:p>
          <a:p>
            <a:pPr algn="ctr"/>
            <a:r>
              <a:rPr lang="en-US" sz="2800" b="1" dirty="0" smtClean="0">
                <a:solidFill>
                  <a:srgbClr val="6600CC"/>
                </a:solidFill>
                <a:latin typeface="Times New Roman" pitchFamily="18" charset="0"/>
                <a:cs typeface="Times New Roman" pitchFamily="18" charset="0"/>
              </a:rPr>
              <a:t>Christ changed his ministration from the holy to</a:t>
            </a:r>
          </a:p>
          <a:p>
            <a:pPr algn="ctr"/>
            <a:r>
              <a:rPr lang="en-US" sz="2800" b="1" dirty="0" smtClean="0">
                <a:solidFill>
                  <a:srgbClr val="6600CC"/>
                </a:solidFill>
                <a:latin typeface="Times New Roman" pitchFamily="18" charset="0"/>
                <a:cs typeface="Times New Roman" pitchFamily="18" charset="0"/>
              </a:rPr>
              <a:t> the most holy place</a:t>
            </a:r>
            <a:r>
              <a:rPr lang="en-US" sz="2800" dirty="0" smtClean="0">
                <a:solidFill>
                  <a:srgbClr val="6600CC"/>
                </a:solidFill>
                <a:latin typeface="Times New Roman" pitchFamily="18" charset="0"/>
                <a:cs typeface="Times New Roman" pitchFamily="18" charset="0"/>
              </a:rPr>
              <a:t>. </a:t>
            </a:r>
          </a:p>
          <a:p>
            <a:pPr algn="ctr"/>
            <a:endParaRPr lang="en-US" sz="800" dirty="0" smtClean="0">
              <a:solidFill>
                <a:srgbClr val="6600CC"/>
              </a:solidFill>
              <a:latin typeface="Times New Roman" pitchFamily="18" charset="0"/>
              <a:cs typeface="Times New Roman" pitchFamily="18" charset="0"/>
            </a:endParaRPr>
          </a:p>
          <a:p>
            <a:pPr algn="ctr"/>
            <a:r>
              <a:rPr lang="en-US" sz="2400" dirty="0" smtClean="0">
                <a:solidFill>
                  <a:srgbClr val="8C20C8"/>
                </a:solidFill>
                <a:latin typeface="Times New Roman" pitchFamily="18" charset="0"/>
                <a:cs typeface="Times New Roman" pitchFamily="18" charset="0"/>
              </a:rPr>
              <a:t>When, in the ministration of the earthly sanctuary, the high priest on the day of atonement entered the most holy place, the door of the holy place was closed, and the door of the most holy was opened. So, when Christ passed from the holy to the most holy of the heavenly sanctuary, the door, or ministration, of the former apartment was closed, and the door, or ministration, of the latter was opened.</a:t>
            </a:r>
          </a:p>
          <a:p>
            <a:pPr algn="ctr"/>
            <a:r>
              <a:rPr lang="en-US" sz="2400" dirty="0" smtClean="0">
                <a:solidFill>
                  <a:srgbClr val="8C20C8"/>
                </a:solidFill>
                <a:latin typeface="Times New Roman" pitchFamily="18" charset="0"/>
                <a:cs typeface="Times New Roman" pitchFamily="18" charset="0"/>
              </a:rPr>
              <a:t> Christ had ended one part of his work as our intercessor, to enter upon another portion of the work; and he still presented his blood before the Father in behalf of sinners. "Behold," he declares, "I have set before thee an open door, and no man can shut it.“ </a:t>
            </a:r>
          </a:p>
          <a:p>
            <a:pPr algn="ctr"/>
            <a:r>
              <a:rPr lang="en-US" sz="2400" b="1" dirty="0" smtClean="0">
                <a:solidFill>
                  <a:srgbClr val="8C20C8"/>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{4SP- The Spirit of Prophecy Volume 4. 268.3}</a:t>
            </a:r>
          </a:p>
          <a:p>
            <a:pPr algn="ctr"/>
            <a:endParaRPr lang="en-US" sz="1200" b="1" dirty="0" smtClean="0">
              <a:solidFill>
                <a:srgbClr val="8C20C8"/>
              </a:solidFill>
              <a:latin typeface="Times New Roman" pitchFamily="18" charset="0"/>
              <a:cs typeface="Times New Roman" pitchFamily="18" charset="0"/>
            </a:endParaRPr>
          </a:p>
          <a:p>
            <a:pPr algn="ctr"/>
            <a:r>
              <a:rPr lang="en-US" sz="2000" b="1" dirty="0" smtClean="0">
                <a:solidFill>
                  <a:srgbClr val="8C20C8"/>
                </a:solidFill>
                <a:latin typeface="Times New Roman" pitchFamily="18" charset="0"/>
                <a:cs typeface="Times New Roman" pitchFamily="18" charset="0"/>
              </a:rPr>
              <a:t> </a:t>
            </a:r>
            <a:r>
              <a:rPr lang="en-US" sz="2400" b="1" dirty="0" smtClean="0">
                <a:solidFill>
                  <a:srgbClr val="8C20C8"/>
                </a:solidFill>
                <a:latin typeface="Times New Roman" pitchFamily="18" charset="0"/>
                <a:cs typeface="Times New Roman" pitchFamily="18" charset="0"/>
              </a:rPr>
              <a:t>I know thy works: behold, I have set before thee an open door, and no man can shut it: for thou hast a little strength, and hast kept my word, and hast not denied my name. </a:t>
            </a:r>
            <a:endParaRPr lang="en-US" sz="2000" b="1" dirty="0" smtClean="0">
              <a:solidFill>
                <a:srgbClr val="8C20C8"/>
              </a:solidFill>
              <a:latin typeface="Times New Roman" pitchFamily="18" charset="0"/>
              <a:cs typeface="Times New Roman" pitchFamily="18" charset="0"/>
            </a:endParaRPr>
          </a:p>
          <a:p>
            <a:pPr algn="ctr"/>
            <a:r>
              <a:rPr lang="en-US" b="1" dirty="0" smtClean="0">
                <a:solidFill>
                  <a:srgbClr val="520272"/>
                </a:solidFill>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(Revelation  3:7-8) (Exodus 26:30-33) (Exodus 36:36) </a:t>
            </a:r>
            <a:endParaRPr lang="en-US" b="1" dirty="0">
              <a:solidFill>
                <a:schemeClr val="bg1"/>
              </a:solidFill>
              <a:latin typeface="Times New Roman" pitchFamily="18" charset="0"/>
              <a:cs typeface="Times New Roman" pitchFamily="18" charset="0"/>
            </a:endParaRPr>
          </a:p>
        </p:txBody>
      </p:sp>
      <p:sp>
        <p:nvSpPr>
          <p:cNvPr id="4" name="Slide Number Placeholder 1"/>
          <p:cNvSpPr txBox="1">
            <a:spLocks/>
          </p:cNvSpPr>
          <p:nvPr/>
        </p:nvSpPr>
        <p:spPr>
          <a:xfrm>
            <a:off x="8763000" y="0"/>
            <a:ext cx="381000" cy="381000"/>
          </a:xfrm>
          <a:prstGeom prst="rect">
            <a:avLst/>
          </a:prstGeom>
        </p:spPr>
        <p:txBody>
          <a:bodyPr vert="horz" lIns="0" rIns="0"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2000" b="1"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20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transition advClick="0" advTm="12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http://ts4.mm.bing.net/images/thumbnail.aspx?q=4723403650433611&amp;id=4a98777a73b492327583055a187c8816&amp;index=newexp"/>
          <p:cNvPicPr>
            <a:picLocks noChangeAspect="1" noChangeArrowheads="1"/>
          </p:cNvPicPr>
          <p:nvPr/>
        </p:nvPicPr>
        <p:blipFill>
          <a:blip r:embed="rId2" cstate="print">
            <a:lum bright="10000"/>
          </a:blip>
          <a:srcRect t="6760" b="5357"/>
          <a:stretch>
            <a:fillRect/>
          </a:stretch>
        </p:blipFill>
        <p:spPr bwMode="auto">
          <a:xfrm>
            <a:off x="4495800" y="2590800"/>
            <a:ext cx="4648200" cy="4267200"/>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pic>
      <p:sp>
        <p:nvSpPr>
          <p:cNvPr id="19" name="Rectangle 18"/>
          <p:cNvSpPr/>
          <p:nvPr/>
        </p:nvSpPr>
        <p:spPr>
          <a:xfrm>
            <a:off x="7391400" y="2743200"/>
            <a:ext cx="1752600" cy="381000"/>
          </a:xfrm>
          <a:prstGeom prst="rect">
            <a:avLst/>
          </a:prstGeom>
          <a:ln>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b="1" i="1" dirty="0" smtClean="0">
                <a:solidFill>
                  <a:srgbClr val="7030A0"/>
                </a:solidFill>
                <a:latin typeface="Times New Roman" pitchFamily="18" charset="0"/>
                <a:cs typeface="Times New Roman" pitchFamily="18" charset="0"/>
              </a:rPr>
              <a:t> Type of Christ Flesh</a:t>
            </a:r>
          </a:p>
          <a:p>
            <a:pPr algn="ctr"/>
            <a:r>
              <a:rPr lang="en-US" sz="1200" b="1" i="1" dirty="0" smtClean="0">
                <a:solidFill>
                  <a:srgbClr val="7030A0"/>
                </a:solidFill>
                <a:latin typeface="Times New Roman" pitchFamily="18" charset="0"/>
                <a:cs typeface="Times New Roman" pitchFamily="18" charset="0"/>
              </a:rPr>
              <a:t>(Galatians 2:20)</a:t>
            </a:r>
            <a:endParaRPr lang="en-US" sz="1200" b="1" i="1" dirty="0">
              <a:solidFill>
                <a:srgbClr val="7030A0"/>
              </a:solidFill>
              <a:latin typeface="Times New Roman" pitchFamily="18" charset="0"/>
              <a:cs typeface="Times New Roman" pitchFamily="18" charset="0"/>
            </a:endParaRPr>
          </a:p>
        </p:txBody>
      </p:sp>
      <p:pic>
        <p:nvPicPr>
          <p:cNvPr id="11" name="Picture 1" descr="http://ts1.mm.bing.net/th?id=H.4698854216435120&amp;pid=15.1&amp;H=155&amp;W=160"/>
          <p:cNvPicPr>
            <a:picLocks noChangeAspect="1" noChangeArrowheads="1"/>
          </p:cNvPicPr>
          <p:nvPr/>
        </p:nvPicPr>
        <p:blipFill>
          <a:blip r:embed="rId3" cstate="print"/>
          <a:srcRect/>
          <a:stretch>
            <a:fillRect/>
          </a:stretch>
        </p:blipFill>
        <p:spPr bwMode="auto">
          <a:xfrm>
            <a:off x="0" y="2514600"/>
            <a:ext cx="3048000" cy="4343400"/>
          </a:xfrm>
          <a:prstGeom prst="rect">
            <a:avLst/>
          </a:prstGeom>
          <a:noFill/>
          <a:ln w="28575">
            <a:solidFill>
              <a:schemeClr val="accent6">
                <a:lumMod val="75000"/>
              </a:schemeClr>
            </a:solidFill>
          </a:ln>
        </p:spPr>
      </p:pic>
      <p:sp>
        <p:nvSpPr>
          <p:cNvPr id="12" name="Rectangle 11"/>
          <p:cNvSpPr/>
          <p:nvPr/>
        </p:nvSpPr>
        <p:spPr>
          <a:xfrm>
            <a:off x="3048000" y="2514600"/>
            <a:ext cx="1447800" cy="434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 descr="http://img.webmd.com/dtmcms/live/webmd/consumer_assets/site_images/articles/image_article_collections/anatomy_pages/THYROID_72.jpg"/>
          <p:cNvPicPr>
            <a:picLocks noChangeAspect="1" noChangeArrowheads="1"/>
          </p:cNvPicPr>
          <p:nvPr/>
        </p:nvPicPr>
        <p:blipFill>
          <a:blip r:embed="rId4" cstate="print"/>
          <a:srcRect l="57902" r="13800" b="42515"/>
          <a:stretch>
            <a:fillRect/>
          </a:stretch>
        </p:blipFill>
        <p:spPr bwMode="auto">
          <a:xfrm>
            <a:off x="3048000" y="5029200"/>
            <a:ext cx="1447800" cy="1828800"/>
          </a:xfrm>
          <a:prstGeom prst="rect">
            <a:avLst/>
          </a:prstGeom>
          <a:noFill/>
          <a:ln w="28575">
            <a:solidFill>
              <a:schemeClr val="accent6">
                <a:lumMod val="75000"/>
              </a:schemeClr>
            </a:solidFill>
          </a:ln>
        </p:spPr>
      </p:pic>
      <p:sp>
        <p:nvSpPr>
          <p:cNvPr id="16" name="Rectangle 15"/>
          <p:cNvSpPr/>
          <p:nvPr/>
        </p:nvSpPr>
        <p:spPr>
          <a:xfrm>
            <a:off x="0" y="0"/>
            <a:ext cx="9144000" cy="1077218"/>
          </a:xfrm>
          <a:prstGeom prst="rect">
            <a:avLst/>
          </a:prstGeom>
          <a:solidFill>
            <a:schemeClr val="tx1"/>
          </a:solidFill>
          <a:ln w="28575">
            <a:solidFill>
              <a:srgbClr val="6600CC"/>
            </a:solidFill>
          </a:ln>
        </p:spPr>
        <p:txBody>
          <a:bodyPr wrap="square">
            <a:spAutoFit/>
          </a:bodyPr>
          <a:lstStyle/>
          <a:p>
            <a:pPr algn="ctr"/>
            <a:r>
              <a:rPr lang="en-US" sz="3200" b="1" dirty="0" smtClean="0">
                <a:solidFill>
                  <a:srgbClr val="7030A0"/>
                </a:solidFill>
                <a:latin typeface="Times New Roman" pitchFamily="18" charset="0"/>
                <a:cs typeface="Times New Roman" pitchFamily="18" charset="0"/>
              </a:rPr>
              <a:t>The Veil to the Most Holy</a:t>
            </a:r>
            <a:br>
              <a:rPr lang="en-US" sz="3200" b="1" dirty="0" smtClean="0">
                <a:solidFill>
                  <a:srgbClr val="7030A0"/>
                </a:solidFill>
                <a:latin typeface="Times New Roman" pitchFamily="18" charset="0"/>
                <a:cs typeface="Times New Roman" pitchFamily="18" charset="0"/>
              </a:rPr>
            </a:br>
            <a:r>
              <a:rPr lang="en-US" sz="3200" b="1" dirty="0" smtClean="0">
                <a:solidFill>
                  <a:srgbClr val="7030A0"/>
                </a:solidFill>
                <a:latin typeface="Times New Roman" pitchFamily="18" charset="0"/>
                <a:cs typeface="Times New Roman" pitchFamily="18" charset="0"/>
              </a:rPr>
              <a:t> The Life of Christ the way to Holiness </a:t>
            </a:r>
            <a:endParaRPr lang="en-US" sz="3200" dirty="0">
              <a:solidFill>
                <a:srgbClr val="7030A0"/>
              </a:solidFill>
            </a:endParaRPr>
          </a:p>
        </p:txBody>
      </p:sp>
      <p:sp>
        <p:nvSpPr>
          <p:cNvPr id="17" name="Slide Number Placeholder 1"/>
          <p:cNvSpPr>
            <a:spLocks noGrp="1"/>
          </p:cNvSpPr>
          <p:nvPr>
            <p:ph type="sldNum" sz="quarter" idx="12"/>
          </p:nvPr>
        </p:nvSpPr>
        <p:spPr>
          <a:xfrm>
            <a:off x="8534400" y="0"/>
            <a:ext cx="304800" cy="304800"/>
          </a:xfrm>
        </p:spPr>
        <p:txBody>
          <a:bodyPr/>
          <a:lstStyle/>
          <a:p>
            <a:pPr algn="ctr"/>
            <a:fld id="{877F9B8C-32C4-43F2-99B4-FFD195B4A4EB}" type="slidenum">
              <a:rPr lang="en-US" sz="1800" b="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pPr algn="ctr"/>
              <a:t>7</a:t>
            </a:fld>
            <a:endParaRPr lang="en-US" sz="1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23" name="Straight Arrow Connector 22"/>
          <p:cNvCxnSpPr>
            <a:stCxn id="19" idx="2"/>
          </p:cNvCxnSpPr>
          <p:nvPr/>
        </p:nvCxnSpPr>
        <p:spPr>
          <a:xfrm rot="5400000">
            <a:off x="7715250" y="3105150"/>
            <a:ext cx="533400" cy="571500"/>
          </a:xfrm>
          <a:prstGeom prst="straightConnector1">
            <a:avLst/>
          </a:prstGeom>
          <a:ln>
            <a:solidFill>
              <a:srgbClr val="6600CC"/>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971800" y="4572000"/>
            <a:ext cx="1659429"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Alta of Incense</a:t>
            </a:r>
            <a:endParaRPr lang="en-US" b="1" dirty="0">
              <a:latin typeface="Times New Roman" pitchFamily="18" charset="0"/>
              <a:cs typeface="Times New Roman" pitchFamily="18" charset="0"/>
            </a:endParaRPr>
          </a:p>
        </p:txBody>
      </p:sp>
      <p:sp>
        <p:nvSpPr>
          <p:cNvPr id="13" name="Rectangle 12"/>
          <p:cNvSpPr/>
          <p:nvPr/>
        </p:nvSpPr>
        <p:spPr>
          <a:xfrm>
            <a:off x="0" y="1066800"/>
            <a:ext cx="4495800" cy="1477328"/>
          </a:xfrm>
          <a:prstGeom prst="rect">
            <a:avLst/>
          </a:prstGeom>
          <a:solidFill>
            <a:schemeClr val="tx1"/>
          </a:solidFill>
          <a:ln>
            <a:solidFill>
              <a:srgbClr val="9900FF"/>
            </a:solidFill>
          </a:ln>
        </p:spPr>
        <p:txBody>
          <a:bodyPr wrap="square">
            <a:spAutoFit/>
          </a:bodyPr>
          <a:lstStyle/>
          <a:p>
            <a:pPr algn="ctr"/>
            <a:r>
              <a:rPr lang="en-US" dirty="0" smtClean="0">
                <a:solidFill>
                  <a:srgbClr val="6600CC"/>
                </a:solidFill>
                <a:latin typeface="Times New Roman" pitchFamily="18" charset="0"/>
                <a:cs typeface="Times New Roman" pitchFamily="18" charset="0"/>
              </a:rPr>
              <a:t>Larynx is also known as voice box or </a:t>
            </a:r>
            <a:r>
              <a:rPr lang="en-US" b="1" dirty="0" smtClean="0">
                <a:solidFill>
                  <a:srgbClr val="6600CC"/>
                </a:solidFill>
                <a:latin typeface="Times New Roman" pitchFamily="18" charset="0"/>
                <a:cs typeface="Times New Roman" pitchFamily="18" charset="0"/>
              </a:rPr>
              <a:t>Adam’s</a:t>
            </a:r>
            <a:r>
              <a:rPr lang="en-US" dirty="0" smtClean="0">
                <a:solidFill>
                  <a:srgbClr val="6600CC"/>
                </a:solidFill>
                <a:latin typeface="Times New Roman" pitchFamily="18" charset="0"/>
                <a:cs typeface="Times New Roman" pitchFamily="18" charset="0"/>
              </a:rPr>
              <a:t> </a:t>
            </a:r>
            <a:r>
              <a:rPr lang="en-US" b="1" dirty="0" smtClean="0">
                <a:solidFill>
                  <a:srgbClr val="6600CC"/>
                </a:solidFill>
                <a:latin typeface="Times New Roman" pitchFamily="18" charset="0"/>
                <a:cs typeface="Times New Roman" pitchFamily="18" charset="0"/>
              </a:rPr>
              <a:t>apple</a:t>
            </a:r>
            <a:r>
              <a:rPr lang="en-US" dirty="0" smtClean="0">
                <a:solidFill>
                  <a:srgbClr val="6600CC"/>
                </a:solidFill>
                <a:latin typeface="Times New Roman" pitchFamily="18" charset="0"/>
                <a:cs typeface="Times New Roman" pitchFamily="18" charset="0"/>
              </a:rPr>
              <a:t> and is formed of </a:t>
            </a:r>
            <a:r>
              <a:rPr lang="en-US" b="1" u="sng" dirty="0" smtClean="0">
                <a:solidFill>
                  <a:srgbClr val="6600CC"/>
                </a:solidFill>
                <a:latin typeface="Times New Roman" pitchFamily="18" charset="0"/>
                <a:cs typeface="Times New Roman" pitchFamily="18" charset="0"/>
              </a:rPr>
              <a:t>9 cartilage</a:t>
            </a:r>
            <a:r>
              <a:rPr lang="en-US" dirty="0" smtClean="0">
                <a:solidFill>
                  <a:srgbClr val="6600CC"/>
                </a:solidFill>
                <a:latin typeface="Times New Roman" pitchFamily="18" charset="0"/>
                <a:cs typeface="Times New Roman" pitchFamily="18" charset="0"/>
              </a:rPr>
              <a:t>. It extends from the epiglottis to the cricoids cartilage out of which  </a:t>
            </a:r>
            <a:r>
              <a:rPr lang="en-US" b="1" u="sng" dirty="0" smtClean="0">
                <a:solidFill>
                  <a:srgbClr val="6600CC"/>
                </a:solidFill>
                <a:latin typeface="Times New Roman" pitchFamily="18" charset="0"/>
                <a:cs typeface="Times New Roman" pitchFamily="18" charset="0"/>
              </a:rPr>
              <a:t>4 are important</a:t>
            </a:r>
            <a:r>
              <a:rPr lang="en-US" dirty="0" smtClean="0">
                <a:solidFill>
                  <a:srgbClr val="6600CC"/>
                </a:solidFill>
                <a:latin typeface="Times New Roman" pitchFamily="18" charset="0"/>
                <a:cs typeface="Times New Roman" pitchFamily="18" charset="0"/>
              </a:rPr>
              <a:t>. If  </a:t>
            </a:r>
            <a:r>
              <a:rPr lang="en-US" b="1" dirty="0" smtClean="0">
                <a:solidFill>
                  <a:srgbClr val="6600CC"/>
                </a:solidFill>
                <a:latin typeface="Times New Roman" pitchFamily="18" charset="0"/>
                <a:cs typeface="Times New Roman" pitchFamily="18" charset="0"/>
              </a:rPr>
              <a:t>larynx stops functioning we will be dead in no time</a:t>
            </a:r>
            <a:r>
              <a:rPr lang="en-US" dirty="0" smtClean="0">
                <a:solidFill>
                  <a:srgbClr val="6600CC"/>
                </a:solidFill>
                <a:latin typeface="Times New Roman" pitchFamily="18" charset="0"/>
                <a:cs typeface="Times New Roman" pitchFamily="18" charset="0"/>
              </a:rPr>
              <a:t>. </a:t>
            </a:r>
            <a:endParaRPr lang="en-US" dirty="0">
              <a:solidFill>
                <a:srgbClr val="6600CC"/>
              </a:solidFill>
              <a:latin typeface="Times New Roman" pitchFamily="18" charset="0"/>
              <a:cs typeface="Times New Roman" pitchFamily="18" charset="0"/>
            </a:endParaRPr>
          </a:p>
        </p:txBody>
      </p:sp>
      <p:sp>
        <p:nvSpPr>
          <p:cNvPr id="14" name="Rectangle 13"/>
          <p:cNvSpPr/>
          <p:nvPr/>
        </p:nvSpPr>
        <p:spPr>
          <a:xfrm>
            <a:off x="4495800" y="1066800"/>
            <a:ext cx="4648200" cy="1477328"/>
          </a:xfrm>
          <a:prstGeom prst="rect">
            <a:avLst/>
          </a:prstGeom>
          <a:solidFill>
            <a:schemeClr val="tx1"/>
          </a:solidFill>
          <a:ln>
            <a:solidFill>
              <a:srgbClr val="9900FF"/>
            </a:solidFill>
          </a:ln>
        </p:spPr>
        <p:txBody>
          <a:bodyPr wrap="square">
            <a:spAutoFit/>
          </a:bodyPr>
          <a:lstStyle/>
          <a:p>
            <a:pPr algn="ctr"/>
            <a:r>
              <a:rPr lang="en-US" dirty="0" smtClean="0">
                <a:solidFill>
                  <a:srgbClr val="6600CC"/>
                </a:solidFill>
                <a:latin typeface="Times New Roman" pitchFamily="18" charset="0"/>
                <a:cs typeface="Times New Roman" pitchFamily="18" charset="0"/>
              </a:rPr>
              <a:t>And so it is written, The first man </a:t>
            </a:r>
            <a:r>
              <a:rPr lang="en-US" b="1" u="sng" dirty="0" smtClean="0">
                <a:solidFill>
                  <a:srgbClr val="6600CC"/>
                </a:solidFill>
                <a:latin typeface="Times New Roman" pitchFamily="18" charset="0"/>
                <a:cs typeface="Times New Roman" pitchFamily="18" charset="0"/>
              </a:rPr>
              <a:t>Adam was made a living sou</a:t>
            </a:r>
            <a:r>
              <a:rPr lang="en-US" dirty="0" smtClean="0">
                <a:solidFill>
                  <a:srgbClr val="6600CC"/>
                </a:solidFill>
                <a:latin typeface="Times New Roman" pitchFamily="18" charset="0"/>
                <a:cs typeface="Times New Roman" pitchFamily="18" charset="0"/>
              </a:rPr>
              <a:t>l; the last </a:t>
            </a:r>
            <a:r>
              <a:rPr lang="en-US" b="1" u="sng" dirty="0" smtClean="0">
                <a:solidFill>
                  <a:srgbClr val="6600CC"/>
                </a:solidFill>
                <a:latin typeface="Times New Roman" pitchFamily="18" charset="0"/>
                <a:cs typeface="Times New Roman" pitchFamily="18" charset="0"/>
              </a:rPr>
              <a:t>Adam [was made] a quickening spirit</a:t>
            </a:r>
            <a:r>
              <a:rPr lang="en-US" dirty="0" smtClean="0">
                <a:solidFill>
                  <a:srgbClr val="6600CC"/>
                </a:solidFill>
                <a:latin typeface="Times New Roman" pitchFamily="18" charset="0"/>
                <a:cs typeface="Times New Roman" pitchFamily="18" charset="0"/>
              </a:rPr>
              <a:t>.</a:t>
            </a:r>
            <a:r>
              <a:rPr lang="en-US" b="1" dirty="0" smtClean="0">
                <a:solidFill>
                  <a:srgbClr val="6600CC"/>
                </a:solidFill>
                <a:latin typeface="Times New Roman" pitchFamily="18" charset="0"/>
                <a:cs typeface="Times New Roman" pitchFamily="18" charset="0"/>
              </a:rPr>
              <a:t>(1 Corinthians 15:45)     </a:t>
            </a:r>
            <a:r>
              <a:rPr lang="en-US" dirty="0" smtClean="0">
                <a:solidFill>
                  <a:srgbClr val="6600CC"/>
                </a:solidFill>
                <a:latin typeface="Times New Roman" pitchFamily="18" charset="0"/>
                <a:cs typeface="Times New Roman" pitchFamily="18" charset="0"/>
              </a:rPr>
              <a:t> </a:t>
            </a:r>
          </a:p>
          <a:p>
            <a:pPr algn="ctr"/>
            <a:r>
              <a:rPr lang="en-US" dirty="0" smtClean="0">
                <a:solidFill>
                  <a:srgbClr val="6600CC"/>
                </a:solidFill>
                <a:latin typeface="Times New Roman" pitchFamily="18" charset="0"/>
                <a:cs typeface="Times New Roman" pitchFamily="18" charset="0"/>
              </a:rPr>
              <a:t>I am the way, the truth, and the life: no man cometh unto the Father, but by me. </a:t>
            </a:r>
            <a:r>
              <a:rPr lang="en-US" b="1" dirty="0" smtClean="0">
                <a:solidFill>
                  <a:srgbClr val="6600CC"/>
                </a:solidFill>
                <a:latin typeface="Times New Roman" pitchFamily="18" charset="0"/>
                <a:cs typeface="Times New Roman" pitchFamily="18" charset="0"/>
              </a:rPr>
              <a:t>(John 14:6) </a:t>
            </a:r>
            <a:endParaRPr lang="en-US" b="1" dirty="0">
              <a:solidFill>
                <a:srgbClr val="6600CC"/>
              </a:solidFill>
              <a:latin typeface="Times New Roman" pitchFamily="18" charset="0"/>
              <a:cs typeface="Times New Roman" pitchFamily="18" charset="0"/>
            </a:endParaRPr>
          </a:p>
        </p:txBody>
      </p:sp>
    </p:spTree>
  </p:cSld>
  <p:clrMapOvr>
    <a:masterClrMapping/>
  </p:clrMapOvr>
  <p:transition advClick="0" advTm="12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72200" y="2895600"/>
            <a:ext cx="2971800" cy="646331"/>
          </a:xfrm>
          <a:prstGeom prst="rect">
            <a:avLst/>
          </a:prstGeom>
          <a:solidFill>
            <a:schemeClr val="tx1"/>
          </a:solidFill>
          <a:ln>
            <a:solidFill>
              <a:srgbClr val="6B3197"/>
            </a:solidFill>
          </a:ln>
        </p:spPr>
        <p:txBody>
          <a:bodyPr wrap="square">
            <a:spAutoFit/>
          </a:bodyPr>
          <a:lstStyle/>
          <a:p>
            <a:pPr algn="ctr"/>
            <a:r>
              <a:rPr lang="en-US" sz="1600" b="1" i="1" dirty="0" smtClean="0">
                <a:latin typeface="Times New Roman" pitchFamily="18" charset="0"/>
                <a:cs typeface="Times New Roman" pitchFamily="18" charset="0"/>
              </a:rPr>
              <a:t> </a:t>
            </a:r>
            <a:r>
              <a:rPr lang="en-US" b="1" dirty="0" smtClean="0">
                <a:solidFill>
                  <a:srgbClr val="8C20C8"/>
                </a:solidFill>
                <a:latin typeface="Times New Roman" pitchFamily="18" charset="0"/>
                <a:cs typeface="Times New Roman" pitchFamily="18" charset="0"/>
              </a:rPr>
              <a:t>Movement of the vocal </a:t>
            </a:r>
          </a:p>
          <a:p>
            <a:pPr algn="ctr"/>
            <a:r>
              <a:rPr lang="en-US" b="1" dirty="0" smtClean="0">
                <a:solidFill>
                  <a:srgbClr val="8C20C8"/>
                </a:solidFill>
                <a:latin typeface="Times New Roman" pitchFamily="18" charset="0"/>
                <a:cs typeface="Times New Roman" pitchFamily="18" charset="0"/>
              </a:rPr>
              <a:t>cords folds</a:t>
            </a:r>
            <a:endParaRPr lang="en-US" b="1" dirty="0">
              <a:solidFill>
                <a:srgbClr val="8C20C8"/>
              </a:solidFill>
              <a:latin typeface="Times New Roman" pitchFamily="18" charset="0"/>
              <a:cs typeface="Times New Roman" pitchFamily="18" charset="0"/>
            </a:endParaRPr>
          </a:p>
        </p:txBody>
      </p:sp>
      <p:sp>
        <p:nvSpPr>
          <p:cNvPr id="7" name="Rectangle 6"/>
          <p:cNvSpPr/>
          <p:nvPr/>
        </p:nvSpPr>
        <p:spPr>
          <a:xfrm>
            <a:off x="6172200" y="6172201"/>
            <a:ext cx="2971800" cy="646331"/>
          </a:xfrm>
          <a:prstGeom prst="rect">
            <a:avLst/>
          </a:prstGeom>
          <a:solidFill>
            <a:schemeClr val="tx1"/>
          </a:solidFill>
          <a:ln>
            <a:solidFill>
              <a:srgbClr val="6600CC"/>
            </a:solidFill>
          </a:ln>
        </p:spPr>
        <p:txBody>
          <a:bodyPr wrap="square">
            <a:spAutoFit/>
          </a:bodyPr>
          <a:lstStyle/>
          <a:p>
            <a:pPr algn="ctr"/>
            <a:r>
              <a:rPr lang="en-US" b="1" dirty="0" smtClean="0">
                <a:solidFill>
                  <a:srgbClr val="8C20C8"/>
                </a:solidFill>
                <a:latin typeface="Times New Roman" pitchFamily="18" charset="0"/>
                <a:cs typeface="Times New Roman" pitchFamily="18" charset="0"/>
              </a:rPr>
              <a:t>The space between the two </a:t>
            </a:r>
          </a:p>
          <a:p>
            <a:pPr algn="ctr"/>
            <a:r>
              <a:rPr lang="en-US" b="1" dirty="0" smtClean="0">
                <a:solidFill>
                  <a:srgbClr val="8C20C8"/>
                </a:solidFill>
                <a:latin typeface="Times New Roman" pitchFamily="18" charset="0"/>
                <a:cs typeface="Times New Roman" pitchFamily="18" charset="0"/>
              </a:rPr>
              <a:t>folds of tissue is glottis</a:t>
            </a:r>
            <a:r>
              <a:rPr lang="en-US" b="1" i="1" dirty="0" smtClean="0">
                <a:solidFill>
                  <a:srgbClr val="8C20C8"/>
                </a:solidFill>
                <a:latin typeface="Times New Roman" pitchFamily="18" charset="0"/>
                <a:cs typeface="Times New Roman" pitchFamily="18" charset="0"/>
              </a:rPr>
              <a:t>. </a:t>
            </a:r>
            <a:endParaRPr lang="en-US" b="1" i="1" dirty="0">
              <a:solidFill>
                <a:srgbClr val="8C20C8"/>
              </a:solidFill>
              <a:latin typeface="Times New Roman" pitchFamily="18" charset="0"/>
              <a:cs typeface="Times New Roman" pitchFamily="18" charset="0"/>
            </a:endParaRPr>
          </a:p>
        </p:txBody>
      </p:sp>
      <p:pic>
        <p:nvPicPr>
          <p:cNvPr id="8" name="Picture 2" descr="http://ts3.mm.bing.net/images/thumbnail.aspx?q=4940458426302658&amp;id=17afe16c5fde44b9723f2e8ac0b54f74"/>
          <p:cNvPicPr>
            <a:picLocks noChangeAspect="1" noChangeArrowheads="1"/>
          </p:cNvPicPr>
          <p:nvPr/>
        </p:nvPicPr>
        <p:blipFill>
          <a:blip r:embed="rId2" cstate="print">
            <a:lum bright="10000"/>
          </a:blip>
          <a:srcRect r="68421"/>
          <a:stretch>
            <a:fillRect/>
          </a:stretch>
        </p:blipFill>
        <p:spPr bwMode="auto">
          <a:xfrm>
            <a:off x="6172200" y="0"/>
            <a:ext cx="2971800" cy="2895600"/>
          </a:xfrm>
          <a:prstGeom prst="rect">
            <a:avLst/>
          </a:prstGeom>
          <a:ln>
            <a:solidFill>
              <a:srgbClr val="6600CC"/>
            </a:solidFill>
          </a:ln>
        </p:spPr>
        <p:style>
          <a:lnRef idx="2">
            <a:schemeClr val="accent2"/>
          </a:lnRef>
          <a:fillRef idx="1">
            <a:schemeClr val="lt1"/>
          </a:fillRef>
          <a:effectRef idx="0">
            <a:schemeClr val="accent2"/>
          </a:effectRef>
          <a:fontRef idx="minor">
            <a:schemeClr val="dk1"/>
          </a:fontRef>
        </p:style>
      </p:pic>
      <p:pic>
        <p:nvPicPr>
          <p:cNvPr id="9" name="Picture 2" descr="http://ts3.mm.bing.net/images/thumbnail.aspx?q=4940458426302658&amp;id=17afe16c5fde44b9723f2e8ac0b54f74"/>
          <p:cNvPicPr>
            <a:picLocks noChangeAspect="1" noChangeArrowheads="1"/>
          </p:cNvPicPr>
          <p:nvPr/>
        </p:nvPicPr>
        <p:blipFill>
          <a:blip r:embed="rId2" cstate="print">
            <a:lum bright="10000"/>
          </a:blip>
          <a:srcRect l="68421"/>
          <a:stretch>
            <a:fillRect/>
          </a:stretch>
        </p:blipFill>
        <p:spPr bwMode="auto">
          <a:xfrm>
            <a:off x="6172200" y="3581400"/>
            <a:ext cx="2971800" cy="2590800"/>
          </a:xfrm>
          <a:prstGeom prst="rect">
            <a:avLst/>
          </a:prstGeom>
          <a:ln>
            <a:solidFill>
              <a:srgbClr val="6600CC"/>
            </a:solidFill>
          </a:ln>
        </p:spPr>
        <p:style>
          <a:lnRef idx="2">
            <a:schemeClr val="accent2"/>
          </a:lnRef>
          <a:fillRef idx="1">
            <a:schemeClr val="lt1"/>
          </a:fillRef>
          <a:effectRef idx="0">
            <a:schemeClr val="accent2"/>
          </a:effectRef>
          <a:fontRef idx="minor">
            <a:schemeClr val="dk1"/>
          </a:fontRef>
        </p:style>
      </p:pic>
      <p:sp>
        <p:nvSpPr>
          <p:cNvPr id="11" name="Slide Number Placeholder 1"/>
          <p:cNvSpPr txBox="1">
            <a:spLocks/>
          </p:cNvSpPr>
          <p:nvPr/>
        </p:nvSpPr>
        <p:spPr>
          <a:xfrm>
            <a:off x="8839200" y="0"/>
            <a:ext cx="304800" cy="304800"/>
          </a:xfrm>
          <a:prstGeom prst="rect">
            <a:avLst/>
          </a:prstGeom>
        </p:spPr>
        <p:txBody>
          <a:bodyPr vert="horz" lIns="0" rIns="0"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2000" b="1"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20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0" name="Rectangle 9"/>
          <p:cNvSpPr/>
          <p:nvPr/>
        </p:nvSpPr>
        <p:spPr>
          <a:xfrm>
            <a:off x="0" y="0"/>
            <a:ext cx="6172200" cy="1631216"/>
          </a:xfrm>
          <a:prstGeom prst="rect">
            <a:avLst/>
          </a:prstGeom>
          <a:solidFill>
            <a:schemeClr val="tx1"/>
          </a:solidFill>
          <a:ln w="28575">
            <a:solidFill>
              <a:srgbClr val="2619CF"/>
            </a:solidFill>
          </a:ln>
        </p:spPr>
        <p:txBody>
          <a:bodyPr wrap="square">
            <a:spAutoFit/>
          </a:bodyPr>
          <a:lstStyle/>
          <a:p>
            <a:pPr algn="ctr"/>
            <a:r>
              <a:rPr lang="en-US" sz="2000" b="1" dirty="0" smtClean="0">
                <a:solidFill>
                  <a:srgbClr val="7030A0"/>
                </a:solidFill>
                <a:latin typeface="Times New Roman" pitchFamily="18" charset="0"/>
                <a:cs typeface="Times New Roman" pitchFamily="18" charset="0"/>
              </a:rPr>
              <a:t>And thou shalt hang up the veil under the taches, that thou mayest bring in thither within the veil the ark of the testimony: and the veil shall divide unto you between the holy [place] and the most holy. </a:t>
            </a:r>
          </a:p>
          <a:p>
            <a:pPr algn="ctr"/>
            <a:r>
              <a:rPr lang="en-US" sz="2000" b="1" dirty="0" smtClean="0">
                <a:solidFill>
                  <a:srgbClr val="7030A0"/>
                </a:solidFill>
                <a:latin typeface="Times New Roman" pitchFamily="18" charset="0"/>
                <a:cs typeface="Times New Roman" pitchFamily="18" charset="0"/>
              </a:rPr>
              <a:t> (Exodus 26:30-33) </a:t>
            </a:r>
            <a:endParaRPr lang="en-US" sz="2000" b="1" dirty="0">
              <a:solidFill>
                <a:srgbClr val="7030A0"/>
              </a:solidFill>
              <a:latin typeface="Times New Roman" pitchFamily="18" charset="0"/>
              <a:cs typeface="Times New Roman" pitchFamily="18" charset="0"/>
            </a:endParaRPr>
          </a:p>
        </p:txBody>
      </p:sp>
      <p:sp>
        <p:nvSpPr>
          <p:cNvPr id="12" name="Rectangle 11"/>
          <p:cNvSpPr/>
          <p:nvPr/>
        </p:nvSpPr>
        <p:spPr>
          <a:xfrm>
            <a:off x="0" y="1600200"/>
            <a:ext cx="6172200" cy="5257800"/>
          </a:xfrm>
          <a:prstGeom prst="rect">
            <a:avLst/>
          </a:prstGeom>
          <a:solidFill>
            <a:schemeClr val="accent6">
              <a:lumMod val="40000"/>
              <a:lumOff val="60000"/>
            </a:schemeClr>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http://www.getfitosc.com/assets/images/indirectlaryngoscopicview16.jpg"/>
          <p:cNvPicPr>
            <a:picLocks noChangeAspect="1" noChangeArrowheads="1"/>
          </p:cNvPicPr>
          <p:nvPr/>
        </p:nvPicPr>
        <p:blipFill>
          <a:blip r:embed="rId3" cstate="print"/>
          <a:srcRect r="2410" b="5556"/>
          <a:stretch>
            <a:fillRect/>
          </a:stretch>
        </p:blipFill>
        <p:spPr bwMode="auto">
          <a:xfrm>
            <a:off x="457200" y="1981200"/>
            <a:ext cx="5334000" cy="4419600"/>
          </a:xfrm>
          <a:prstGeom prst="rect">
            <a:avLst/>
          </a:prstGeom>
          <a:noFill/>
          <a:ln>
            <a:solidFill>
              <a:srgbClr val="6600CC"/>
            </a:solidFill>
          </a:ln>
        </p:spPr>
      </p:pic>
    </p:spTree>
  </p:cSld>
  <p:clrMapOvr>
    <a:masterClrMapping/>
  </p:clrMapOvr>
  <p:transition advClick="0" advTm="12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4495800" y="685801"/>
            <a:ext cx="4648200" cy="6172200"/>
          </a:xfrm>
          <a:prstGeom prst="rect">
            <a:avLst/>
          </a:prstGeom>
          <a:solidFill>
            <a:schemeClr val="tx1"/>
          </a:solidFill>
          <a:ln w="28575">
            <a:solidFill>
              <a:srgbClr val="170CF2"/>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rPr>
              <a:t>The Larynx</a:t>
            </a:r>
            <a:r>
              <a:rPr kumimoji="0" lang="en-US" sz="2400" b="0" i="0" u="none"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rPr>
              <a:t> the Altar of Incense </a:t>
            </a:r>
          </a:p>
          <a:p>
            <a:pPr lvl="0" algn="ctr" fontAlgn="base">
              <a:spcBef>
                <a:spcPct val="0"/>
              </a:spcBef>
              <a:spcAft>
                <a:spcPct val="0"/>
              </a:spcAft>
            </a:pP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(Exodus 37:25-29)</a:t>
            </a:r>
          </a:p>
          <a:p>
            <a:r>
              <a:rPr lang="en-US" b="1" dirty="0" smtClean="0">
                <a:solidFill>
                  <a:srgbClr val="170CF2"/>
                </a:solidFill>
                <a:latin typeface="Times New Roman" pitchFamily="18" charset="0"/>
                <a:cs typeface="Times New Roman" pitchFamily="18" charset="0"/>
              </a:rPr>
              <a:t>25. </a:t>
            </a:r>
            <a:r>
              <a:rPr lang="en-US" dirty="0" smtClean="0">
                <a:solidFill>
                  <a:srgbClr val="170CF2"/>
                </a:solidFill>
                <a:latin typeface="Times New Roman" pitchFamily="18" charset="0"/>
                <a:cs typeface="Times New Roman" pitchFamily="18" charset="0"/>
              </a:rPr>
              <a:t>And he made the </a:t>
            </a:r>
            <a:r>
              <a:rPr lang="en-US" b="1" dirty="0" smtClean="0">
                <a:solidFill>
                  <a:srgbClr val="170CF2"/>
                </a:solidFill>
                <a:latin typeface="Times New Roman" pitchFamily="18" charset="0"/>
                <a:cs typeface="Times New Roman" pitchFamily="18" charset="0"/>
              </a:rPr>
              <a:t>incense altar [of] shittim wood</a:t>
            </a:r>
            <a:r>
              <a:rPr lang="en-US" dirty="0" smtClean="0">
                <a:solidFill>
                  <a:srgbClr val="170CF2"/>
                </a:solidFill>
                <a:latin typeface="Times New Roman" pitchFamily="18" charset="0"/>
                <a:cs typeface="Times New Roman" pitchFamily="18" charset="0"/>
              </a:rPr>
              <a:t>: the length of it [was] a cubit, and the breadth of it a cubit; [it was] foursquare; and two cubits [was] the height of it; the horns thereof were of the same. </a:t>
            </a:r>
          </a:p>
          <a:p>
            <a:r>
              <a:rPr lang="en-US" b="1" dirty="0" smtClean="0">
                <a:solidFill>
                  <a:srgbClr val="170CF2"/>
                </a:solidFill>
                <a:latin typeface="Times New Roman" pitchFamily="18" charset="0"/>
                <a:cs typeface="Times New Roman" pitchFamily="18" charset="0"/>
              </a:rPr>
              <a:t>26. </a:t>
            </a:r>
            <a:r>
              <a:rPr lang="en-US" dirty="0" smtClean="0">
                <a:solidFill>
                  <a:srgbClr val="170CF2"/>
                </a:solidFill>
                <a:latin typeface="Times New Roman" pitchFamily="18" charset="0"/>
                <a:cs typeface="Times New Roman" pitchFamily="18" charset="0"/>
              </a:rPr>
              <a:t> And he overlaid it with pure gold, [both] the top of it, and the sides thereof round about, and the horns of it: also he made unto it a crown of gold round about.  </a:t>
            </a:r>
          </a:p>
          <a:p>
            <a:r>
              <a:rPr lang="en-US" b="1" dirty="0" smtClean="0">
                <a:solidFill>
                  <a:srgbClr val="170CF2"/>
                </a:solidFill>
                <a:latin typeface="Times New Roman" pitchFamily="18" charset="0"/>
                <a:cs typeface="Times New Roman" pitchFamily="18" charset="0"/>
              </a:rPr>
              <a:t>27.  </a:t>
            </a:r>
            <a:r>
              <a:rPr lang="en-US" dirty="0" smtClean="0">
                <a:solidFill>
                  <a:srgbClr val="170CF2"/>
                </a:solidFill>
                <a:latin typeface="Times New Roman" pitchFamily="18" charset="0"/>
                <a:cs typeface="Times New Roman" pitchFamily="18" charset="0"/>
              </a:rPr>
              <a:t>And he made two rings of gold for it under the crown thereof, by the two corners of it, upon the two sides thereof, to be places for the staves to bear it withal. </a:t>
            </a:r>
            <a:r>
              <a:rPr lang="en-US" b="1" dirty="0" smtClean="0">
                <a:solidFill>
                  <a:srgbClr val="170CF2"/>
                </a:solidFill>
                <a:latin typeface="Times New Roman" pitchFamily="18" charset="0"/>
                <a:cs typeface="Times New Roman" pitchFamily="18" charset="0"/>
              </a:rPr>
              <a:t> </a:t>
            </a:r>
          </a:p>
          <a:p>
            <a:r>
              <a:rPr lang="en-US" b="1" dirty="0" smtClean="0">
                <a:solidFill>
                  <a:srgbClr val="170CF2"/>
                </a:solidFill>
                <a:latin typeface="Times New Roman" pitchFamily="18" charset="0"/>
                <a:cs typeface="Times New Roman" pitchFamily="18" charset="0"/>
              </a:rPr>
              <a:t>28.  </a:t>
            </a:r>
            <a:r>
              <a:rPr lang="en-US" dirty="0" smtClean="0">
                <a:solidFill>
                  <a:srgbClr val="170CF2"/>
                </a:solidFill>
                <a:latin typeface="Times New Roman" pitchFamily="18" charset="0"/>
                <a:cs typeface="Times New Roman" pitchFamily="18" charset="0"/>
              </a:rPr>
              <a:t>And he made the staves [of] shittim wood, and overlaid them with gold.  </a:t>
            </a:r>
          </a:p>
          <a:p>
            <a:r>
              <a:rPr lang="en-US" b="1" dirty="0" smtClean="0">
                <a:solidFill>
                  <a:srgbClr val="170CF2"/>
                </a:solidFill>
                <a:latin typeface="Times New Roman" pitchFamily="18" charset="0"/>
                <a:cs typeface="Times New Roman" pitchFamily="18" charset="0"/>
              </a:rPr>
              <a:t>29.  </a:t>
            </a:r>
            <a:r>
              <a:rPr lang="en-US" dirty="0" smtClean="0">
                <a:solidFill>
                  <a:srgbClr val="170CF2"/>
                </a:solidFill>
                <a:latin typeface="Times New Roman" pitchFamily="18" charset="0"/>
                <a:cs typeface="Times New Roman" pitchFamily="18" charset="0"/>
              </a:rPr>
              <a:t>And he made the holy anointing oil, and the pure incense of sweet spices, according to the work of the apothecary.</a:t>
            </a:r>
          </a:p>
          <a:p>
            <a:pPr algn="ctr"/>
            <a:r>
              <a:rPr lang="en-US" sz="1600" b="1" dirty="0" smtClean="0">
                <a:solidFill>
                  <a:schemeClr val="bg1"/>
                </a:solidFill>
                <a:latin typeface="Times New Roman" pitchFamily="18" charset="0"/>
                <a:cs typeface="Times New Roman" pitchFamily="18" charset="0"/>
              </a:rPr>
              <a:t>(Revelation 8:4)  (Proverbs 18:10)</a:t>
            </a:r>
          </a:p>
          <a:p>
            <a:pPr algn="ctr"/>
            <a:r>
              <a:rPr lang="en-US" sz="1600" b="1" dirty="0" smtClean="0">
                <a:solidFill>
                  <a:schemeClr val="bg1"/>
                </a:solidFill>
                <a:latin typeface="Times New Roman" pitchFamily="18" charset="0"/>
                <a:cs typeface="Times New Roman" pitchFamily="18" charset="0"/>
              </a:rPr>
              <a:t> (Romans 8:26, 27)</a:t>
            </a:r>
            <a:endParaRPr kumimoji="0" lang="en-US"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p:txBody>
      </p:sp>
      <p:pic>
        <p:nvPicPr>
          <p:cNvPr id="14338" name="Picture 2" descr="https://sp2.yimg.com/ib/th?id=H.4716059992785178&amp;pid=15.1"/>
          <p:cNvPicPr>
            <a:picLocks noChangeAspect="1" noChangeArrowheads="1"/>
          </p:cNvPicPr>
          <p:nvPr/>
        </p:nvPicPr>
        <p:blipFill>
          <a:blip r:embed="rId2" cstate="print"/>
          <a:srcRect b="6615"/>
          <a:stretch>
            <a:fillRect/>
          </a:stretch>
        </p:blipFill>
        <p:spPr bwMode="auto">
          <a:xfrm>
            <a:off x="0" y="685800"/>
            <a:ext cx="4495800" cy="4724400"/>
          </a:xfrm>
          <a:prstGeom prst="rect">
            <a:avLst/>
          </a:prstGeom>
          <a:noFill/>
          <a:ln w="28575">
            <a:solidFill>
              <a:srgbClr val="170CF2"/>
            </a:solidFill>
          </a:ln>
        </p:spPr>
      </p:pic>
      <p:sp>
        <p:nvSpPr>
          <p:cNvPr id="7" name="Rectangle 6"/>
          <p:cNvSpPr/>
          <p:nvPr/>
        </p:nvSpPr>
        <p:spPr>
          <a:xfrm>
            <a:off x="0" y="5442228"/>
            <a:ext cx="4495800" cy="1415772"/>
          </a:xfrm>
          <a:prstGeom prst="rect">
            <a:avLst/>
          </a:prstGeom>
          <a:solidFill>
            <a:schemeClr val="tx1"/>
          </a:solidFill>
          <a:ln w="28575">
            <a:solidFill>
              <a:srgbClr val="170CF2"/>
            </a:solidFill>
          </a:ln>
        </p:spPr>
        <p:txBody>
          <a:bodyPr wrap="square">
            <a:spAutoFit/>
          </a:bodyPr>
          <a:lstStyle/>
          <a:p>
            <a:pPr algn="ctr"/>
            <a:r>
              <a:rPr lang="en-US" b="1" u="sng" dirty="0" smtClean="0">
                <a:solidFill>
                  <a:schemeClr val="bg1"/>
                </a:solidFill>
                <a:latin typeface="Times New Roman" pitchFamily="18" charset="0"/>
                <a:cs typeface="Times New Roman" pitchFamily="18" charset="0"/>
              </a:rPr>
              <a:t>The Larynx: </a:t>
            </a:r>
          </a:p>
          <a:p>
            <a:pPr algn="ctr"/>
            <a:r>
              <a:rPr lang="en-US" b="1" dirty="0" smtClean="0">
                <a:solidFill>
                  <a:schemeClr val="bg1"/>
                </a:solidFill>
                <a:latin typeface="Times New Roman" pitchFamily="18" charset="0"/>
                <a:cs typeface="Times New Roman" pitchFamily="18" charset="0"/>
              </a:rPr>
              <a:t>(known as Adam’s apple)</a:t>
            </a:r>
          </a:p>
          <a:p>
            <a:pPr algn="ctr"/>
            <a:r>
              <a:rPr lang="en-US" b="1" dirty="0" smtClean="0">
                <a:solidFill>
                  <a:schemeClr val="bg1"/>
                </a:solidFill>
                <a:latin typeface="Times New Roman" pitchFamily="18" charset="0"/>
                <a:cs typeface="Times New Roman" pitchFamily="18" charset="0"/>
              </a:rPr>
              <a:t> </a:t>
            </a:r>
            <a:r>
              <a:rPr lang="en-US" sz="1600" b="1" dirty="0" smtClean="0">
                <a:solidFill>
                  <a:schemeClr val="bg1"/>
                </a:solidFill>
                <a:latin typeface="Times New Roman" pitchFamily="18" charset="0"/>
                <a:cs typeface="Times New Roman" pitchFamily="18" charset="0"/>
              </a:rPr>
              <a:t>Christ the Second Adam before the Altar of Prayer adding His merit with our prayers to reach to heaven</a:t>
            </a:r>
          </a:p>
        </p:txBody>
      </p:sp>
      <p:sp>
        <p:nvSpPr>
          <p:cNvPr id="9" name="TextBox 8"/>
          <p:cNvSpPr txBox="1"/>
          <p:nvPr/>
        </p:nvSpPr>
        <p:spPr>
          <a:xfrm>
            <a:off x="0" y="0"/>
            <a:ext cx="9144000" cy="707886"/>
          </a:xfrm>
          <a:prstGeom prst="rect">
            <a:avLst/>
          </a:prstGeom>
          <a:solidFill>
            <a:schemeClr val="tx1"/>
          </a:solidFill>
          <a:ln w="28575">
            <a:solidFill>
              <a:srgbClr val="170CF2"/>
            </a:solidFill>
          </a:ln>
        </p:spPr>
        <p:txBody>
          <a:bodyPr wrap="square" rtlCol="0">
            <a:spAutoFit/>
          </a:bodyPr>
          <a:lstStyle/>
          <a:p>
            <a:pPr algn="ctr"/>
            <a:r>
              <a:rPr lang="en-US" sz="4000" b="1" dirty="0" smtClean="0">
                <a:solidFill>
                  <a:srgbClr val="170CF2"/>
                </a:solidFill>
                <a:latin typeface="Times New Roman" pitchFamily="18" charset="0"/>
                <a:ea typeface="Calibri" pitchFamily="34" charset="0"/>
                <a:cs typeface="Times New Roman" pitchFamily="18" charset="0"/>
              </a:rPr>
              <a:t>The Larynx</a:t>
            </a:r>
            <a:r>
              <a:rPr lang="en-US" sz="4000" dirty="0" smtClean="0">
                <a:solidFill>
                  <a:srgbClr val="170CF2"/>
                </a:solidFill>
                <a:latin typeface="Times New Roman" pitchFamily="18" charset="0"/>
                <a:ea typeface="Calibri" pitchFamily="34" charset="0"/>
                <a:cs typeface="Times New Roman" pitchFamily="18" charset="0"/>
              </a:rPr>
              <a:t> =</a:t>
            </a:r>
            <a:r>
              <a:rPr lang="en-US" sz="4000" b="1" dirty="0" smtClean="0">
                <a:solidFill>
                  <a:srgbClr val="170CF2"/>
                </a:solidFill>
                <a:latin typeface="Times New Roman" pitchFamily="18" charset="0"/>
                <a:ea typeface="Calibri" pitchFamily="34" charset="0"/>
                <a:cs typeface="Times New Roman" pitchFamily="18" charset="0"/>
              </a:rPr>
              <a:t> the Altar of Incense</a:t>
            </a:r>
            <a:endParaRPr lang="en-US" sz="4000" dirty="0">
              <a:solidFill>
                <a:srgbClr val="170CF2"/>
              </a:solidFill>
            </a:endParaRPr>
          </a:p>
        </p:txBody>
      </p:sp>
      <p:sp>
        <p:nvSpPr>
          <p:cNvPr id="10" name="Slide Number Placeholder 1"/>
          <p:cNvSpPr>
            <a:spLocks noGrp="1"/>
          </p:cNvSpPr>
          <p:nvPr>
            <p:ph type="sldNum" sz="quarter" idx="12"/>
          </p:nvPr>
        </p:nvSpPr>
        <p:spPr>
          <a:xfrm>
            <a:off x="8839200" y="0"/>
            <a:ext cx="304800" cy="365125"/>
          </a:xfrm>
        </p:spPr>
        <p:txBody>
          <a:bodyPr/>
          <a:lstStyle/>
          <a:p>
            <a:pPr algn="ctr"/>
            <a:fld id="{877F9B8C-32C4-43F2-99B4-FFD195B4A4EB}" type="slidenum">
              <a:rPr lang="en-US" sz="1400" b="1" smtClean="0">
                <a:solidFill>
                  <a:schemeClr val="bg1"/>
                </a:solidFill>
                <a:latin typeface="Times New Roman" pitchFamily="18" charset="0"/>
                <a:cs typeface="Times New Roman" pitchFamily="18" charset="0"/>
              </a:rPr>
              <a:pPr algn="ctr"/>
              <a:t>9</a:t>
            </a:fld>
            <a:endParaRPr lang="en-US" sz="1400" b="1" dirty="0">
              <a:solidFill>
                <a:schemeClr val="bg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1103</TotalTime>
  <Words>4572</Words>
  <Application>Microsoft Office PowerPoint</Application>
  <PresentationFormat>On-screen Show (4:3)</PresentationFormat>
  <Paragraphs>380</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Rosa E Charles</dc:creator>
  <cp:lastModifiedBy>Joel Shofar</cp:lastModifiedBy>
  <cp:revision>53</cp:revision>
  <dcterms:created xsi:type="dcterms:W3CDTF">2014-01-03T18:01:12Z</dcterms:created>
  <dcterms:modified xsi:type="dcterms:W3CDTF">2014-02-11T19:34:02Z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