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7"/>
  </p:notesMasterIdLst>
  <p:handoutMasterIdLst>
    <p:handoutMasterId r:id="rId18"/>
  </p:handoutMasterIdLst>
  <p:sldIdLst>
    <p:sldId id="349" r:id="rId2"/>
    <p:sldId id="348" r:id="rId3"/>
    <p:sldId id="350" r:id="rId4"/>
    <p:sldId id="351" r:id="rId5"/>
    <p:sldId id="364" r:id="rId6"/>
    <p:sldId id="366" r:id="rId7"/>
    <p:sldId id="345" r:id="rId8"/>
    <p:sldId id="360" r:id="rId9"/>
    <p:sldId id="367" r:id="rId10"/>
    <p:sldId id="344" r:id="rId11"/>
    <p:sldId id="356" r:id="rId12"/>
    <p:sldId id="342" r:id="rId13"/>
    <p:sldId id="343" r:id="rId14"/>
    <p:sldId id="363" r:id="rId15"/>
    <p:sldId id="368" r:id="rId16"/>
  </p:sldIdLst>
  <p:sldSz cx="9144000" cy="6858000" type="screen4x3"/>
  <p:notesSz cx="6858000" cy="9144000"/>
  <p:custShowLst>
    <p:custShow name="Custom Show 1" id="0">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osa E Charles" initials="REC"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Rg st="1" end="57"/>
    <p:penClr>
      <a:srgbClr val="FF0000"/>
    </p:penClr>
  </p:showPr>
  <p:clrMru>
    <a:srgbClr val="0000FF"/>
    <a:srgbClr val="CC9900"/>
    <a:srgbClr val="50E4E4"/>
    <a:srgbClr val="D65DD9"/>
    <a:srgbClr val="9148C8"/>
    <a:srgbClr val="8238BA"/>
    <a:srgbClr val="FFCC00"/>
    <a:srgbClr val="2B0AB6"/>
    <a:srgbClr val="6A2D97"/>
    <a:srgbClr val="0F055B"/>
  </p:clrMru>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809" autoAdjust="0"/>
    <p:restoredTop sz="94579" autoAdjust="0"/>
  </p:normalViewPr>
  <p:slideViewPr>
    <p:cSldViewPr>
      <p:cViewPr>
        <p:scale>
          <a:sx n="73" d="100"/>
          <a:sy n="73" d="100"/>
        </p:scale>
        <p:origin x="-1080"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7294EB4-F7E5-40B4-927F-599F1AFB13F0}" type="datetimeFigureOut">
              <a:rPr lang="en-US" smtClean="0"/>
              <a:pPr/>
              <a:t>3/7/2014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CEAF7A5-BFB8-426D-A39B-2D699324F3C4}" type="slidenum">
              <a:rPr lang="en-US" smtClean="0"/>
              <a:pPr/>
              <a:t>‹#›</a:t>
            </a:fld>
            <a:endParaRPr lang="en-US" dirty="0"/>
          </a:p>
        </p:txBody>
      </p:sp>
    </p:spTree>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6D19D5-D586-4FAD-8205-BE950DC74653}" type="datetimeFigureOut">
              <a:rPr lang="en-US" smtClean="0"/>
              <a:pPr/>
              <a:t>3/7/2014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6EBA55-EF58-4A7E-9625-91A883C6D7DF}" type="slidenum">
              <a:rPr lang="en-US" smtClean="0"/>
              <a:pPr/>
              <a:t>‹#›</a:t>
            </a:fld>
            <a:endParaRPr lang="en-US" dirty="0"/>
          </a:p>
        </p:txBody>
      </p:sp>
    </p:spTree>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235D9C35-6612-4BC0-8C12-F5234D1335F6}" type="datetime1">
              <a:rPr lang="en-US" smtClean="0"/>
              <a:pPr/>
              <a:t>3/7/2014</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877F9B8C-32C4-43F2-99B4-FFD195B4A4EB}" type="slidenum">
              <a:rPr lang="en-US" smtClean="0"/>
              <a:pPr/>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ransition spd="slow">
    <p:split orient="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7D35282-5973-45A4-A1A2-8CFF39792E59}" type="datetime1">
              <a:rPr lang="en-US" smtClean="0"/>
              <a:pPr/>
              <a:t>3/7/2014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split orient="vert"/>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4B6C6E-ABCA-4A7E-B054-CADCE2E366E8}" type="datetime1">
              <a:rPr lang="en-US" smtClean="0"/>
              <a:pPr/>
              <a:t>3/7/2014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split orient="vert"/>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210D26B-7335-48C9-AF50-930ADE751982}" type="datetime1">
              <a:rPr lang="en-US" smtClean="0"/>
              <a:pPr/>
              <a:t>3/7/2014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split orient="ver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641F1F4-9EBF-458A-BA9F-FCE7DD239C70}" type="datetime1">
              <a:rPr lang="en-US" smtClean="0"/>
              <a:pPr/>
              <a:t>3/7/2014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877F9B8C-32C4-43F2-99B4-FFD195B4A4E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spd="slow">
    <p:split orient="vert"/>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75399AA-E709-4026-B0E4-AEBE9DF07403}" type="datetime1">
              <a:rPr lang="en-US" smtClean="0"/>
              <a:pPr/>
              <a:t>3/7/2014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split orient="vert"/>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556D026-57E4-4E28-B512-587F4B64F0C7}" type="datetime1">
              <a:rPr lang="en-US" smtClean="0"/>
              <a:pPr/>
              <a:t>3/7/2014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split orient="vert"/>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2276BB5-78FB-4C31-B6E3-EE4636296D92}" type="datetime1">
              <a:rPr lang="en-US" smtClean="0"/>
              <a:pPr/>
              <a:t>3/7/2014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split orient="ver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CBD896-31AD-4C75-868B-C04C4C6A5A4F}" type="datetime1">
              <a:rPr lang="en-US" smtClean="0"/>
              <a:pPr/>
              <a:t>3/7/2014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split orient="vert"/>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A42E8B2-C644-4904-83B6-D33E54F69C06}" type="datetime1">
              <a:rPr lang="en-US" smtClean="0"/>
              <a:pPr/>
              <a:t>3/7/2014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split orient="vert"/>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E056858-3D68-46BC-AA25-82324B0F01BF}" type="datetime1">
              <a:rPr lang="en-US" smtClean="0"/>
              <a:pPr/>
              <a:t>3/7/2014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split orient="vert"/>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9FBAEAF-0EE6-45F8-83C4-A94DD1DF089F}" type="datetime1">
              <a:rPr lang="en-US" smtClean="0"/>
              <a:pPr/>
              <a:t>3/7/2014</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77F9B8C-32C4-43F2-99B4-FFD195B4A4EB}"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slow">
    <p:split orient="vert"/>
  </p:transition>
  <p:timing>
    <p:tnLst>
      <p:par>
        <p:cTn id="1" dur="indefinite" restart="never" nodeType="tmRoot"/>
      </p:par>
    </p:tnLst>
  </p:timing>
  <p:hf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hyperlink" Target="http://2.bp.blogspot.com/-3LkH1RfwATQ/TadPH_tZtvI/AAAAAAAAAX0/rZmEtEj5DTo/s1600/teeth+tooth2.jpg" TargetMode="External"/><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hyperlink" Target="http://4.bp.blogspot.com/_bf2xoAM4m4E/TLPMCIRgDhI/AAAAAAAAAEk/Dk5AiskVBqE/s1600/weight04.gif"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cancer.osu.edu/_layouts/ncipopup.aspx?ID=CDR0000046604" TargetMode="External"/><Relationship Id="rId13" Type="http://schemas.openxmlformats.org/officeDocument/2006/relationships/hyperlink" Target="http://cancer.osu.edu/_layouts/ncipopup.aspx?ID=CDR0000044185" TargetMode="External"/><Relationship Id="rId3" Type="http://schemas.openxmlformats.org/officeDocument/2006/relationships/hyperlink" Target="http://cancer.osu.edu/_layouts/ncipopup.aspx?ID=CDR0000044744" TargetMode="External"/><Relationship Id="rId7" Type="http://schemas.openxmlformats.org/officeDocument/2006/relationships/hyperlink" Target="http://cancer.osu.edu/_layouts/ncipopup.aspx?ID=CDR0000046408" TargetMode="External"/><Relationship Id="rId12" Type="http://schemas.openxmlformats.org/officeDocument/2006/relationships/hyperlink" Target="http://cancer.osu.edu/_layouts/ncipopup.aspx?ID=CDR0000046555" TargetMode="External"/><Relationship Id="rId2" Type="http://schemas.openxmlformats.org/officeDocument/2006/relationships/hyperlink" Target="http://cancer.osu.edu/_layouts/ncipopup.aspx?ID=CDR0000044697" TargetMode="External"/><Relationship Id="rId1" Type="http://schemas.openxmlformats.org/officeDocument/2006/relationships/slideLayout" Target="../slideLayouts/slideLayout9.xml"/><Relationship Id="rId6" Type="http://schemas.openxmlformats.org/officeDocument/2006/relationships/hyperlink" Target="http://cancer.osu.edu/_layouts/ncipopup.aspx?ID=CDR0000046092" TargetMode="External"/><Relationship Id="rId11" Type="http://schemas.openxmlformats.org/officeDocument/2006/relationships/hyperlink" Target="http://cancer.osu.edu/_layouts/ncipopup.aspx?ID=CDR0000046500" TargetMode="External"/><Relationship Id="rId5" Type="http://schemas.openxmlformats.org/officeDocument/2006/relationships/hyperlink" Target="http://cancer.osu.edu/_layouts/ncipopup.aspx?ID=CDR0000285960" TargetMode="External"/><Relationship Id="rId15" Type="http://schemas.openxmlformats.org/officeDocument/2006/relationships/image" Target="../media/image4.jpeg"/><Relationship Id="rId10" Type="http://schemas.openxmlformats.org/officeDocument/2006/relationships/hyperlink" Target="http://cancer.osu.edu/_layouts/ncipopup.aspx?ID=CDR0000045097" TargetMode="External"/><Relationship Id="rId4" Type="http://schemas.openxmlformats.org/officeDocument/2006/relationships/hyperlink" Target="http://cancer.osu.edu/_layouts/ncipopup.aspx?ID=CDR0000045787" TargetMode="External"/><Relationship Id="rId9" Type="http://schemas.openxmlformats.org/officeDocument/2006/relationships/hyperlink" Target="http://cancer.osu.edu/_layouts/ncipopup.aspx?ID=CDR0000046582" TargetMode="External"/><Relationship Id="rId14" Type="http://schemas.openxmlformats.org/officeDocument/2006/relationships/hyperlink" Target="http://cancer.osu.edu/_layouts/ncipopup.aspx?ID=CDR0000046523"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2.bp.blogspot.com/-Z7xWRfNaMRY/TadPHa8AvnI/AAAAAAAAAXw/9lAyfomqFzs/s1600/teeth+tooth.jpg"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8839200" y="0"/>
            <a:ext cx="304800" cy="365125"/>
          </a:xfrm>
        </p:spPr>
        <p:txBody>
          <a:bodyPr/>
          <a:lstStyle/>
          <a:p>
            <a:pPr algn="ctr"/>
            <a:fld id="{877F9B8C-32C4-43F2-99B4-FFD195B4A4EB}" type="slidenum">
              <a:rPr lang="en-US" sz="1800" b="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pPr algn="ctr"/>
              <a:t>1</a:t>
            </a:fld>
            <a:endParaRPr lang="en-US" sz="1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Subtitle 3"/>
          <p:cNvSpPr>
            <a:spLocks noGrp="1"/>
          </p:cNvSpPr>
          <p:nvPr>
            <p:ph type="subTitle" idx="1"/>
          </p:nvPr>
        </p:nvSpPr>
        <p:spPr>
          <a:xfrm>
            <a:off x="228600" y="228600"/>
            <a:ext cx="8686800" cy="2971800"/>
          </a:xfrm>
          <a:ln/>
        </p:spPr>
        <p:style>
          <a:lnRef idx="0">
            <a:schemeClr val="accent5"/>
          </a:lnRef>
          <a:fillRef idx="3">
            <a:schemeClr val="accent5"/>
          </a:fillRef>
          <a:effectRef idx="3">
            <a:schemeClr val="accent5"/>
          </a:effectRef>
          <a:fontRef idx="minor">
            <a:schemeClr val="lt1"/>
          </a:fontRef>
        </p:style>
        <p:txBody>
          <a:bodyPr>
            <a:normAutofit fontScale="25000" lnSpcReduction="20000"/>
          </a:bodyPr>
          <a:lstStyle/>
          <a:p>
            <a:endParaRPr lang="en-US" sz="1800" b="1" i="1" dirty="0" smtClean="0"/>
          </a:p>
          <a:p>
            <a:r>
              <a:rPr lang="en-US" sz="14400" i="1" dirty="0" smtClean="0">
                <a:effectLst>
                  <a:outerShdw blurRad="38100" dist="38100" dir="2700000" algn="tl">
                    <a:srgbClr val="000000">
                      <a:alpha val="43137"/>
                    </a:srgbClr>
                  </a:outerShdw>
                </a:effectLst>
                <a:latin typeface="Times New Roman" pitchFamily="18" charset="0"/>
                <a:cs typeface="Times New Roman" pitchFamily="18" charset="0"/>
              </a:rPr>
              <a:t>The Sanctuary of our Body</a:t>
            </a:r>
            <a:endParaRPr lang="en-US" sz="14400"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en-US" sz="14400" i="1" spc="-150" dirty="0" smtClean="0">
                <a:effectLst>
                  <a:outerShdw blurRad="38100" dist="38100" dir="2700000" algn="tl">
                    <a:srgbClr val="000000">
                      <a:alpha val="43137"/>
                    </a:srgbClr>
                  </a:outerShdw>
                </a:effectLst>
                <a:latin typeface="Times New Roman" pitchFamily="18" charset="0"/>
                <a:cs typeface="Times New Roman" pitchFamily="18" charset="0"/>
              </a:rPr>
              <a:t>THE THIRD TEMPLE</a:t>
            </a:r>
          </a:p>
          <a:p>
            <a:r>
              <a:rPr lang="en-US" sz="14400" i="1" spc="-150" dirty="0" smtClean="0">
                <a:effectLst>
                  <a:outerShdw blurRad="38100" dist="38100" dir="2700000" algn="tl">
                    <a:srgbClr val="000000">
                      <a:alpha val="43137"/>
                    </a:srgbClr>
                  </a:outerShdw>
                </a:effectLst>
                <a:latin typeface="Times New Roman" pitchFamily="18" charset="0"/>
                <a:cs typeface="Times New Roman" pitchFamily="18" charset="0"/>
              </a:rPr>
              <a:t>Series  9  </a:t>
            </a:r>
          </a:p>
          <a:p>
            <a:r>
              <a:rPr lang="en-US" sz="14400" i="1" spc="-150" dirty="0" smtClean="0">
                <a:effectLst>
                  <a:outerShdw blurRad="38100" dist="38100" dir="2700000" algn="tl">
                    <a:srgbClr val="000000">
                      <a:alpha val="43137"/>
                    </a:srgbClr>
                  </a:outerShdw>
                </a:effectLst>
                <a:latin typeface="Times New Roman" pitchFamily="18" charset="0"/>
                <a:cs typeface="Times New Roman" pitchFamily="18" charset="0"/>
              </a:rPr>
              <a:t>The Digestive System </a:t>
            </a:r>
          </a:p>
          <a:p>
            <a:r>
              <a:rPr lang="en-US" sz="12800" i="1" spc="-150" dirty="0" smtClean="0">
                <a:effectLst>
                  <a:outerShdw blurRad="38100" dist="38100" dir="2700000" algn="tl">
                    <a:srgbClr val="000000">
                      <a:alpha val="43137"/>
                    </a:srgbClr>
                  </a:outerShdw>
                </a:effectLst>
                <a:latin typeface="Times New Roman" pitchFamily="18" charset="0"/>
                <a:cs typeface="Times New Roman" pitchFamily="18" charset="0"/>
              </a:rPr>
              <a:t>By : sister rose</a:t>
            </a:r>
            <a:endParaRPr lang="en-US" sz="12800" b="1" i="1" spc="-150"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en-US" b="1" i="1" dirty="0" smtClean="0">
                <a:effectLst>
                  <a:outerShdw blurRad="38100" dist="38100" dir="2700000" algn="tl">
                    <a:srgbClr val="000000">
                      <a:alpha val="43137"/>
                    </a:srgbClr>
                  </a:outerShdw>
                </a:effectLst>
              </a:rPr>
              <a:t> 	</a:t>
            </a:r>
          </a:p>
          <a:p>
            <a:endParaRPr lang="en-US" sz="2400" b="1" i="1" dirty="0" smtClean="0"/>
          </a:p>
          <a:p>
            <a:endParaRPr lang="en-US" b="1" i="1" dirty="0" smtClean="0"/>
          </a:p>
          <a:p>
            <a:endParaRPr lang="en-US" b="1" i="1" dirty="0" smtClean="0"/>
          </a:p>
          <a:p>
            <a:endParaRPr lang="en-US" b="1" dirty="0"/>
          </a:p>
        </p:txBody>
      </p:sp>
      <p:pic>
        <p:nvPicPr>
          <p:cNvPr id="6" name="yui_3_5_1_5_1370386989488_541" descr="http://torahtothetribes.com/wordpress/wp-content/uploads/2011/02/temple-man.jpg"/>
          <p:cNvPicPr/>
          <p:nvPr/>
        </p:nvPicPr>
        <p:blipFill>
          <a:blip r:embed="rId2" cstate="print"/>
          <a:srcRect/>
          <a:stretch>
            <a:fillRect/>
          </a:stretch>
        </p:blipFill>
        <p:spPr bwMode="auto">
          <a:xfrm>
            <a:off x="228600" y="3276600"/>
            <a:ext cx="8686800" cy="3352800"/>
          </a:xfrm>
          <a:prstGeom prst="rect">
            <a:avLst/>
          </a:prstGeom>
          <a:noFill/>
          <a:ln w="38100">
            <a:solidFill>
              <a:srgbClr val="7030A0"/>
            </a:solid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descr="http://cancer.osu.edu/NCI/Media/CDR0000415499_full.jpg"/>
          <p:cNvPicPr>
            <a:picLocks noChangeAspect="1" noChangeArrowheads="1"/>
          </p:cNvPicPr>
          <p:nvPr/>
        </p:nvPicPr>
        <p:blipFill>
          <a:blip r:embed="rId2" cstate="print"/>
          <a:srcRect/>
          <a:stretch>
            <a:fillRect/>
          </a:stretch>
        </p:blipFill>
        <p:spPr bwMode="auto">
          <a:xfrm>
            <a:off x="7162800" y="838200"/>
            <a:ext cx="1981200" cy="1752600"/>
          </a:xfrm>
          <a:prstGeom prst="rect">
            <a:avLst/>
          </a:prstGeom>
          <a:noFill/>
          <a:ln w="28575">
            <a:solidFill>
              <a:srgbClr val="C00000"/>
            </a:solidFill>
          </a:ln>
        </p:spPr>
      </p:pic>
      <p:pic>
        <p:nvPicPr>
          <p:cNvPr id="8" name="Picture 5" descr="Digestive Tract"/>
          <p:cNvPicPr>
            <a:picLocks noChangeAspect="1" noChangeArrowheads="1"/>
          </p:cNvPicPr>
          <p:nvPr/>
        </p:nvPicPr>
        <p:blipFill>
          <a:blip r:embed="rId3" cstate="print"/>
          <a:srcRect b="54000"/>
          <a:stretch>
            <a:fillRect/>
          </a:stretch>
        </p:blipFill>
        <p:spPr bwMode="auto">
          <a:xfrm>
            <a:off x="4572000" y="838200"/>
            <a:ext cx="2590800" cy="1676400"/>
          </a:xfrm>
          <a:prstGeom prst="rect">
            <a:avLst/>
          </a:prstGeom>
          <a:noFill/>
          <a:ln w="28575">
            <a:solidFill>
              <a:srgbClr val="C00000"/>
            </a:solidFill>
          </a:ln>
        </p:spPr>
      </p:pic>
      <p:sp>
        <p:nvSpPr>
          <p:cNvPr id="4" name="Rectangle 3"/>
          <p:cNvSpPr/>
          <p:nvPr/>
        </p:nvSpPr>
        <p:spPr>
          <a:xfrm>
            <a:off x="4572000" y="2438400"/>
            <a:ext cx="4572000" cy="1569660"/>
          </a:xfrm>
          <a:prstGeom prst="rect">
            <a:avLst/>
          </a:prstGeom>
          <a:ln/>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en-US" sz="1600" b="1" u="sng" dirty="0" smtClean="0">
                <a:solidFill>
                  <a:srgbClr val="C00000"/>
                </a:solidFill>
                <a:latin typeface="Times New Roman" pitchFamily="18" charset="0"/>
                <a:cs typeface="Times New Roman" pitchFamily="18" charset="0"/>
              </a:rPr>
              <a:t>The esophagus </a:t>
            </a:r>
            <a:r>
              <a:rPr lang="en-US" sz="1600" b="1" dirty="0" smtClean="0">
                <a:solidFill>
                  <a:srgbClr val="C00000"/>
                </a:solidFill>
                <a:latin typeface="Times New Roman" pitchFamily="18" charset="0"/>
                <a:cs typeface="Times New Roman" pitchFamily="18" charset="0"/>
              </a:rPr>
              <a:t>or gullet is a long muscular tube that passes from the pharynx into the stomach.  The word esophagus is derived from a Greek word </a:t>
            </a:r>
            <a:r>
              <a:rPr lang="en-US" sz="1600" b="1" i="1" dirty="0" smtClean="0">
                <a:solidFill>
                  <a:srgbClr val="C00000"/>
                </a:solidFill>
                <a:latin typeface="Times New Roman" pitchFamily="18" charset="0"/>
                <a:cs typeface="Times New Roman" pitchFamily="18" charset="0"/>
              </a:rPr>
              <a:t>oisophagos</a:t>
            </a:r>
            <a:r>
              <a:rPr lang="en-US" sz="1600" b="1" dirty="0" smtClean="0">
                <a:solidFill>
                  <a:srgbClr val="C00000"/>
                </a:solidFill>
                <a:latin typeface="Times New Roman" pitchFamily="18" charset="0"/>
                <a:cs typeface="Times New Roman" pitchFamily="18" charset="0"/>
              </a:rPr>
              <a:t>, that means 'entrance for eating'. The esophagus connects the mouth to the stomach and is about  </a:t>
            </a:r>
            <a:r>
              <a:rPr lang="en-US" sz="16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25</a:t>
            </a:r>
            <a:r>
              <a:rPr lang="en-US" sz="16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to </a:t>
            </a:r>
            <a:r>
              <a:rPr lang="en-US" sz="16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30</a:t>
            </a:r>
            <a:r>
              <a:rPr lang="en-US" sz="16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cm long</a:t>
            </a:r>
            <a:r>
              <a:rPr lang="en-US" sz="1600" b="1" dirty="0" smtClean="0">
                <a:solidFill>
                  <a:srgbClr val="C00000"/>
                </a:solidFill>
                <a:latin typeface="Times New Roman" pitchFamily="18" charset="0"/>
                <a:cs typeface="Times New Roman" pitchFamily="18" charset="0"/>
              </a:rPr>
              <a:t>. </a:t>
            </a:r>
            <a:endParaRPr lang="en-US" sz="1600" b="1" dirty="0">
              <a:solidFill>
                <a:srgbClr val="C00000"/>
              </a:solidFill>
              <a:latin typeface="Times New Roman" pitchFamily="18" charset="0"/>
              <a:cs typeface="Times New Roman" pitchFamily="18" charset="0"/>
            </a:endParaRPr>
          </a:p>
        </p:txBody>
      </p:sp>
      <p:sp>
        <p:nvSpPr>
          <p:cNvPr id="6" name="Rectangle 5"/>
          <p:cNvSpPr/>
          <p:nvPr/>
        </p:nvSpPr>
        <p:spPr>
          <a:xfrm>
            <a:off x="0" y="0"/>
            <a:ext cx="9144000" cy="830997"/>
          </a:xfrm>
          <a:prstGeom prst="rect">
            <a:avLst/>
          </a:prstGeom>
        </p:spPr>
        <p:style>
          <a:lnRef idx="0">
            <a:schemeClr val="accent6"/>
          </a:lnRef>
          <a:fillRef idx="3">
            <a:schemeClr val="accent6"/>
          </a:fillRef>
          <a:effectRef idx="3">
            <a:schemeClr val="accent6"/>
          </a:effectRef>
          <a:fontRef idx="minor">
            <a:schemeClr val="lt1"/>
          </a:fontRef>
        </p:style>
        <p:txBody>
          <a:bodyPr wrap="square">
            <a:spAutoFit/>
          </a:bodyPr>
          <a:lstStyle/>
          <a:p>
            <a:pPr algn="ct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The History of  the Priesthood from the Earthly Courtyard</a:t>
            </a:r>
          </a:p>
          <a:p>
            <a:pPr algn="ct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 to the Heavenly</a:t>
            </a:r>
          </a:p>
        </p:txBody>
      </p:sp>
      <p:sp>
        <p:nvSpPr>
          <p:cNvPr id="10" name="Rectangle 9"/>
          <p:cNvSpPr/>
          <p:nvPr/>
        </p:nvSpPr>
        <p:spPr>
          <a:xfrm>
            <a:off x="4572000" y="4038600"/>
            <a:ext cx="4572000" cy="2769989"/>
          </a:xfrm>
          <a:prstGeom prst="rect">
            <a:avLst/>
          </a:prstGeom>
          <a:ln>
            <a:solidFill>
              <a:srgbClr val="C00000"/>
            </a:solidFill>
          </a:ln>
        </p:spPr>
        <p:style>
          <a:lnRef idx="0">
            <a:schemeClr val="accent6"/>
          </a:lnRef>
          <a:fillRef idx="3">
            <a:schemeClr val="accent6"/>
          </a:fillRef>
          <a:effectRef idx="3">
            <a:schemeClr val="accent6"/>
          </a:effectRef>
          <a:fontRef idx="minor">
            <a:schemeClr val="lt1"/>
          </a:fontRef>
        </p:style>
        <p:txBody>
          <a:bodyPr wrap="square">
            <a:spAutoFit/>
          </a:bodyPr>
          <a:lstStyle/>
          <a:p>
            <a:pPr algn="ct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Ancient Ceremonial Sabbaths Days</a:t>
            </a:r>
          </a:p>
          <a:p>
            <a:pPr algn="ctr"/>
            <a:r>
              <a:rPr lang="en-US" sz="1200" b="1" dirty="0" smtClean="0">
                <a:solidFill>
                  <a:schemeClr val="bg1"/>
                </a:solidFill>
                <a:latin typeface="Times New Roman" pitchFamily="18" charset="0"/>
                <a:cs typeface="Times New Roman" pitchFamily="18" charset="0"/>
              </a:rPr>
              <a:t>Leviticus Chapter 23</a:t>
            </a:r>
          </a:p>
          <a:p>
            <a:pPr algn="ctr"/>
            <a:r>
              <a:rPr lang="en-US"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Christ  Earthly Ministry</a:t>
            </a:r>
            <a:endParaRPr lang="en-US"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en-US" sz="1200" b="1" dirty="0" smtClean="0">
                <a:solidFill>
                  <a:schemeClr val="bg1"/>
                </a:solidFill>
                <a:latin typeface="Times New Roman" pitchFamily="18" charset="0"/>
                <a:cs typeface="Times New Roman" pitchFamily="18" charset="0"/>
              </a:rPr>
              <a:t>15</a:t>
            </a:r>
            <a:r>
              <a:rPr lang="en-US" sz="1200" b="1" baseline="30000" dirty="0" smtClean="0">
                <a:solidFill>
                  <a:schemeClr val="bg1"/>
                </a:solidFill>
                <a:latin typeface="Times New Roman" pitchFamily="18" charset="0"/>
                <a:cs typeface="Times New Roman" pitchFamily="18" charset="0"/>
              </a:rPr>
              <a:t>th</a:t>
            </a:r>
            <a:r>
              <a:rPr lang="en-US" sz="1200" b="1" dirty="0" smtClean="0">
                <a:solidFill>
                  <a:schemeClr val="bg1"/>
                </a:solidFill>
                <a:latin typeface="Times New Roman" pitchFamily="18" charset="0"/>
                <a:cs typeface="Times New Roman" pitchFamily="18" charset="0"/>
              </a:rPr>
              <a:t> day of 1</a:t>
            </a:r>
            <a:r>
              <a:rPr lang="en-US" sz="1200" b="1" baseline="30000" dirty="0" smtClean="0">
                <a:solidFill>
                  <a:schemeClr val="bg1"/>
                </a:solidFill>
                <a:latin typeface="Times New Roman" pitchFamily="18" charset="0"/>
                <a:cs typeface="Times New Roman" pitchFamily="18" charset="0"/>
              </a:rPr>
              <a:t>st</a:t>
            </a:r>
            <a:r>
              <a:rPr lang="en-US" sz="1200" b="1" dirty="0" smtClean="0">
                <a:solidFill>
                  <a:schemeClr val="bg1"/>
                </a:solidFill>
                <a:latin typeface="Times New Roman" pitchFamily="18" charset="0"/>
                <a:cs typeface="Times New Roman" pitchFamily="18" charset="0"/>
              </a:rPr>
              <a:t> month       </a:t>
            </a:r>
            <a:r>
              <a:rPr lang="en-US"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Unleavened </a:t>
            </a:r>
            <a:r>
              <a:rPr lang="en-US"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Bread                 </a:t>
            </a:r>
            <a:r>
              <a:rPr lang="en-US" sz="1200" b="1" dirty="0" smtClean="0">
                <a:solidFill>
                  <a:schemeClr val="bg1"/>
                </a:solidFill>
                <a:latin typeface="Times New Roman" pitchFamily="18" charset="0"/>
                <a:cs typeface="Times New Roman" pitchFamily="18" charset="0"/>
              </a:rPr>
              <a:t>v. 5, 6, 7, 11</a:t>
            </a:r>
          </a:p>
          <a:p>
            <a:r>
              <a:rPr lang="en-US" sz="1200" b="1" dirty="0" smtClean="0">
                <a:solidFill>
                  <a:schemeClr val="bg1"/>
                </a:solidFill>
                <a:latin typeface="Times New Roman" pitchFamily="18" charset="0"/>
                <a:cs typeface="Times New Roman" pitchFamily="18" charset="0"/>
              </a:rPr>
              <a:t>21</a:t>
            </a:r>
            <a:r>
              <a:rPr lang="en-US" sz="1200" b="1" baseline="30000" dirty="0" smtClean="0">
                <a:solidFill>
                  <a:schemeClr val="bg1"/>
                </a:solidFill>
                <a:latin typeface="Times New Roman" pitchFamily="18" charset="0"/>
                <a:cs typeface="Times New Roman" pitchFamily="18" charset="0"/>
              </a:rPr>
              <a:t>st</a:t>
            </a:r>
            <a:r>
              <a:rPr lang="en-US" sz="1200" b="1" dirty="0" smtClean="0">
                <a:solidFill>
                  <a:schemeClr val="bg1"/>
                </a:solidFill>
                <a:latin typeface="Times New Roman" pitchFamily="18" charset="0"/>
                <a:cs typeface="Times New Roman" pitchFamily="18" charset="0"/>
              </a:rPr>
              <a:t> day of 1</a:t>
            </a:r>
            <a:r>
              <a:rPr lang="en-US" sz="1200" b="1" baseline="30000" dirty="0" smtClean="0">
                <a:solidFill>
                  <a:schemeClr val="bg1"/>
                </a:solidFill>
                <a:latin typeface="Times New Roman" pitchFamily="18" charset="0"/>
                <a:cs typeface="Times New Roman" pitchFamily="18" charset="0"/>
              </a:rPr>
              <a:t>st</a:t>
            </a:r>
            <a:r>
              <a:rPr lang="en-US" sz="1200" b="1" dirty="0" smtClean="0">
                <a:solidFill>
                  <a:schemeClr val="bg1"/>
                </a:solidFill>
                <a:latin typeface="Times New Roman" pitchFamily="18" charset="0"/>
                <a:cs typeface="Times New Roman" pitchFamily="18" charset="0"/>
              </a:rPr>
              <a:t> month        </a:t>
            </a:r>
            <a:r>
              <a:rPr lang="en-US"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7</a:t>
            </a:r>
            <a:r>
              <a:rPr lang="en-US" sz="1200" b="1" baseline="300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th</a:t>
            </a:r>
            <a:r>
              <a:rPr lang="en-US"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day of Unleavened Bread   </a:t>
            </a:r>
            <a:r>
              <a:rPr lang="en-US" sz="12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v. 8</a:t>
            </a:r>
          </a:p>
          <a:p>
            <a:r>
              <a:rPr lang="en-US" sz="1200" b="1" dirty="0" smtClean="0">
                <a:solidFill>
                  <a:schemeClr val="bg1"/>
                </a:solidFill>
                <a:latin typeface="Times New Roman" pitchFamily="18" charset="0"/>
                <a:cs typeface="Times New Roman" pitchFamily="18" charset="0"/>
              </a:rPr>
              <a:t>50</a:t>
            </a:r>
            <a:r>
              <a:rPr lang="en-US" sz="1200" b="1" baseline="30000" dirty="0" smtClean="0">
                <a:solidFill>
                  <a:schemeClr val="bg1"/>
                </a:solidFill>
                <a:latin typeface="Times New Roman" pitchFamily="18" charset="0"/>
                <a:cs typeface="Times New Roman" pitchFamily="18" charset="0"/>
              </a:rPr>
              <a:t>th</a:t>
            </a:r>
            <a:r>
              <a:rPr lang="en-US" sz="1200" b="1" dirty="0" smtClean="0">
                <a:solidFill>
                  <a:schemeClr val="bg1"/>
                </a:solidFill>
                <a:latin typeface="Times New Roman" pitchFamily="18" charset="0"/>
                <a:cs typeface="Times New Roman" pitchFamily="18" charset="0"/>
              </a:rPr>
              <a:t> day from morrow     </a:t>
            </a:r>
            <a:r>
              <a:rPr lang="en-US" sz="1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Pentecost also known as       </a:t>
            </a:r>
            <a:r>
              <a:rPr lang="en-US" sz="1200" b="1" dirty="0" smtClean="0">
                <a:solidFill>
                  <a:schemeClr val="bg1"/>
                </a:solidFill>
                <a:latin typeface="Times New Roman" pitchFamily="18" charset="0"/>
                <a:cs typeface="Times New Roman" pitchFamily="18" charset="0"/>
              </a:rPr>
              <a:t>v. 15, 16, 21  15</a:t>
            </a:r>
            <a:r>
              <a:rPr lang="en-US" sz="1200" b="1" baseline="30000" dirty="0" smtClean="0">
                <a:solidFill>
                  <a:schemeClr val="bg1"/>
                </a:solidFill>
                <a:latin typeface="Times New Roman" pitchFamily="18" charset="0"/>
                <a:cs typeface="Times New Roman" pitchFamily="18" charset="0"/>
              </a:rPr>
              <a:t>th</a:t>
            </a:r>
            <a:r>
              <a:rPr lang="en-US" sz="1200" b="1" dirty="0" smtClean="0">
                <a:solidFill>
                  <a:schemeClr val="bg1"/>
                </a:solidFill>
                <a:latin typeface="Times New Roman" pitchFamily="18" charset="0"/>
                <a:cs typeface="Times New Roman" pitchFamily="18" charset="0"/>
              </a:rPr>
              <a:t> of 1</a:t>
            </a:r>
            <a:r>
              <a:rPr lang="en-US" sz="1200" b="1" baseline="30000" dirty="0" smtClean="0">
                <a:solidFill>
                  <a:schemeClr val="bg1"/>
                </a:solidFill>
                <a:latin typeface="Times New Roman" pitchFamily="18" charset="0"/>
                <a:cs typeface="Times New Roman" pitchFamily="18" charset="0"/>
              </a:rPr>
              <a:t>st</a:t>
            </a:r>
            <a:r>
              <a:rPr lang="en-US" sz="1200" b="1" dirty="0" smtClean="0">
                <a:solidFill>
                  <a:schemeClr val="bg1"/>
                </a:solidFill>
                <a:latin typeface="Times New Roman" pitchFamily="18" charset="0"/>
                <a:cs typeface="Times New Roman" pitchFamily="18" charset="0"/>
              </a:rPr>
              <a:t>                            </a:t>
            </a:r>
            <a:r>
              <a:rPr lang="en-US" sz="1200" b="1" u="sng" dirty="0" smtClean="0">
                <a:solidFill>
                  <a:schemeClr val="bg1"/>
                </a:solidFill>
                <a:latin typeface="Times New Roman" pitchFamily="18" charset="0"/>
                <a:cs typeface="Times New Roman" pitchFamily="18" charset="0"/>
              </a:rPr>
              <a:t>Feast of </a:t>
            </a:r>
            <a:r>
              <a:rPr lang="en-US" sz="1200" b="1" u="sng" dirty="0" smtClean="0">
                <a:solidFill>
                  <a:schemeClr val="bg1"/>
                </a:solidFill>
                <a:latin typeface="Times New Roman" pitchFamily="18" charset="0"/>
                <a:cs typeface="Times New Roman" pitchFamily="18" charset="0"/>
              </a:rPr>
              <a:t>weeks</a:t>
            </a:r>
            <a:endParaRPr lang="en-US" sz="1200" b="1" dirty="0" smtClean="0">
              <a:solidFill>
                <a:srgbClr val="C00000"/>
              </a:solidFill>
              <a:latin typeface="Times New Roman" pitchFamily="18" charset="0"/>
              <a:cs typeface="Times New Roman" pitchFamily="18" charset="0"/>
            </a:endParaRPr>
          </a:p>
          <a:p>
            <a:pPr algn="ct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Christ Heavenly Ministry as High Priest</a:t>
            </a:r>
          </a:p>
          <a:p>
            <a:r>
              <a:rPr lang="en-US" sz="1200" b="1" dirty="0" smtClean="0">
                <a:solidFill>
                  <a:schemeClr val="bg1"/>
                </a:solidFill>
                <a:latin typeface="Times New Roman" pitchFamily="18" charset="0"/>
                <a:cs typeface="Times New Roman" pitchFamily="18" charset="0"/>
              </a:rPr>
              <a:t>   1</a:t>
            </a:r>
            <a:r>
              <a:rPr lang="en-US" sz="1200" b="1" baseline="30000" dirty="0" smtClean="0">
                <a:solidFill>
                  <a:schemeClr val="bg1"/>
                </a:solidFill>
                <a:latin typeface="Times New Roman" pitchFamily="18" charset="0"/>
                <a:cs typeface="Times New Roman" pitchFamily="18" charset="0"/>
              </a:rPr>
              <a:t>st</a:t>
            </a:r>
            <a:r>
              <a:rPr lang="en-US" sz="1200" b="1" dirty="0" smtClean="0">
                <a:solidFill>
                  <a:schemeClr val="bg1"/>
                </a:solidFill>
                <a:latin typeface="Times New Roman" pitchFamily="18" charset="0"/>
                <a:cs typeface="Times New Roman" pitchFamily="18" charset="0"/>
              </a:rPr>
              <a:t> day of  7</a:t>
            </a:r>
            <a:r>
              <a:rPr lang="en-US" sz="1200" b="1" baseline="30000" dirty="0" smtClean="0">
                <a:solidFill>
                  <a:schemeClr val="bg1"/>
                </a:solidFill>
                <a:latin typeface="Times New Roman" pitchFamily="18" charset="0"/>
                <a:cs typeface="Times New Roman" pitchFamily="18" charset="0"/>
              </a:rPr>
              <a:t>th</a:t>
            </a:r>
            <a:r>
              <a:rPr lang="en-US" sz="1200" b="1" dirty="0" smtClean="0">
                <a:solidFill>
                  <a:schemeClr val="bg1"/>
                </a:solidFill>
                <a:latin typeface="Times New Roman" pitchFamily="18" charset="0"/>
                <a:cs typeface="Times New Roman" pitchFamily="18" charset="0"/>
              </a:rPr>
              <a:t> month</a:t>
            </a:r>
            <a:r>
              <a:rPr lang="en-US" sz="12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Blowing of Trumpets           </a:t>
            </a:r>
            <a:r>
              <a:rPr lang="en-US" sz="12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1200" b="1" dirty="0" smtClean="0">
                <a:solidFill>
                  <a:schemeClr val="bg1"/>
                </a:solidFill>
                <a:latin typeface="Times New Roman" pitchFamily="18" charset="0"/>
                <a:cs typeface="Times New Roman" pitchFamily="18" charset="0"/>
              </a:rPr>
              <a:t>v. 24, 25</a:t>
            </a:r>
          </a:p>
          <a:p>
            <a:r>
              <a:rPr lang="en-US" sz="1200" b="1" dirty="0" smtClean="0">
                <a:solidFill>
                  <a:schemeClr val="bg1"/>
                </a:solidFill>
                <a:latin typeface="Times New Roman" pitchFamily="18" charset="0"/>
                <a:cs typeface="Times New Roman" pitchFamily="18" charset="0"/>
              </a:rPr>
              <a:t>10</a:t>
            </a:r>
            <a:r>
              <a:rPr lang="en-US" sz="1200" b="1" baseline="30000" dirty="0" smtClean="0">
                <a:solidFill>
                  <a:schemeClr val="bg1"/>
                </a:solidFill>
                <a:latin typeface="Times New Roman" pitchFamily="18" charset="0"/>
                <a:cs typeface="Times New Roman" pitchFamily="18" charset="0"/>
              </a:rPr>
              <a:t>th</a:t>
            </a:r>
            <a:r>
              <a:rPr lang="en-US" sz="1200" b="1" dirty="0" smtClean="0">
                <a:solidFill>
                  <a:schemeClr val="bg1"/>
                </a:solidFill>
                <a:latin typeface="Times New Roman" pitchFamily="18" charset="0"/>
                <a:cs typeface="Times New Roman" pitchFamily="18" charset="0"/>
              </a:rPr>
              <a:t> day of  7</a:t>
            </a:r>
            <a:r>
              <a:rPr lang="en-US" sz="1200" b="1" baseline="30000" dirty="0" smtClean="0">
                <a:solidFill>
                  <a:schemeClr val="bg1"/>
                </a:solidFill>
                <a:latin typeface="Times New Roman" pitchFamily="18" charset="0"/>
                <a:cs typeface="Times New Roman" pitchFamily="18" charset="0"/>
              </a:rPr>
              <a:t>th</a:t>
            </a:r>
            <a:r>
              <a:rPr lang="en-US" sz="1200" b="1" dirty="0" smtClean="0">
                <a:solidFill>
                  <a:schemeClr val="bg1"/>
                </a:solidFill>
                <a:latin typeface="Times New Roman" pitchFamily="18" charset="0"/>
                <a:cs typeface="Times New Roman" pitchFamily="18" charset="0"/>
              </a:rPr>
              <a:t> month</a:t>
            </a:r>
            <a:r>
              <a:rPr lang="en-US" sz="12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Day of Atonement                </a:t>
            </a:r>
            <a:r>
              <a:rPr lang="en-US" sz="12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1200" b="1" dirty="0" smtClean="0">
                <a:solidFill>
                  <a:schemeClr val="bg1"/>
                </a:solidFill>
                <a:latin typeface="Times New Roman" pitchFamily="18" charset="0"/>
                <a:cs typeface="Times New Roman" pitchFamily="18" charset="0"/>
              </a:rPr>
              <a:t>v. 27-32</a:t>
            </a:r>
          </a:p>
          <a:p>
            <a:r>
              <a:rPr lang="en-US" sz="1200" b="1" dirty="0" smtClean="0">
                <a:solidFill>
                  <a:schemeClr val="bg1"/>
                </a:solidFill>
                <a:latin typeface="Times New Roman" pitchFamily="18" charset="0"/>
                <a:cs typeface="Times New Roman" pitchFamily="18" charset="0"/>
              </a:rPr>
              <a:t>15</a:t>
            </a:r>
            <a:r>
              <a:rPr lang="en-US" sz="1200" b="1" baseline="30000" dirty="0" smtClean="0">
                <a:solidFill>
                  <a:schemeClr val="bg1"/>
                </a:solidFill>
                <a:latin typeface="Times New Roman" pitchFamily="18" charset="0"/>
                <a:cs typeface="Times New Roman" pitchFamily="18" charset="0"/>
              </a:rPr>
              <a:t>th</a:t>
            </a:r>
            <a:r>
              <a:rPr lang="en-US" sz="1200" b="1" dirty="0" smtClean="0">
                <a:solidFill>
                  <a:schemeClr val="bg1"/>
                </a:solidFill>
                <a:latin typeface="Times New Roman" pitchFamily="18" charset="0"/>
                <a:cs typeface="Times New Roman" pitchFamily="18" charset="0"/>
              </a:rPr>
              <a:t> day of  7</a:t>
            </a:r>
            <a:r>
              <a:rPr lang="en-US" sz="1200" b="1" baseline="30000" dirty="0" smtClean="0">
                <a:solidFill>
                  <a:schemeClr val="bg1"/>
                </a:solidFill>
                <a:latin typeface="Times New Roman" pitchFamily="18" charset="0"/>
                <a:cs typeface="Times New Roman" pitchFamily="18" charset="0"/>
              </a:rPr>
              <a:t>th</a:t>
            </a:r>
            <a:r>
              <a:rPr lang="en-US" sz="1200" b="1" dirty="0" smtClean="0">
                <a:solidFill>
                  <a:schemeClr val="bg1"/>
                </a:solidFill>
                <a:latin typeface="Times New Roman" pitchFamily="18" charset="0"/>
                <a:cs typeface="Times New Roman" pitchFamily="18" charset="0"/>
              </a:rPr>
              <a:t> month</a:t>
            </a:r>
            <a:r>
              <a:rPr lang="en-US" sz="12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Feast of Tabernacles            </a:t>
            </a:r>
            <a:r>
              <a:rPr lang="en-US" sz="12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1200" b="1" dirty="0" smtClean="0">
                <a:solidFill>
                  <a:schemeClr val="bg1"/>
                </a:solidFill>
                <a:latin typeface="Times New Roman" pitchFamily="18" charset="0"/>
                <a:cs typeface="Times New Roman" pitchFamily="18" charset="0"/>
              </a:rPr>
              <a:t>v. 34, 35, 39</a:t>
            </a:r>
          </a:p>
          <a:p>
            <a:r>
              <a:rPr lang="en-US" sz="1200" b="1" dirty="0" smtClean="0">
                <a:solidFill>
                  <a:schemeClr val="bg1"/>
                </a:solidFill>
                <a:latin typeface="Times New Roman" pitchFamily="18" charset="0"/>
                <a:cs typeface="Times New Roman" pitchFamily="18" charset="0"/>
              </a:rPr>
              <a:t>22</a:t>
            </a:r>
            <a:r>
              <a:rPr lang="en-US" sz="1200" b="1" baseline="30000" dirty="0" smtClean="0">
                <a:solidFill>
                  <a:schemeClr val="bg1"/>
                </a:solidFill>
                <a:latin typeface="Times New Roman" pitchFamily="18" charset="0"/>
                <a:cs typeface="Times New Roman" pitchFamily="18" charset="0"/>
              </a:rPr>
              <a:t>nd</a:t>
            </a:r>
            <a:r>
              <a:rPr lang="en-US" sz="1200" b="1" dirty="0" smtClean="0">
                <a:solidFill>
                  <a:schemeClr val="bg1"/>
                </a:solidFill>
                <a:latin typeface="Times New Roman" pitchFamily="18" charset="0"/>
                <a:cs typeface="Times New Roman" pitchFamily="18" charset="0"/>
              </a:rPr>
              <a:t> day of  7</a:t>
            </a:r>
            <a:r>
              <a:rPr lang="en-US" sz="1200" b="1" baseline="30000" dirty="0" smtClean="0">
                <a:solidFill>
                  <a:schemeClr val="bg1"/>
                </a:solidFill>
                <a:latin typeface="Times New Roman" pitchFamily="18" charset="0"/>
                <a:cs typeface="Times New Roman" pitchFamily="18" charset="0"/>
              </a:rPr>
              <a:t>th</a:t>
            </a:r>
            <a:r>
              <a:rPr lang="en-US" sz="1200" b="1" dirty="0" smtClean="0">
                <a:solidFill>
                  <a:schemeClr val="bg1"/>
                </a:solidFill>
                <a:latin typeface="Times New Roman" pitchFamily="18" charset="0"/>
                <a:cs typeface="Times New Roman" pitchFamily="18" charset="0"/>
              </a:rPr>
              <a:t> month</a:t>
            </a:r>
            <a:r>
              <a:rPr lang="en-US" sz="12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8</a:t>
            </a:r>
            <a:r>
              <a:rPr lang="en-US" sz="1200" b="1" baseline="30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a:t>
            </a:r>
            <a:r>
              <a:rPr lang="en-US" sz="12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day of Feast of Tabernacles   </a:t>
            </a:r>
            <a:r>
              <a:rPr lang="en-US" sz="1200" b="1" dirty="0" smtClean="0">
                <a:solidFill>
                  <a:schemeClr val="bg1"/>
                </a:solidFill>
                <a:latin typeface="Times New Roman" pitchFamily="18" charset="0"/>
                <a:cs typeface="Times New Roman" pitchFamily="18" charset="0"/>
              </a:rPr>
              <a:t>v. 36, </a:t>
            </a:r>
            <a:r>
              <a:rPr lang="en-US" sz="1200" b="1" dirty="0" smtClean="0">
                <a:solidFill>
                  <a:schemeClr val="bg1"/>
                </a:solidFill>
                <a:latin typeface="Times New Roman" pitchFamily="18" charset="0"/>
                <a:cs typeface="Times New Roman" pitchFamily="18" charset="0"/>
              </a:rPr>
              <a:t>39</a:t>
            </a:r>
          </a:p>
          <a:p>
            <a:endParaRPr lang="en-US" sz="1200" b="1" dirty="0" smtClean="0">
              <a:solidFill>
                <a:schemeClr val="bg1"/>
              </a:solidFill>
              <a:latin typeface="Times New Roman" pitchFamily="18" charset="0"/>
              <a:cs typeface="Times New Roman" pitchFamily="18" charset="0"/>
            </a:endParaRPr>
          </a:p>
        </p:txBody>
      </p:sp>
      <p:pic>
        <p:nvPicPr>
          <p:cNvPr id="11" name="Picture 4" descr="http://www.seattlecca.org/client/Esophagus-large.jpg"/>
          <p:cNvPicPr>
            <a:picLocks noChangeAspect="1" noChangeArrowheads="1"/>
          </p:cNvPicPr>
          <p:nvPr/>
        </p:nvPicPr>
        <p:blipFill>
          <a:blip r:embed="rId4" cstate="print"/>
          <a:srcRect/>
          <a:stretch>
            <a:fillRect/>
          </a:stretch>
        </p:blipFill>
        <p:spPr bwMode="auto">
          <a:xfrm>
            <a:off x="0" y="838200"/>
            <a:ext cx="4572000" cy="6019800"/>
          </a:xfrm>
          <a:prstGeom prst="rect">
            <a:avLst/>
          </a:prstGeom>
          <a:noFill/>
          <a:ln w="28575">
            <a:solidFill>
              <a:srgbClr val="C00000"/>
            </a:solidFill>
          </a:ln>
        </p:spPr>
      </p:pic>
      <p:pic>
        <p:nvPicPr>
          <p:cNvPr id="12" name="Picture 2" descr="http://2.bp.blogspot.com/-3LkH1RfwATQ/TadPH_tZtvI/AAAAAAAAAX0/rZmEtEj5DTo/s1600/teeth+tooth2.jpg">
            <a:hlinkClick r:id="rId5"/>
          </p:cNvPr>
          <p:cNvPicPr>
            <a:picLocks noChangeAspect="1" noChangeArrowheads="1"/>
          </p:cNvPicPr>
          <p:nvPr/>
        </p:nvPicPr>
        <p:blipFill>
          <a:blip r:embed="rId6" cstate="print"/>
          <a:srcRect/>
          <a:stretch>
            <a:fillRect/>
          </a:stretch>
        </p:blipFill>
        <p:spPr bwMode="auto">
          <a:xfrm>
            <a:off x="2667000" y="1219200"/>
            <a:ext cx="1676400" cy="1676400"/>
          </a:xfrm>
          <a:prstGeom prst="rect">
            <a:avLst/>
          </a:prstGeom>
          <a:noFill/>
          <a:ln>
            <a:solidFill>
              <a:srgbClr val="FF0000"/>
            </a:solidFill>
          </a:ln>
        </p:spPr>
      </p:pic>
      <p:sp>
        <p:nvSpPr>
          <p:cNvPr id="13" name="Rectangle 12"/>
          <p:cNvSpPr/>
          <p:nvPr/>
        </p:nvSpPr>
        <p:spPr>
          <a:xfrm>
            <a:off x="8534400" y="0"/>
            <a:ext cx="300082" cy="369332"/>
          </a:xfrm>
          <a:prstGeom prst="rect">
            <a:avLst/>
          </a:prstGeom>
        </p:spPr>
        <p:txBody>
          <a:bodyPr wrap="none">
            <a:spAutoFit/>
          </a:bodyPr>
          <a:lstStyle/>
          <a:p>
            <a:pPr algn="ctr"/>
            <a:fld id="{877F9B8C-32C4-43F2-99B4-FFD195B4A4EB}" type="slidenum">
              <a:rPr lang="en-US" b="1" smtClean="0">
                <a:latin typeface="Times New Roman" pitchFamily="18" charset="0"/>
                <a:cs typeface="Times New Roman" pitchFamily="18" charset="0"/>
              </a:rPr>
              <a:pPr algn="ctr"/>
              <a:t>10</a:t>
            </a:fld>
            <a:endParaRPr lang="en-US" b="1" dirty="0">
              <a:latin typeface="Times New Roman" pitchFamily="18" charset="0"/>
              <a:cs typeface="Times New Roman" pitchFamily="18" charset="0"/>
            </a:endParaRPr>
          </a:p>
        </p:txBody>
      </p:sp>
      <p:sp>
        <p:nvSpPr>
          <p:cNvPr id="14" name="TextBox 13"/>
          <p:cNvSpPr txBox="1"/>
          <p:nvPr/>
        </p:nvSpPr>
        <p:spPr>
          <a:xfrm>
            <a:off x="685800" y="1828800"/>
            <a:ext cx="969817" cy="523220"/>
          </a:xfrm>
          <a:prstGeom prst="rect">
            <a:avLst/>
          </a:prstGeom>
          <a:noFill/>
          <a:ln>
            <a:solidFill>
              <a:srgbClr val="C00000"/>
            </a:solidFill>
          </a:ln>
        </p:spPr>
        <p:txBody>
          <a:bodyPr wrap="none" rtlCol="0">
            <a:spAutoFit/>
          </a:bodyPr>
          <a:lstStyle/>
          <a:p>
            <a:r>
              <a:rPr lang="en-US" sz="1400" b="1" dirty="0" smtClean="0">
                <a:solidFill>
                  <a:srgbClr val="C00000"/>
                </a:solidFill>
                <a:latin typeface="Times New Roman" pitchFamily="18" charset="0"/>
                <a:cs typeface="Times New Roman" pitchFamily="18" charset="0"/>
              </a:rPr>
              <a:t>The Altar </a:t>
            </a:r>
          </a:p>
          <a:p>
            <a:r>
              <a:rPr lang="en-US" sz="1400" b="1" dirty="0" smtClean="0">
                <a:solidFill>
                  <a:srgbClr val="C00000"/>
                </a:solidFill>
                <a:latin typeface="Times New Roman" pitchFamily="18" charset="0"/>
                <a:cs typeface="Times New Roman" pitchFamily="18" charset="0"/>
              </a:rPr>
              <a:t>of Incense</a:t>
            </a:r>
            <a:endParaRPr lang="en-US" sz="1400" b="1" dirty="0">
              <a:solidFill>
                <a:srgbClr val="C00000"/>
              </a:solidFill>
              <a:latin typeface="Times New Roman" pitchFamily="18" charset="0"/>
              <a:cs typeface="Times New Roman" pitchFamily="18" charset="0"/>
            </a:endParaRPr>
          </a:p>
        </p:txBody>
      </p:sp>
      <p:cxnSp>
        <p:nvCxnSpPr>
          <p:cNvPr id="16" name="Straight Arrow Connector 15"/>
          <p:cNvCxnSpPr>
            <a:stCxn id="14" idx="3"/>
          </p:cNvCxnSpPr>
          <p:nvPr/>
        </p:nvCxnSpPr>
        <p:spPr>
          <a:xfrm>
            <a:off x="1655617" y="2090410"/>
            <a:ext cx="401783" cy="347990"/>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0" y="0"/>
            <a:ext cx="9144000" cy="6858000"/>
          </a:xfrm>
          <a:prstGeom prst="rect">
            <a:avLst/>
          </a:prstGeom>
          <a:ln>
            <a:solidFill>
              <a:srgbClr val="C00000"/>
            </a:solidFill>
            <a:headEnd/>
            <a:tailEn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tab pos="4787900" algn="l"/>
              </a:tabLst>
            </a:pPr>
            <a:r>
              <a:rPr kumimoji="0" lang="en-US" sz="24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Ten Kingdoms rent from Rehoboam</a:t>
            </a:r>
            <a:r>
              <a:rPr kumimoji="0" lang="en-US" sz="2400" b="0"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kumimoji="0" lang="en-US" sz="20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Courtyard in the Body </a:t>
            </a:r>
          </a:p>
          <a:p>
            <a:pPr marL="0" marR="0" lvl="0" indent="0" algn="ctr" defTabSz="914400" rtl="0" eaLnBrk="1" fontAlgn="base" latinLnBrk="0" hangingPunct="1">
              <a:lnSpc>
                <a:spcPct val="100000"/>
              </a:lnSpc>
              <a:spcBef>
                <a:spcPct val="0"/>
              </a:spcBef>
              <a:spcAft>
                <a:spcPct val="0"/>
              </a:spcAft>
              <a:buClrTx/>
              <a:buSzTx/>
              <a:buFontTx/>
              <a:buNone/>
              <a:tabLst>
                <a:tab pos="4787900" algn="l"/>
              </a:tabLst>
            </a:pPr>
            <a:r>
              <a:rPr kumimoji="0" lang="en-US" b="1" i="0" u="none" strike="noStrike" cap="none" normalizeH="0" baseline="0" dirty="0" smtClean="0">
                <a:ln>
                  <a:noFill/>
                </a:ln>
                <a:solidFill>
                  <a:schemeClr val="bg1"/>
                </a:solidFill>
                <a:latin typeface="Times New Roman" pitchFamily="18" charset="0"/>
                <a:ea typeface="Calibri" pitchFamily="34" charset="0"/>
                <a:cs typeface="Times New Roman" pitchFamily="18" charset="0"/>
              </a:rPr>
              <a:t>(1 King 11:28-31) </a:t>
            </a:r>
            <a:r>
              <a:rPr kumimoji="0" lang="en-US" b="1" i="0" u="none" strike="noStrike" cap="none" normalizeH="0" baseline="0" dirty="0" smtClean="0">
                <a:ln>
                  <a:noFill/>
                </a:ln>
                <a:solidFill>
                  <a:srgbClr val="000000"/>
                </a:solidFill>
                <a:latin typeface="Times New Roman" pitchFamily="18" charset="0"/>
                <a:ea typeface="Calibri" pitchFamily="34" charset="0"/>
                <a:cs typeface="Times New Roman" pitchFamily="18" charset="0"/>
              </a:rPr>
              <a:t>(Exodus 30:18-21) (Zechariah 13:1) (John 7:37-39)</a:t>
            </a:r>
          </a:p>
          <a:p>
            <a:pPr marL="0" marR="0" lvl="0" indent="0" algn="ctr" defTabSz="914400" rtl="0" eaLnBrk="1" fontAlgn="base" latinLnBrk="0" hangingPunct="1">
              <a:lnSpc>
                <a:spcPct val="100000"/>
              </a:lnSpc>
              <a:spcBef>
                <a:spcPct val="0"/>
              </a:spcBef>
              <a:spcAft>
                <a:spcPct val="0"/>
              </a:spcAft>
              <a:buClrTx/>
              <a:buSzTx/>
              <a:buFontTx/>
              <a:buNone/>
              <a:tabLst>
                <a:tab pos="4787900" algn="l"/>
              </a:tabLst>
            </a:pPr>
            <a:endParaRPr kumimoji="0" lang="en-US" sz="800" b="1" i="0" u="none" strike="noStrike" cap="none" normalizeH="0" baseline="0" dirty="0" smtClean="0">
              <a:ln>
                <a:noFill/>
              </a:ln>
              <a:solidFill>
                <a:srgbClr val="000000"/>
              </a:solidFill>
              <a:latin typeface="Times New Roman" pitchFamily="18" charset="0"/>
              <a:ea typeface="Calibri" pitchFamily="34" charset="0"/>
              <a:cs typeface="Times New Roman" pitchFamily="18" charset="0"/>
            </a:endParaRPr>
          </a:p>
          <a:p>
            <a:pPr marL="800100" lvl="1" indent="-342900" eaLnBrk="0" fontAlgn="base" hangingPunct="0">
              <a:spcBef>
                <a:spcPct val="0"/>
              </a:spcBef>
              <a:spcAft>
                <a:spcPct val="0"/>
              </a:spcAft>
              <a:tabLst>
                <a:tab pos="4787900" algn="l"/>
              </a:tabLst>
            </a:pPr>
            <a:r>
              <a:rPr kumimoji="0" lang="en-US"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1</a:t>
            </a:r>
            <a:r>
              <a:rPr kumimoji="0" lang="en-US" b="1" i="0" u="none" strike="noStrike" cap="none" normalizeH="0" baseline="0" dirty="0" smtClean="0">
                <a:ln>
                  <a:noFill/>
                </a:ln>
                <a:solidFill>
                  <a:schemeClr val="tx1"/>
                </a:solidFill>
                <a:latin typeface="Times New Roman" pitchFamily="18" charset="0"/>
                <a:ea typeface="Calibri" pitchFamily="34" charset="0"/>
                <a:cs typeface="Times New Roman" pitchFamily="18" charset="0"/>
              </a:rPr>
              <a:t>.</a:t>
            </a:r>
            <a:r>
              <a:rPr kumimoji="0" lang="en-US" b="1" i="0" u="none" strike="noStrike" cap="none" normalizeH="0" baseline="0" dirty="0" smtClean="0">
                <a:ln>
                  <a:noFill/>
                </a:ln>
                <a:solidFill>
                  <a:srgbClr val="C00000"/>
                </a:solidFill>
                <a:latin typeface="Times New Roman" pitchFamily="18" charset="0"/>
                <a:ea typeface="Calibri" pitchFamily="34" charset="0"/>
                <a:cs typeface="Times New Roman" pitchFamily="18" charset="0"/>
              </a:rPr>
              <a:t>  </a:t>
            </a:r>
            <a:r>
              <a:rPr kumimoji="0" lang="en-US" b="1" i="0" u="sng"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Mouth</a:t>
            </a:r>
            <a:r>
              <a:rPr kumimoji="0" lang="en-US"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kumimoji="0" lang="en-US" sz="16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Head of the Lower Body: It was connected with the Heavenly Sanctuary </a:t>
            </a:r>
          </a:p>
          <a:p>
            <a:pPr lvl="1" algn="ctr" eaLnBrk="0" fontAlgn="base" hangingPunct="0">
              <a:spcBef>
                <a:spcPct val="0"/>
              </a:spcBef>
              <a:spcAft>
                <a:spcPct val="0"/>
              </a:spcAft>
              <a:tabLst>
                <a:tab pos="4787900" algn="l"/>
              </a:tabLst>
            </a:pPr>
            <a:r>
              <a:rPr lang="en-US" b="1" dirty="0" smtClean="0">
                <a:solidFill>
                  <a:schemeClr val="bg1"/>
                </a:solidFill>
                <a:latin typeface="Times New Roman" pitchFamily="18" charset="0"/>
                <a:ea typeface="Calibri" pitchFamily="34" charset="0"/>
                <a:cs typeface="Times New Roman" pitchFamily="18" charset="0"/>
              </a:rPr>
              <a:t> </a:t>
            </a:r>
            <a:r>
              <a:rPr kumimoji="0" lang="en-US" b="1" i="0" u="none" strike="noStrike" cap="none" normalizeH="0" baseline="0" dirty="0" smtClean="0">
                <a:ln>
                  <a:noFill/>
                </a:ln>
                <a:solidFill>
                  <a:schemeClr val="bg1"/>
                </a:solidFill>
                <a:latin typeface="Times New Roman" pitchFamily="18" charset="0"/>
                <a:ea typeface="Calibri" pitchFamily="34" charset="0"/>
                <a:cs typeface="Times New Roman" pitchFamily="18" charset="0"/>
              </a:rPr>
              <a:t>(Job 12:11) (Deuteronomy 33:12) </a:t>
            </a:r>
          </a:p>
          <a:p>
            <a:pPr marL="800100" lvl="1" indent="-342900" eaLnBrk="0" fontAlgn="base" hangingPunct="0">
              <a:spcBef>
                <a:spcPct val="0"/>
              </a:spcBef>
              <a:spcAft>
                <a:spcPct val="0"/>
              </a:spcAft>
              <a:tabLst>
                <a:tab pos="4787900" algn="l"/>
              </a:tabLst>
            </a:pPr>
            <a:r>
              <a:rPr kumimoji="0" lang="en-US" b="1" i="0" u="none" strike="noStrike" cap="none" normalizeH="0" baseline="0" dirty="0" smtClean="0">
                <a:ln>
                  <a:noFill/>
                </a:ln>
                <a:solidFill>
                  <a:schemeClr val="tx1"/>
                </a:solidFill>
                <a:latin typeface="Times New Roman" pitchFamily="18" charset="0"/>
                <a:ea typeface="Calibri" pitchFamily="34" charset="0"/>
                <a:cs typeface="Times New Roman" pitchFamily="18" charset="0"/>
              </a:rPr>
              <a:t>2.</a:t>
            </a:r>
            <a:r>
              <a:rPr kumimoji="0" lang="en-US" b="1" i="0" u="none" strike="noStrike" cap="none" normalizeH="0" baseline="0" dirty="0" smtClean="0">
                <a:ln>
                  <a:noFill/>
                </a:ln>
                <a:solidFill>
                  <a:schemeClr val="bg1"/>
                </a:solidFill>
                <a:latin typeface="Times New Roman" pitchFamily="18" charset="0"/>
                <a:ea typeface="Calibri" pitchFamily="34" charset="0"/>
                <a:cs typeface="Times New Roman" pitchFamily="18" charset="0"/>
              </a:rPr>
              <a:t>  </a:t>
            </a:r>
            <a:r>
              <a:rPr kumimoji="0" lang="en-US" b="1" i="0" u="sng"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Esophagus: </a:t>
            </a:r>
            <a:r>
              <a:rPr kumimoji="0" lang="en-US" b="0" i="0" u="none"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a:t>
            </a:r>
            <a:r>
              <a:rPr kumimoji="0" lang="en-US" b="1" i="0" u="sng"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esophagus </a:t>
            </a:r>
            <a:r>
              <a:rPr kumimoji="0" lang="en-US" b="0" i="0" u="sng"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or </a:t>
            </a:r>
            <a:r>
              <a:rPr kumimoji="0" lang="en-US" b="1" i="0" u="sng"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gullet</a:t>
            </a:r>
            <a:r>
              <a:rPr kumimoji="0" lang="en-US" b="0" i="0" u="sng"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kumimoji="0" lang="en-US" b="1" i="0" u="none"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is a muscular canal, about 23 to 25 cm.</a:t>
            </a:r>
          </a:p>
          <a:p>
            <a:pPr marL="800100" lvl="1" indent="-342900" eaLnBrk="0" fontAlgn="base" hangingPunct="0">
              <a:spcBef>
                <a:spcPct val="0"/>
              </a:spcBef>
              <a:spcAft>
                <a:spcPct val="0"/>
              </a:spcAft>
              <a:tabLst>
                <a:tab pos="4787900" algn="l"/>
              </a:tabLst>
            </a:pPr>
            <a:r>
              <a:rPr kumimoji="0" lang="en-US" b="1" i="0" u="none"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long, extending from the pharynx to the stomach. </a:t>
            </a:r>
            <a:r>
              <a:rPr kumimoji="0" lang="en-US"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highway of our daily bread</a:t>
            </a:r>
            <a:endParaRPr kumimoji="0" lang="en-US" b="0"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pPr lvl="1" eaLnBrk="0" fontAlgn="base" hangingPunct="0">
              <a:spcBef>
                <a:spcPct val="0"/>
              </a:spcBef>
              <a:spcAft>
                <a:spcPct val="0"/>
              </a:spcAft>
              <a:tabLst>
                <a:tab pos="4787900" algn="l"/>
              </a:tabLst>
            </a:pPr>
            <a:r>
              <a:rPr kumimoji="0" lang="en-US" b="1" i="0" u="none" strike="noStrike" cap="none" normalizeH="0" baseline="0" dirty="0" smtClean="0">
                <a:ln>
                  <a:noFill/>
                </a:ln>
                <a:solidFill>
                  <a:schemeClr val="tx1"/>
                </a:solidFill>
                <a:latin typeface="Times New Roman" pitchFamily="18" charset="0"/>
                <a:ea typeface="Calibri" pitchFamily="34" charset="0"/>
                <a:cs typeface="Times New Roman" pitchFamily="18" charset="0"/>
              </a:rPr>
              <a:t>3.  </a:t>
            </a:r>
            <a:r>
              <a:rPr kumimoji="0" lang="en-US" b="1" i="0" u="sng"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Stomach: </a:t>
            </a:r>
            <a:r>
              <a:rPr kumimoji="0" lang="en-US"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Christ the Living word Fill with the Spirit </a:t>
            </a:r>
          </a:p>
          <a:p>
            <a:pPr lvl="1" algn="ctr" eaLnBrk="0" fontAlgn="base" hangingPunct="0">
              <a:spcBef>
                <a:spcPct val="0"/>
              </a:spcBef>
              <a:spcAft>
                <a:spcPct val="0"/>
              </a:spcAft>
              <a:tabLst>
                <a:tab pos="4787900" algn="l"/>
              </a:tabLst>
            </a:pPr>
            <a:r>
              <a:rPr kumimoji="0" lang="en-US" b="1" i="0" u="none" strike="noStrike" cap="none" normalizeH="0" baseline="0" dirty="0" smtClean="0">
                <a:ln>
                  <a:noFill/>
                </a:ln>
                <a:solidFill>
                  <a:schemeClr val="bg1"/>
                </a:solidFill>
                <a:latin typeface="Times New Roman" pitchFamily="18" charset="0"/>
                <a:ea typeface="Calibri" pitchFamily="34" charset="0"/>
                <a:cs typeface="Times New Roman" pitchFamily="18" charset="0"/>
              </a:rPr>
              <a:t>(John3:5) (Titus 3:5) (Ephesians 5:26)</a:t>
            </a:r>
          </a:p>
          <a:p>
            <a:pPr marL="0" marR="0" lvl="0" indent="0" algn="ctr" defTabSz="914400" rtl="0" eaLnBrk="0" fontAlgn="base" latinLnBrk="0" hangingPunct="0">
              <a:lnSpc>
                <a:spcPct val="100000"/>
              </a:lnSpc>
              <a:spcBef>
                <a:spcPct val="0"/>
              </a:spcBef>
              <a:spcAft>
                <a:spcPct val="0"/>
              </a:spcAft>
              <a:buClrTx/>
              <a:buSzTx/>
              <a:buFontTx/>
              <a:buNone/>
              <a:tabLst>
                <a:tab pos="4787900" algn="l"/>
              </a:tabLst>
            </a:pPr>
            <a:r>
              <a:rPr kumimoji="0" lang="en-US" b="1" i="0" u="sng"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position of the full stomach is the right and </a:t>
            </a:r>
            <a:r>
              <a:rPr kumimoji="0" lang="en-US"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whole organ assumes an oblique position, so that its surfaces are directed more forward and backward.</a:t>
            </a:r>
          </a:p>
          <a:p>
            <a:pPr lvl="1" eaLnBrk="0" fontAlgn="base" hangingPunct="0">
              <a:spcBef>
                <a:spcPct val="0"/>
              </a:spcBef>
              <a:spcAft>
                <a:spcPct val="0"/>
              </a:spcAft>
              <a:tabLst>
                <a:tab pos="4787900" algn="l"/>
              </a:tabLst>
            </a:pPr>
            <a:r>
              <a:rPr kumimoji="0" lang="en-US"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stomach is </a:t>
            </a:r>
            <a:r>
              <a:rPr kumimoji="0" lang="en-US" sz="2000" b="1" i="0" u="sng"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Brain of the Lower Kingdom; </a:t>
            </a:r>
          </a:p>
          <a:p>
            <a:pPr lvl="1" algn="ctr" eaLnBrk="0" fontAlgn="base" hangingPunct="0">
              <a:spcBef>
                <a:spcPct val="0"/>
              </a:spcBef>
              <a:spcAft>
                <a:spcPct val="0"/>
              </a:spcAft>
              <a:tabLst>
                <a:tab pos="4787900" algn="l"/>
              </a:tabLst>
            </a:pPr>
            <a:r>
              <a:rPr kumimoji="0" lang="en-US"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a:t>
            </a:r>
            <a:r>
              <a:rPr kumimoji="0" lang="en-US" b="1" i="0" u="none" strike="noStrike" cap="none" normalizeH="0" baseline="0" dirty="0" smtClean="0">
                <a:ln>
                  <a:noFill/>
                </a:ln>
                <a:solidFill>
                  <a:srgbClr val="C00000"/>
                </a:solidFill>
                <a:latin typeface="Times New Roman" pitchFamily="18" charset="0"/>
                <a:ea typeface="Calibri" pitchFamily="34" charset="0"/>
                <a:cs typeface="Times New Roman" pitchFamily="18" charset="0"/>
              </a:rPr>
              <a:t> </a:t>
            </a:r>
            <a:r>
              <a:rPr kumimoji="0" lang="en-US" b="1" i="0" u="sng"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Shape of a “J” </a:t>
            </a:r>
            <a:r>
              <a:rPr kumimoji="0" lang="en-US"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for Jesus who washes </a:t>
            </a:r>
            <a:r>
              <a:rPr kumimoji="0" lang="en-US" b="1" i="0" u="none" strike="noStrike" cap="none" normalizeH="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kumimoji="0" lang="en-US"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away our sins Anti-type.</a:t>
            </a:r>
            <a:r>
              <a:rPr kumimoji="0" lang="en-US" b="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p>
          <a:p>
            <a:pPr lvl="1" eaLnBrk="0" fontAlgn="base" hangingPunct="0">
              <a:spcBef>
                <a:spcPct val="0"/>
              </a:spcBef>
              <a:spcAft>
                <a:spcPct val="0"/>
              </a:spcAft>
              <a:tabLst>
                <a:tab pos="4787900" algn="l"/>
              </a:tabLst>
            </a:pPr>
            <a:r>
              <a:rPr kumimoji="0" lang="en-US" b="1" i="0" u="none" strike="noStrike" cap="none" normalizeH="0" baseline="0" dirty="0" smtClean="0">
                <a:ln>
                  <a:noFill/>
                </a:ln>
                <a:solidFill>
                  <a:schemeClr val="bg1"/>
                </a:solidFill>
                <a:latin typeface="Times New Roman" pitchFamily="18" charset="0"/>
                <a:ea typeface="Calibri" pitchFamily="34" charset="0"/>
                <a:cs typeface="Times New Roman" pitchFamily="18" charset="0"/>
              </a:rPr>
              <a:t>(Leviticus 1:8-9) </a:t>
            </a:r>
            <a:r>
              <a:rPr kumimoji="0" lang="en-US"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And the priests, Aaron's sons, </a:t>
            </a:r>
            <a:r>
              <a:rPr kumimoji="0" lang="en-US" b="1" i="0" u="none"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shall lay the parts, the head, and the fat, </a:t>
            </a:r>
            <a:r>
              <a:rPr kumimoji="0" lang="en-US"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in order upon the wood that [is] on the fire which [is] upon the altar: </a:t>
            </a:r>
            <a:r>
              <a:rPr kumimoji="0" lang="en-US" b="1" i="0" u="none"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But his inwards and his legs shall he wash in water: </a:t>
            </a:r>
            <a:r>
              <a:rPr kumimoji="0" lang="en-US"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and the priest </a:t>
            </a:r>
            <a:r>
              <a:rPr kumimoji="0" lang="en-US"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shall burn all on the altar, [to be] a burnt sacrifice, an offering made by fire, of a sweet savour unto the LOR</a:t>
            </a:r>
            <a:r>
              <a:rPr kumimoji="0" lang="en-US" b="1" i="0" u="none"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D</a:t>
            </a:r>
            <a:r>
              <a:rPr lang="en-US" b="1"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a:t>
            </a:r>
          </a:p>
          <a:p>
            <a:pPr lvl="1" eaLnBrk="0" fontAlgn="base" hangingPunct="0">
              <a:spcBef>
                <a:spcPct val="0"/>
              </a:spcBef>
              <a:spcAft>
                <a:spcPct val="0"/>
              </a:spcAft>
              <a:tabLst>
                <a:tab pos="4787900" algn="l"/>
              </a:tabLst>
            </a:pPr>
            <a:endParaRPr kumimoji="0" lang="en-US" sz="800" b="1" i="0" u="none" strike="noStrike" cap="none" normalizeH="0" baseline="0" dirty="0" smtClean="0">
              <a:ln>
                <a:noFill/>
              </a:ln>
              <a:solidFill>
                <a:srgbClr val="FF00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4787900" algn="l"/>
              </a:tabLst>
            </a:pPr>
            <a:r>
              <a:rPr kumimoji="0" lang="en-US" b="1" i="0" u="none" strike="noStrike" cap="none" normalizeH="0" baseline="0" dirty="0" smtClean="0">
                <a:ln>
                  <a:noFill/>
                </a:ln>
                <a:solidFill>
                  <a:schemeClr val="tx1"/>
                </a:solidFill>
                <a:latin typeface="Times New Roman" pitchFamily="18" charset="0"/>
                <a:ea typeface="Calibri" pitchFamily="34" charset="0"/>
                <a:cs typeface="Times New Roman" pitchFamily="18" charset="0"/>
              </a:rPr>
              <a:t> God has established the laws of our being. If we violate these laws, we must, sooner or later, pay the penalty. The laws of our being cannot be more successfully violated than by crowding upon the stomach unhealthy food, because craved by a morbid appetite. </a:t>
            </a:r>
          </a:p>
          <a:p>
            <a:pPr marL="0" marR="0" lvl="0" indent="0" algn="ctr" defTabSz="914400" rtl="0" eaLnBrk="0" fontAlgn="base" latinLnBrk="0" hangingPunct="0">
              <a:lnSpc>
                <a:spcPct val="100000"/>
              </a:lnSpc>
              <a:spcBef>
                <a:spcPct val="0"/>
              </a:spcBef>
              <a:spcAft>
                <a:spcPct val="0"/>
              </a:spcAft>
              <a:buClrTx/>
              <a:buSzTx/>
              <a:buFontTx/>
              <a:buNone/>
              <a:tabLst>
                <a:tab pos="4787900" algn="l"/>
              </a:tabLst>
            </a:pPr>
            <a:r>
              <a:rPr kumimoji="0" lang="en-US" b="1" i="0" u="none" strike="noStrike" cap="none" normalizeH="0" baseline="0" dirty="0" smtClean="0">
                <a:ln>
                  <a:noFill/>
                </a:ln>
                <a:solidFill>
                  <a:schemeClr val="tx1"/>
                </a:solidFill>
                <a:latin typeface="Times New Roman" pitchFamily="18" charset="0"/>
                <a:ea typeface="Calibri" pitchFamily="34" charset="0"/>
                <a:cs typeface="Times New Roman" pitchFamily="18" charset="0"/>
              </a:rPr>
              <a:t>To eat to excess, of even simple food, will eventually break down the digestive organs;</a:t>
            </a:r>
          </a:p>
          <a:p>
            <a:pPr marL="0" marR="0" lvl="0" indent="0" algn="ctr" defTabSz="914400" rtl="0" eaLnBrk="0" fontAlgn="base" latinLnBrk="0" hangingPunct="0">
              <a:lnSpc>
                <a:spcPct val="100000"/>
              </a:lnSpc>
              <a:spcBef>
                <a:spcPct val="0"/>
              </a:spcBef>
              <a:spcAft>
                <a:spcPct val="0"/>
              </a:spcAft>
              <a:buClrTx/>
              <a:buSzTx/>
              <a:buFontTx/>
              <a:buNone/>
              <a:tabLst>
                <a:tab pos="4787900" algn="l"/>
              </a:tabLst>
            </a:pPr>
            <a:r>
              <a:rPr kumimoji="0" lang="en-US" b="1" i="0" u="none" strike="noStrike" cap="none" normalizeH="0" baseline="0" dirty="0" smtClean="0">
                <a:ln>
                  <a:noFill/>
                </a:ln>
                <a:solidFill>
                  <a:schemeClr val="tx1"/>
                </a:solidFill>
                <a:latin typeface="Times New Roman" pitchFamily="18" charset="0"/>
                <a:ea typeface="Calibri" pitchFamily="34" charset="0"/>
                <a:cs typeface="Times New Roman" pitchFamily="18" charset="0"/>
              </a:rPr>
              <a:t> but add to this the eating in too great an amount of food, and that unwholesome, and the evil is greatly increased. The constitution must become impaired.  </a:t>
            </a:r>
          </a:p>
          <a:p>
            <a:pPr marL="0" marR="0" lvl="0" indent="0" algn="ctr" defTabSz="914400" rtl="0" eaLnBrk="0" fontAlgn="base" latinLnBrk="0" hangingPunct="0">
              <a:lnSpc>
                <a:spcPct val="100000"/>
              </a:lnSpc>
              <a:spcBef>
                <a:spcPct val="0"/>
              </a:spcBef>
              <a:spcAft>
                <a:spcPct val="0"/>
              </a:spcAft>
              <a:buClrTx/>
              <a:buSzTx/>
              <a:buFontTx/>
              <a:buNone/>
              <a:tabLst>
                <a:tab pos="4787900" algn="l"/>
              </a:tabLst>
            </a:pPr>
            <a:r>
              <a:rPr kumimoji="0" lang="en-US" sz="2000" b="1" i="0" u="none" strike="noStrike" cap="none" normalizeH="0" baseline="0" dirty="0" smtClean="0">
                <a:ln>
                  <a:noFill/>
                </a:ln>
                <a:solidFill>
                  <a:schemeClr val="bg1"/>
                </a:solidFill>
                <a:latin typeface="Times New Roman" pitchFamily="18" charset="0"/>
                <a:ea typeface="Calibri" pitchFamily="34" charset="0"/>
                <a:cs typeface="Times New Roman" pitchFamily="18" charset="0"/>
              </a:rPr>
              <a:t>{</a:t>
            </a:r>
            <a:r>
              <a:rPr lang="en-US" sz="2000" b="1" dirty="0" smtClean="0">
                <a:solidFill>
                  <a:schemeClr val="bg1"/>
                </a:solidFill>
                <a:latin typeface="Times New Roman" pitchFamily="18" charset="0"/>
                <a:ea typeface="Calibri" pitchFamily="34" charset="0"/>
                <a:cs typeface="Times New Roman" pitchFamily="18" charset="0"/>
              </a:rPr>
              <a:t>2SM- Selected Messages Book 2  </a:t>
            </a:r>
            <a:r>
              <a:rPr kumimoji="0" lang="en-US" sz="2000" b="1" i="0" u="none" strike="noStrike" cap="none" normalizeH="0" baseline="0" dirty="0" smtClean="0">
                <a:ln>
                  <a:noFill/>
                </a:ln>
                <a:solidFill>
                  <a:schemeClr val="bg1"/>
                </a:solidFill>
                <a:latin typeface="Times New Roman" pitchFamily="18" charset="0"/>
                <a:ea typeface="Calibri" pitchFamily="34" charset="0"/>
                <a:cs typeface="Times New Roman" pitchFamily="18" charset="0"/>
              </a:rPr>
              <a:t>411.4}</a:t>
            </a:r>
            <a:endParaRPr kumimoji="0" lang="en-US" sz="2000" b="0" i="0" u="none" strike="noStrike" cap="none" normalizeH="0" baseline="0" dirty="0" smtClean="0">
              <a:ln>
                <a:noFill/>
              </a:ln>
              <a:solidFill>
                <a:schemeClr val="bg1"/>
              </a:solidFill>
              <a:latin typeface="Times New Roman" pitchFamily="18" charset="0"/>
              <a:cs typeface="Times New Roman" pitchFamily="18" charset="0"/>
            </a:endParaRPr>
          </a:p>
        </p:txBody>
      </p:sp>
      <p:sp>
        <p:nvSpPr>
          <p:cNvPr id="3" name="Rectangle 2"/>
          <p:cNvSpPr/>
          <p:nvPr/>
        </p:nvSpPr>
        <p:spPr>
          <a:xfrm>
            <a:off x="8686800" y="0"/>
            <a:ext cx="300082" cy="369332"/>
          </a:xfrm>
          <a:prstGeom prst="rect">
            <a:avLst/>
          </a:prstGeom>
        </p:spPr>
        <p:txBody>
          <a:bodyPr wrap="none">
            <a:spAutoFit/>
          </a:bodyPr>
          <a:lstStyle/>
          <a:p>
            <a:pPr algn="ctr"/>
            <a:fld id="{877F9B8C-32C4-43F2-99B4-FFD195B4A4EB}" type="slidenum">
              <a:rPr lang="en-US" b="1" smtClean="0">
                <a:latin typeface="Times New Roman" pitchFamily="18" charset="0"/>
                <a:cs typeface="Times New Roman" pitchFamily="18" charset="0"/>
              </a:rPr>
              <a:pPr algn="ctr"/>
              <a:t>11</a:t>
            </a:fld>
            <a:endParaRPr lang="en-US" b="1" dirty="0">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s2.mm.bing.net/images/thumbnail.aspx?q=1583629015033&amp;id=7b2449e491e09d7d4f9d4d8af451e050"/>
          <p:cNvPicPr>
            <a:picLocks noChangeAspect="1" noChangeArrowheads="1"/>
          </p:cNvPicPr>
          <p:nvPr/>
        </p:nvPicPr>
        <p:blipFill>
          <a:blip r:embed="rId2" cstate="print"/>
          <a:srcRect b="13725"/>
          <a:stretch>
            <a:fillRect/>
          </a:stretch>
        </p:blipFill>
        <p:spPr bwMode="auto">
          <a:xfrm>
            <a:off x="0" y="2362200"/>
            <a:ext cx="4572000" cy="4495800"/>
          </a:xfrm>
          <a:prstGeom prst="rect">
            <a:avLst/>
          </a:prstGeom>
          <a:ln>
            <a:solidFill>
              <a:schemeClr val="tx1"/>
            </a:solidFill>
          </a:ln>
        </p:spPr>
        <p:style>
          <a:lnRef idx="2">
            <a:schemeClr val="accent2"/>
          </a:lnRef>
          <a:fillRef idx="1">
            <a:schemeClr val="lt1"/>
          </a:fillRef>
          <a:effectRef idx="0">
            <a:schemeClr val="accent2"/>
          </a:effectRef>
          <a:fontRef idx="minor">
            <a:schemeClr val="dk1"/>
          </a:fontRef>
        </p:style>
      </p:pic>
      <p:pic>
        <p:nvPicPr>
          <p:cNvPr id="13320" name="Picture 8" descr="Image Detail"/>
          <p:cNvPicPr>
            <a:picLocks noChangeAspect="1" noChangeArrowheads="1"/>
          </p:cNvPicPr>
          <p:nvPr/>
        </p:nvPicPr>
        <p:blipFill>
          <a:blip r:embed="rId3" cstate="print"/>
          <a:srcRect/>
          <a:stretch>
            <a:fillRect/>
          </a:stretch>
        </p:blipFill>
        <p:spPr bwMode="auto">
          <a:xfrm>
            <a:off x="4572000" y="2362200"/>
            <a:ext cx="4572000" cy="4495800"/>
          </a:xfrm>
          <a:prstGeom prst="rect">
            <a:avLst/>
          </a:prstGeom>
          <a:ln>
            <a:solidFill>
              <a:schemeClr val="tx1"/>
            </a:solidFill>
          </a:ln>
        </p:spPr>
        <p:style>
          <a:lnRef idx="2">
            <a:schemeClr val="accent2"/>
          </a:lnRef>
          <a:fillRef idx="1">
            <a:schemeClr val="lt1"/>
          </a:fillRef>
          <a:effectRef idx="0">
            <a:schemeClr val="accent2"/>
          </a:effectRef>
          <a:fontRef idx="minor">
            <a:schemeClr val="dk1"/>
          </a:fontRef>
        </p:style>
      </p:pic>
      <p:sp>
        <p:nvSpPr>
          <p:cNvPr id="8" name="Rectangle 7"/>
          <p:cNvSpPr/>
          <p:nvPr/>
        </p:nvSpPr>
        <p:spPr>
          <a:xfrm>
            <a:off x="0" y="0"/>
            <a:ext cx="9144000" cy="584775"/>
          </a:xfrm>
          <a:prstGeom prst="rect">
            <a:avLst/>
          </a:prstGeom>
          <a:ln w="19050">
            <a:solidFill>
              <a:srgbClr val="C00000"/>
            </a:solidFill>
          </a:ln>
        </p:spPr>
        <p:style>
          <a:lnRef idx="0">
            <a:scrgbClr r="0" g="0" b="0"/>
          </a:lnRef>
          <a:fillRef idx="1002">
            <a:schemeClr val="lt1"/>
          </a:fillRef>
          <a:effectRef idx="0">
            <a:scrgbClr r="0" g="0" b="0"/>
          </a:effectRef>
          <a:fontRef idx="major"/>
        </p:style>
        <p:txBody>
          <a:bodyPr wrap="square">
            <a:spAutoFit/>
          </a:bodyPr>
          <a:lstStyle/>
          <a:p>
            <a:pPr algn="ctr"/>
            <a:r>
              <a:rPr lang="en-US" sz="3200" b="1" dirty="0" smtClean="0">
                <a:solidFill>
                  <a:srgbClr val="C00000"/>
                </a:solidFill>
                <a:latin typeface="Times New Roman" pitchFamily="18" charset="0"/>
                <a:cs typeface="Times New Roman" pitchFamily="18" charset="0"/>
              </a:rPr>
              <a:t>The Door to the Holy The Truth to Sanctificatio</a:t>
            </a:r>
            <a:r>
              <a:rPr lang="en-US" sz="2800" b="1" dirty="0" smtClean="0">
                <a:solidFill>
                  <a:srgbClr val="C00000"/>
                </a:solidFill>
                <a:latin typeface="Times New Roman" pitchFamily="18" charset="0"/>
                <a:cs typeface="Times New Roman" pitchFamily="18" charset="0"/>
              </a:rPr>
              <a:t>n</a:t>
            </a:r>
            <a:endParaRPr lang="en-US" sz="2800" dirty="0">
              <a:solidFill>
                <a:srgbClr val="C00000"/>
              </a:solidFill>
            </a:endParaRPr>
          </a:p>
        </p:txBody>
      </p:sp>
      <p:sp>
        <p:nvSpPr>
          <p:cNvPr id="9" name="Rectangle 8"/>
          <p:cNvSpPr/>
          <p:nvPr/>
        </p:nvSpPr>
        <p:spPr>
          <a:xfrm>
            <a:off x="0" y="609600"/>
            <a:ext cx="4572000" cy="1754326"/>
          </a:xfrm>
          <a:prstGeom prst="rect">
            <a:avLst/>
          </a:prstGeom>
          <a:ln w="28575">
            <a:solidFill>
              <a:srgbClr val="C00000"/>
            </a:solidFill>
          </a:ln>
        </p:spPr>
        <p:style>
          <a:lnRef idx="1">
            <a:schemeClr val="accent6"/>
          </a:lnRef>
          <a:fillRef idx="1002">
            <a:schemeClr val="lt1"/>
          </a:fillRef>
          <a:effectRef idx="1">
            <a:schemeClr val="accent6"/>
          </a:effectRef>
          <a:fontRef idx="minor">
            <a:schemeClr val="dk1"/>
          </a:fontRef>
        </p:style>
        <p:txBody>
          <a:bodyPr>
            <a:spAutoFit/>
          </a:bodyPr>
          <a:lstStyle/>
          <a:p>
            <a:pPr algn="ctr"/>
            <a:r>
              <a:rPr lang="en-US" b="1" dirty="0" smtClean="0">
                <a:solidFill>
                  <a:srgbClr val="C00000"/>
                </a:solidFill>
                <a:latin typeface="Times New Roman" pitchFamily="18" charset="0"/>
                <a:cs typeface="Times New Roman" pitchFamily="18" charset="0"/>
              </a:rPr>
              <a:t>The diaphragm is the primary muscle of inspiration. It is a thin, dome-shaped sheet of muscle that inserts into the lower ribs. The diaphragm moves a centimeter or two up and down, but during exercise, it can move more than (10 centimeter)</a:t>
            </a:r>
            <a:endParaRPr lang="en-US" sz="1600" b="1" dirty="0">
              <a:solidFill>
                <a:schemeClr val="bg1"/>
              </a:solidFill>
              <a:latin typeface="Times New Roman" pitchFamily="18" charset="0"/>
              <a:cs typeface="Times New Roman" pitchFamily="18" charset="0"/>
            </a:endParaRPr>
          </a:p>
        </p:txBody>
      </p:sp>
      <p:sp>
        <p:nvSpPr>
          <p:cNvPr id="10" name="Rectangle 9"/>
          <p:cNvSpPr/>
          <p:nvPr/>
        </p:nvSpPr>
        <p:spPr>
          <a:xfrm>
            <a:off x="4572000" y="609600"/>
            <a:ext cx="4572000" cy="1754326"/>
          </a:xfrm>
          <a:prstGeom prst="rect">
            <a:avLst/>
          </a:prstGeom>
          <a:ln w="28575">
            <a:solidFill>
              <a:srgbClr val="C00000"/>
            </a:solidFill>
          </a:ln>
        </p:spPr>
        <p:style>
          <a:lnRef idx="0">
            <a:scrgbClr r="0" g="0" b="0"/>
          </a:lnRef>
          <a:fillRef idx="1002">
            <a:schemeClr val="lt1"/>
          </a:fillRef>
          <a:effectRef idx="0">
            <a:scrgbClr r="0" g="0" b="0"/>
          </a:effectRef>
          <a:fontRef idx="major"/>
        </p:style>
        <p:txBody>
          <a:bodyPr>
            <a:spAutoFit/>
          </a:bodyPr>
          <a:lstStyle/>
          <a:p>
            <a:pPr algn="ctr"/>
            <a:r>
              <a:rPr lang="en-US" b="1" dirty="0" smtClean="0">
                <a:solidFill>
                  <a:srgbClr val="C00000"/>
                </a:solidFill>
                <a:latin typeface="Times New Roman" pitchFamily="18" charset="0"/>
                <a:cs typeface="Times New Roman" pitchFamily="18" charset="0"/>
              </a:rPr>
              <a:t>The Curtain (the Door) that separates the Holy place and the Courtyard. And thou shalt make an hanging for the door of the tent, [of] blue, and purple, and scarlet, and fine twined linen, wrought with needlework.  (Exodus 26:36-37) (John 10:9)</a:t>
            </a:r>
            <a:endParaRPr lang="en-US" sz="1600" b="1" dirty="0" smtClean="0">
              <a:solidFill>
                <a:schemeClr val="bg1"/>
              </a:solidFill>
              <a:latin typeface="Times New Roman" pitchFamily="18" charset="0"/>
              <a:cs typeface="Times New Roman" pitchFamily="18" charset="0"/>
            </a:endParaRPr>
          </a:p>
        </p:txBody>
      </p:sp>
      <p:sp>
        <p:nvSpPr>
          <p:cNvPr id="7" name="Rectangle 6"/>
          <p:cNvSpPr/>
          <p:nvPr/>
        </p:nvSpPr>
        <p:spPr>
          <a:xfrm>
            <a:off x="8843918" y="0"/>
            <a:ext cx="300082" cy="369332"/>
          </a:xfrm>
          <a:prstGeom prst="rect">
            <a:avLst/>
          </a:prstGeom>
        </p:spPr>
        <p:txBody>
          <a:bodyPr wrap="none">
            <a:spAutoFit/>
          </a:bodyPr>
          <a:lstStyle/>
          <a:p>
            <a:pPr algn="ctr"/>
            <a:fld id="{877F9B8C-32C4-43F2-99B4-FFD195B4A4EB}" type="slidenum">
              <a:rPr lang="en-US" b="1" smtClean="0">
                <a:latin typeface="Times New Roman" pitchFamily="18" charset="0"/>
                <a:cs typeface="Times New Roman" pitchFamily="18" charset="0"/>
              </a:rPr>
              <a:pPr algn="ctr"/>
              <a:t>12</a:t>
            </a:fld>
            <a:endParaRPr lang="en-US" b="1" dirty="0">
              <a:latin typeface="Times New Roman" pitchFamily="18" charset="0"/>
              <a:cs typeface="Times New Roman" pitchFamily="18" charset="0"/>
            </a:endParaRPr>
          </a:p>
        </p:txBody>
      </p:sp>
    </p:spTree>
  </p:cSld>
  <p:clrMapOvr>
    <a:masterClrMapping/>
  </p:clrMapOvr>
  <p:transition spd="slow" advClick="0" advTm="11000">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62001"/>
            <a:ext cx="9144000" cy="6095999"/>
          </a:xfrm>
          <a:prstGeom prst="rect">
            <a:avLst/>
          </a:prstGeom>
          <a:ln>
            <a:solidFill>
              <a:srgbClr val="C00000"/>
            </a:solidFill>
          </a:ln>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en-US" sz="2400" b="1" dirty="0" smtClean="0">
                <a:solidFill>
                  <a:srgbClr val="C00000"/>
                </a:solidFill>
                <a:latin typeface="Times New Roman" pitchFamily="18" charset="0"/>
                <a:cs typeface="Times New Roman" pitchFamily="18" charset="0"/>
              </a:rPr>
              <a:t>The Diaphragm</a:t>
            </a:r>
          </a:p>
          <a:p>
            <a:pPr algn="ctr"/>
            <a:r>
              <a:rPr lang="en-US" dirty="0" smtClean="0">
                <a:solidFill>
                  <a:srgbClr val="C00000"/>
                </a:solidFill>
                <a:latin typeface="Times New Roman" pitchFamily="18" charset="0"/>
                <a:cs typeface="Times New Roman" pitchFamily="18" charset="0"/>
              </a:rPr>
              <a:t> </a:t>
            </a:r>
            <a:r>
              <a:rPr lang="en-US" b="1" dirty="0" smtClean="0">
                <a:solidFill>
                  <a:srgbClr val="C00000"/>
                </a:solidFill>
                <a:latin typeface="Times New Roman" pitchFamily="18" charset="0"/>
                <a:cs typeface="Times New Roman" pitchFamily="18" charset="0"/>
              </a:rPr>
              <a:t>(It Represents: the door made of curtain that separates the Holy place and the Courtyard)</a:t>
            </a:r>
          </a:p>
          <a:p>
            <a:pPr algn="ctr"/>
            <a:r>
              <a:rPr lang="en-US" sz="1600" b="1" dirty="0" smtClean="0">
                <a:solidFill>
                  <a:srgbClr val="C00000"/>
                </a:solidFill>
                <a:latin typeface="Times New Roman" pitchFamily="18" charset="0"/>
                <a:cs typeface="Times New Roman" pitchFamily="18" charset="0"/>
              </a:rPr>
              <a:t> </a:t>
            </a:r>
            <a:r>
              <a:rPr lang="en-US" sz="2000" b="1" dirty="0" smtClean="0">
                <a:solidFill>
                  <a:srgbClr val="C00000"/>
                </a:solidFill>
                <a:latin typeface="Times New Roman" pitchFamily="18" charset="0"/>
                <a:cs typeface="Times New Roman" pitchFamily="18" charset="0"/>
              </a:rPr>
              <a:t> The Diaphragm is the primary muscle of inspiration.</a:t>
            </a:r>
          </a:p>
          <a:p>
            <a:pPr algn="ctr"/>
            <a:r>
              <a:rPr lang="en-US" sz="2000" b="1" dirty="0" smtClean="0">
                <a:solidFill>
                  <a:srgbClr val="C00000"/>
                </a:solidFill>
                <a:latin typeface="Times New Roman" pitchFamily="18" charset="0"/>
                <a:cs typeface="Times New Roman" pitchFamily="18" charset="0"/>
              </a:rPr>
              <a:t> It is a thin, dome-shaped sheet of muscle that inserts into the lower ribs. </a:t>
            </a:r>
          </a:p>
          <a:p>
            <a:pPr algn="ctr"/>
            <a:endParaRPr lang="en-US" sz="1200" b="1" dirty="0" smtClean="0">
              <a:solidFill>
                <a:srgbClr val="C00000"/>
              </a:solidFill>
              <a:latin typeface="Times New Roman" pitchFamily="18" charset="0"/>
              <a:cs typeface="Times New Roman" pitchFamily="18" charset="0"/>
            </a:endParaRPr>
          </a:p>
          <a:p>
            <a:pPr algn="ctr"/>
            <a:r>
              <a:rPr lang="en-US" sz="2000" b="1" dirty="0" smtClean="0">
                <a:solidFill>
                  <a:schemeClr val="bg1"/>
                </a:solidFill>
                <a:latin typeface="Times New Roman" pitchFamily="18" charset="0"/>
                <a:cs typeface="Times New Roman" pitchFamily="18" charset="0"/>
              </a:rPr>
              <a:t>The diaphragm moves a centimeter or two up and down, but during exercise,</a:t>
            </a:r>
          </a:p>
          <a:p>
            <a:pPr algn="ctr"/>
            <a:r>
              <a:rPr lang="en-US" sz="2000" b="1" dirty="0" smtClean="0">
                <a:solidFill>
                  <a:schemeClr val="bg1"/>
                </a:solidFill>
                <a:latin typeface="Times New Roman" pitchFamily="18" charset="0"/>
                <a:cs typeface="Times New Roman" pitchFamily="18" charset="0"/>
              </a:rPr>
              <a:t> it can move more than </a:t>
            </a:r>
            <a:r>
              <a:rPr lang="en-US" sz="20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10 cm</a:t>
            </a:r>
            <a:r>
              <a:rPr lang="en-US" sz="2000" dirty="0" smtClean="0">
                <a:solidFill>
                  <a:schemeClr val="bg2"/>
                </a:solidFill>
                <a:latin typeface="Times New Roman" pitchFamily="18" charset="0"/>
                <a:cs typeface="Times New Roman" pitchFamily="18" charset="0"/>
              </a:rPr>
              <a:t>.  </a:t>
            </a:r>
          </a:p>
          <a:p>
            <a:pPr algn="ctr"/>
            <a:endParaRPr lang="en-US" sz="2000" dirty="0" smtClean="0">
              <a:solidFill>
                <a:schemeClr val="bg2"/>
              </a:solidFill>
              <a:latin typeface="Times New Roman" pitchFamily="18" charset="0"/>
              <a:cs typeface="Times New Roman" pitchFamily="18" charset="0"/>
            </a:endParaRPr>
          </a:p>
          <a:p>
            <a:pPr algn="ctr"/>
            <a:r>
              <a:rPr lang="en-US" sz="2000" b="1" dirty="0" smtClean="0">
                <a:solidFill>
                  <a:srgbClr val="0070C0"/>
                </a:solidFill>
                <a:latin typeface="Times New Roman" pitchFamily="18" charset="0"/>
                <a:cs typeface="Times New Roman" pitchFamily="18" charset="0"/>
              </a:rPr>
              <a:t>Because the diaphragm is covered by the inferior surface of the parietal pleura, when it contracts it pulls the pleura with it. This lowers the pleural pressure, which causes the alveolar pressure to drop, which, in turn, causes air to flow into the lungs. During quiet expiration, the diaphragm passively relaxes and returns to its equilibrium position. </a:t>
            </a:r>
          </a:p>
          <a:p>
            <a:pPr algn="ctr"/>
            <a:r>
              <a:rPr lang="en-US" sz="2000" b="1" dirty="0" smtClean="0">
                <a:solidFill>
                  <a:schemeClr val="bg1"/>
                </a:solidFill>
                <a:latin typeface="Times New Roman" pitchFamily="18" charset="0"/>
                <a:cs typeface="Times New Roman" pitchFamily="18" charset="0"/>
              </a:rPr>
              <a:t>{HR- The Health Reformer December 1, 1871 par. 25}</a:t>
            </a:r>
          </a:p>
          <a:p>
            <a:pPr algn="ctr"/>
            <a:endParaRPr lang="en-US" sz="1200" dirty="0" smtClean="0">
              <a:solidFill>
                <a:srgbClr val="0070C0"/>
              </a:solidFill>
              <a:latin typeface="Times New Roman" pitchFamily="18" charset="0"/>
              <a:cs typeface="Times New Roman" pitchFamily="18" charset="0"/>
            </a:endParaRPr>
          </a:p>
          <a:p>
            <a:pPr algn="ctr"/>
            <a:r>
              <a:rPr lang="en-US" sz="2000" dirty="0" smtClean="0">
                <a:solidFill>
                  <a:srgbClr val="C00000"/>
                </a:solidFill>
                <a:latin typeface="Times New Roman" pitchFamily="18" charset="0"/>
                <a:cs typeface="Times New Roman" pitchFamily="18" charset="0"/>
              </a:rPr>
              <a:t> </a:t>
            </a:r>
            <a:r>
              <a:rPr lang="en-US" sz="2000" b="1" dirty="0" smtClean="0">
                <a:solidFill>
                  <a:srgbClr val="C00000"/>
                </a:solidFill>
                <a:latin typeface="Times New Roman" pitchFamily="18" charset="0"/>
                <a:cs typeface="Times New Roman" pitchFamily="18" charset="0"/>
              </a:rPr>
              <a:t>And thou shalt make an hanging for the door of the tent, [of] blue, and purple, and scarlet, and fine twined linen, wrought with needlework.  And thou shalt make for the hanging five pillars [of] shittim [wood], and overlay them with gold, [and] their hooks [shall be of] gold: and thou shalt cast five sockets of brass for them.  </a:t>
            </a:r>
            <a:r>
              <a:rPr lang="en-US" sz="2000" b="1" dirty="0" smtClean="0">
                <a:solidFill>
                  <a:schemeClr val="bg1"/>
                </a:solidFill>
                <a:latin typeface="Times New Roman" pitchFamily="18" charset="0"/>
                <a:cs typeface="Times New Roman" pitchFamily="18" charset="0"/>
              </a:rPr>
              <a:t>(Exodus 26:36-37) (Exodus 40:6)</a:t>
            </a:r>
            <a:endParaRPr lang="en-US" sz="2000" dirty="0" smtClean="0">
              <a:solidFill>
                <a:schemeClr val="bg1"/>
              </a:solidFill>
              <a:latin typeface="Times New Roman" pitchFamily="18" charset="0"/>
              <a:cs typeface="Times New Roman" pitchFamily="18" charset="0"/>
            </a:endParaRPr>
          </a:p>
        </p:txBody>
      </p:sp>
      <p:sp>
        <p:nvSpPr>
          <p:cNvPr id="5" name="Rectangle 4"/>
          <p:cNvSpPr/>
          <p:nvPr/>
        </p:nvSpPr>
        <p:spPr>
          <a:xfrm>
            <a:off x="0" y="0"/>
            <a:ext cx="9144000" cy="707886"/>
          </a:xfrm>
          <a:prstGeom prst="rect">
            <a:avLst/>
          </a:prstGeom>
          <a:ln>
            <a:solidFill>
              <a:srgbClr val="C00000"/>
            </a:solidFill>
          </a:ln>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en-US" sz="4000" b="1" dirty="0" smtClean="0">
                <a:solidFill>
                  <a:srgbClr val="C00000"/>
                </a:solidFill>
                <a:latin typeface="Times New Roman" pitchFamily="18" charset="0"/>
                <a:cs typeface="Times New Roman" pitchFamily="18" charset="0"/>
              </a:rPr>
              <a:t>Entering through the Door by </a:t>
            </a:r>
            <a:r>
              <a:rPr lang="en-US" sz="4000" b="1" dirty="0" smtClean="0">
                <a:solidFill>
                  <a:srgbClr val="0070C0"/>
                </a:solidFill>
                <a:latin typeface="Times New Roman" pitchFamily="18" charset="0"/>
                <a:cs typeface="Times New Roman" pitchFamily="18" charset="0"/>
              </a:rPr>
              <a:t>Faith </a:t>
            </a:r>
            <a:endParaRPr lang="en-US" sz="4000" dirty="0"/>
          </a:p>
        </p:txBody>
      </p:sp>
      <p:sp>
        <p:nvSpPr>
          <p:cNvPr id="6" name="Rectangle 5"/>
          <p:cNvSpPr/>
          <p:nvPr/>
        </p:nvSpPr>
        <p:spPr>
          <a:xfrm>
            <a:off x="8610600" y="0"/>
            <a:ext cx="300082" cy="369332"/>
          </a:xfrm>
          <a:prstGeom prst="rect">
            <a:avLst/>
          </a:prstGeom>
        </p:spPr>
        <p:txBody>
          <a:bodyPr wrap="none">
            <a:spAutoFit/>
          </a:bodyPr>
          <a:lstStyle/>
          <a:p>
            <a:pPr algn="ctr"/>
            <a:fld id="{877F9B8C-32C4-43F2-99B4-FFD195B4A4EB}" type="slidenum">
              <a:rPr lang="en-US" b="1" smtClean="0">
                <a:latin typeface="Times New Roman" pitchFamily="18" charset="0"/>
                <a:cs typeface="Times New Roman" pitchFamily="18" charset="0"/>
              </a:rPr>
              <a:pPr algn="ctr"/>
              <a:t>13</a:t>
            </a:fld>
            <a:endParaRPr lang="en-US" b="1" dirty="0">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http://4.bp.blogspot.com/_bf2xoAM4m4E/TLPMCIRgDhI/AAAAAAAAAEk/Dk5AiskVBqE/s1600/weight04.gif">
            <a:hlinkClick r:id="rId2"/>
          </p:cNvPr>
          <p:cNvPicPr>
            <a:picLocks noChangeAspect="1" noChangeArrowheads="1"/>
          </p:cNvPicPr>
          <p:nvPr/>
        </p:nvPicPr>
        <p:blipFill>
          <a:blip r:embed="rId3" cstate="print"/>
          <a:srcRect/>
          <a:stretch>
            <a:fillRect/>
          </a:stretch>
        </p:blipFill>
        <p:spPr bwMode="auto">
          <a:xfrm>
            <a:off x="0" y="990600"/>
            <a:ext cx="9144000" cy="5029200"/>
          </a:xfrm>
          <a:prstGeom prst="rect">
            <a:avLst/>
          </a:prstGeom>
          <a:noFill/>
          <a:ln w="28575">
            <a:solidFill>
              <a:srgbClr val="C00000"/>
            </a:solidFill>
          </a:ln>
        </p:spPr>
      </p:pic>
      <p:sp>
        <p:nvSpPr>
          <p:cNvPr id="3" name="Rectangle 2"/>
          <p:cNvSpPr/>
          <p:nvPr/>
        </p:nvSpPr>
        <p:spPr>
          <a:xfrm>
            <a:off x="0" y="0"/>
            <a:ext cx="9144000" cy="954107"/>
          </a:xfrm>
          <a:prstGeom prst="rect">
            <a:avLst/>
          </a:prstGeom>
          <a:ln>
            <a:solidFill>
              <a:srgbClr val="C00000"/>
            </a:solidFill>
          </a:ln>
        </p:spPr>
        <p:style>
          <a:lnRef idx="0">
            <a:schemeClr val="accent6"/>
          </a:lnRef>
          <a:fillRef idx="3">
            <a:schemeClr val="accent6"/>
          </a:fillRef>
          <a:effectRef idx="3">
            <a:schemeClr val="accent6"/>
          </a:effectRef>
          <a:fontRef idx="minor">
            <a:schemeClr val="lt1"/>
          </a:fontRef>
        </p:style>
        <p:txBody>
          <a:bodyPr wrap="square">
            <a:spAutoFit/>
          </a:bodyPr>
          <a:lstStyle/>
          <a:p>
            <a:pPr algn="ctr"/>
            <a:r>
              <a:rPr lang="en-US" sz="2800"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Ten Kingdoms that were rent from Rehoboam:</a:t>
            </a:r>
          </a:p>
          <a:p>
            <a:pPr algn="ctr"/>
            <a:r>
              <a:rPr lang="en-US" sz="2800"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Represent a Symbol of </a:t>
            </a:r>
            <a:r>
              <a:rPr lang="en-US" sz="2800"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10 Organs in the Digestive System</a:t>
            </a:r>
            <a:r>
              <a:rPr lang="en-US" sz="2800"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endParaRPr lang="en-US" sz="2800" b="1" dirty="0">
              <a:solidFill>
                <a:schemeClr val="tx1"/>
              </a:solidFill>
            </a:endParaRPr>
          </a:p>
        </p:txBody>
      </p:sp>
      <p:sp>
        <p:nvSpPr>
          <p:cNvPr id="4" name="Rectangle 3"/>
          <p:cNvSpPr/>
          <p:nvPr/>
        </p:nvSpPr>
        <p:spPr>
          <a:xfrm>
            <a:off x="0" y="5873115"/>
            <a:ext cx="9144000" cy="984885"/>
          </a:xfrm>
          <a:prstGeom prst="rect">
            <a:avLst/>
          </a:prstGeom>
          <a:ln>
            <a:solidFill>
              <a:srgbClr val="C00000"/>
            </a:solidFill>
          </a:ln>
        </p:spPr>
        <p:style>
          <a:lnRef idx="0">
            <a:schemeClr val="accent6"/>
          </a:lnRef>
          <a:fillRef idx="3">
            <a:schemeClr val="accent6"/>
          </a:fillRef>
          <a:effectRef idx="3">
            <a:schemeClr val="accent6"/>
          </a:effectRef>
          <a:fontRef idx="minor">
            <a:schemeClr val="lt1"/>
          </a:fontRef>
        </p:style>
        <p:txBody>
          <a:bodyPr wrap="square">
            <a:spAutoFit/>
          </a:bodyPr>
          <a:lstStyle/>
          <a:p>
            <a:pPr algn="ctr"/>
            <a:r>
              <a:rPr lang="en-US" b="1" dirty="0" smtClean="0">
                <a:solidFill>
                  <a:schemeClr val="bg1"/>
                </a:solidFill>
                <a:latin typeface="Times New Roman" pitchFamily="18" charset="0"/>
                <a:cs typeface="Times New Roman" pitchFamily="18" charset="0"/>
              </a:rPr>
              <a:t>In Solomon’s Temple there was 10 Lavers (1 Kings  7:38 )</a:t>
            </a:r>
          </a:p>
          <a:p>
            <a:pPr algn="ct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Then made he ten lavers of brass: </a:t>
            </a:r>
            <a:r>
              <a:rPr lang="en-US" sz="2000" b="1" u="sng" dirty="0" smtClean="0">
                <a:effectLst>
                  <a:outerShdw blurRad="38100" dist="38100" dir="2700000" algn="tl">
                    <a:srgbClr val="000000">
                      <a:alpha val="43137"/>
                    </a:srgbClr>
                  </a:outerShdw>
                </a:effectLst>
                <a:latin typeface="Times New Roman" pitchFamily="18" charset="0"/>
                <a:cs typeface="Times New Roman" pitchFamily="18" charset="0"/>
              </a:rPr>
              <a:t>one laver contained </a:t>
            </a:r>
            <a:r>
              <a:rPr lang="en-US" sz="20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forty baths</a:t>
            </a: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 [and] every laver was </a:t>
            </a:r>
            <a:r>
              <a:rPr lang="en-US" sz="20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four cubits</a:t>
            </a: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 [and] </a:t>
            </a:r>
            <a:r>
              <a:rPr lang="en-US" sz="20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upon every one of the ten bases one laver</a:t>
            </a: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en-US"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TextBox 4"/>
          <p:cNvSpPr txBox="1"/>
          <p:nvPr/>
        </p:nvSpPr>
        <p:spPr>
          <a:xfrm>
            <a:off x="0" y="1066800"/>
            <a:ext cx="3505200" cy="923330"/>
          </a:xfrm>
          <a:prstGeom prst="rect">
            <a:avLst/>
          </a:prstGeom>
          <a:noFill/>
        </p:spPr>
        <p:txBody>
          <a:bodyPr wrap="square" rtlCol="0">
            <a:spAutoFit/>
          </a:bodyPr>
          <a:lstStyle/>
          <a:p>
            <a:pPr algn="ctr"/>
            <a:r>
              <a:rPr lang="en-US" b="1" dirty="0" smtClean="0">
                <a:solidFill>
                  <a:srgbClr val="C00000"/>
                </a:solidFill>
                <a:latin typeface="Times New Roman" pitchFamily="18" charset="0"/>
                <a:cs typeface="Times New Roman" pitchFamily="18" charset="0"/>
              </a:rPr>
              <a:t>1 King 11: 28-31 </a:t>
            </a:r>
            <a:endParaRPr lang="en-US" sz="1200" b="1" dirty="0" smtClean="0">
              <a:solidFill>
                <a:srgbClr val="C00000"/>
              </a:solidFill>
              <a:latin typeface="Times New Roman" pitchFamily="18" charset="0"/>
              <a:cs typeface="Times New Roman" pitchFamily="18" charset="0"/>
            </a:endParaRPr>
          </a:p>
          <a:p>
            <a:pPr algn="ctr"/>
            <a:r>
              <a:rPr lang="en-US" sz="1200" b="1" dirty="0" smtClean="0">
                <a:solidFill>
                  <a:srgbClr val="C00000"/>
                </a:solidFill>
                <a:latin typeface="Times New Roman" pitchFamily="18" charset="0"/>
                <a:cs typeface="Times New Roman" pitchFamily="18" charset="0"/>
              </a:rPr>
              <a:t>for thus saith the LORD, the God of Israel, Behold, I will rend the kingdom out of the hand of Solomon, and will give ten tribes to thee: margin…</a:t>
            </a:r>
            <a:endParaRPr lang="en-US" sz="1200" b="1" dirty="0">
              <a:solidFill>
                <a:srgbClr val="C00000"/>
              </a:solidFill>
              <a:latin typeface="Times New Roman" pitchFamily="18" charset="0"/>
              <a:cs typeface="Times New Roman" pitchFamily="18" charset="0"/>
            </a:endParaRPr>
          </a:p>
        </p:txBody>
      </p:sp>
      <p:sp>
        <p:nvSpPr>
          <p:cNvPr id="6" name="Rectangle 5"/>
          <p:cNvSpPr/>
          <p:nvPr/>
        </p:nvSpPr>
        <p:spPr>
          <a:xfrm>
            <a:off x="8686800" y="0"/>
            <a:ext cx="300082" cy="369332"/>
          </a:xfrm>
          <a:prstGeom prst="rect">
            <a:avLst/>
          </a:prstGeom>
        </p:spPr>
        <p:txBody>
          <a:bodyPr wrap="none">
            <a:spAutoFit/>
          </a:bodyPr>
          <a:lstStyle/>
          <a:p>
            <a:pPr algn="ctr"/>
            <a:fld id="{877F9B8C-32C4-43F2-99B4-FFD195B4A4EB}" type="slidenum">
              <a:rPr lang="en-US" b="1" smtClean="0">
                <a:latin typeface="Times New Roman" pitchFamily="18" charset="0"/>
                <a:cs typeface="Times New Roman" pitchFamily="18" charset="0"/>
              </a:rPr>
              <a:pPr algn="ctr"/>
              <a:t>14</a:t>
            </a:fld>
            <a:endParaRPr lang="en-US" b="1" dirty="0">
              <a:latin typeface="Times New Roman" pitchFamily="18" charset="0"/>
              <a:cs typeface="Times New Roman" pitchFamily="18" charset="0"/>
            </a:endParaRPr>
          </a:p>
        </p:txBody>
      </p:sp>
      <p:sp>
        <p:nvSpPr>
          <p:cNvPr id="9" name="Rectangle 8"/>
          <p:cNvSpPr/>
          <p:nvPr/>
        </p:nvSpPr>
        <p:spPr>
          <a:xfrm>
            <a:off x="6019800" y="1066800"/>
            <a:ext cx="2971800" cy="1015663"/>
          </a:xfrm>
          <a:prstGeom prst="rect">
            <a:avLst/>
          </a:prstGeom>
        </p:spPr>
        <p:txBody>
          <a:bodyPr wrap="square">
            <a:spAutoFit/>
          </a:bodyPr>
          <a:lstStyle/>
          <a:p>
            <a:pPr algn="ctr"/>
            <a:r>
              <a:rPr lang="en-US" sz="1200" b="1" dirty="0" smtClean="0">
                <a:solidFill>
                  <a:srgbClr val="C00000"/>
                </a:solidFill>
                <a:latin typeface="Times New Roman" pitchFamily="18" charset="0"/>
                <a:cs typeface="Times New Roman" pitchFamily="18" charset="0"/>
              </a:rPr>
              <a:t>Jeroboam set up his golden calves, one in Bethel in the territory of Ephraim, the other in the city of Dan; Judges 18:30</a:t>
            </a:r>
          </a:p>
          <a:p>
            <a:pPr algn="ctr"/>
            <a:r>
              <a:rPr lang="en-US" sz="1200" b="1" dirty="0" smtClean="0">
                <a:solidFill>
                  <a:srgbClr val="C00000"/>
                </a:solidFill>
                <a:latin typeface="Times New Roman" pitchFamily="18" charset="0"/>
                <a:cs typeface="Times New Roman" pitchFamily="18" charset="0"/>
              </a:rPr>
              <a:t> margin… {1914 SNH,  The Cross and Its Shadow 374.1} </a:t>
            </a:r>
            <a:endParaRPr lang="en-US" sz="1200" b="1" dirty="0">
              <a:solidFill>
                <a:srgbClr val="C00000"/>
              </a:solidFill>
              <a:latin typeface="Times New Roman" pitchFamily="18" charset="0"/>
              <a:cs typeface="Times New Roman" pitchFamily="18" charset="0"/>
            </a:endParaRPr>
          </a:p>
        </p:txBody>
      </p:sp>
    </p:spTree>
  </p:cSld>
  <p:clrMapOvr>
    <a:masterClrMapping/>
  </p:clrMapOvr>
  <p:transition spd="slow">
    <p:split orient="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8763000" y="0"/>
            <a:ext cx="381000" cy="365125"/>
          </a:xfrm>
        </p:spPr>
        <p:txBody>
          <a:bodyPr/>
          <a:lstStyle/>
          <a:p>
            <a:pPr algn="ctr"/>
            <a:fld id="{877F9B8C-32C4-43F2-99B4-FFD195B4A4EB}" type="slidenum">
              <a:rPr lang="en-US" sz="1800" b="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pPr algn="ctr"/>
              <a:t>15</a:t>
            </a:fld>
            <a:endParaRPr lang="en-US" sz="1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Subtitle 3"/>
          <p:cNvSpPr>
            <a:spLocks noGrp="1"/>
          </p:cNvSpPr>
          <p:nvPr>
            <p:ph type="subTitle" idx="1"/>
          </p:nvPr>
        </p:nvSpPr>
        <p:spPr>
          <a:xfrm>
            <a:off x="381000" y="3886200"/>
            <a:ext cx="8382000" cy="2743200"/>
          </a:xfrm>
          <a:ln>
            <a:solidFill>
              <a:srgbClr val="0000FF"/>
            </a:solidFill>
          </a:ln>
        </p:spPr>
        <p:style>
          <a:lnRef idx="0">
            <a:schemeClr val="accent5"/>
          </a:lnRef>
          <a:fillRef idx="3">
            <a:schemeClr val="accent5"/>
          </a:fillRef>
          <a:effectRef idx="3">
            <a:schemeClr val="accent5"/>
          </a:effectRef>
          <a:fontRef idx="minor">
            <a:schemeClr val="lt1"/>
          </a:fontRef>
        </p:style>
        <p:txBody>
          <a:bodyPr>
            <a:normAutofit fontScale="85000" lnSpcReduction="20000"/>
          </a:bodyPr>
          <a:lstStyle/>
          <a:p>
            <a:endParaRPr lang="en-US" sz="1200" b="1" i="1" dirty="0" smtClean="0">
              <a:effectLst>
                <a:outerShdw blurRad="38100" dist="38100" dir="2700000" algn="tl">
                  <a:srgbClr val="000000">
                    <a:alpha val="43137"/>
                  </a:srgbClr>
                </a:outerShdw>
              </a:effectLst>
              <a:latin typeface="Times New Roman" pitchFamily="18" charset="0"/>
              <a:cs typeface="Times New Roman" pitchFamily="18" charset="0"/>
            </a:endParaRPr>
          </a:p>
          <a:p>
            <a:endParaRPr lang="en-US" sz="1200" b="1" i="1"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en-US" sz="2600" dirty="0" smtClean="0">
                <a:effectLst>
                  <a:outerShdw blurRad="38100" dist="38100" dir="2700000" algn="tl">
                    <a:srgbClr val="000000">
                      <a:alpha val="43137"/>
                    </a:srgbClr>
                  </a:outerShdw>
                </a:effectLst>
                <a:latin typeface="Times New Roman" pitchFamily="18" charset="0"/>
                <a:cs typeface="Times New Roman" pitchFamily="18" charset="0"/>
              </a:rPr>
              <a:t>What is the Anti-type of </a:t>
            </a:r>
            <a:r>
              <a:rPr lang="en-US" sz="2600" dirty="0" smtClean="0">
                <a:effectLst>
                  <a:outerShdw blurRad="38100" dist="38100" dir="2700000" algn="tl">
                    <a:srgbClr val="000000">
                      <a:alpha val="43137"/>
                    </a:srgbClr>
                  </a:outerShdw>
                </a:effectLst>
                <a:latin typeface="Times New Roman" pitchFamily="18" charset="0"/>
                <a:cs typeface="Times New Roman" pitchFamily="18" charset="0"/>
              </a:rPr>
              <a:t>the </a:t>
            </a:r>
            <a:r>
              <a:rPr lang="en-US" sz="2600" dirty="0" smtClean="0">
                <a:effectLst>
                  <a:outerShdw blurRad="38100" dist="38100" dir="2700000" algn="tl">
                    <a:srgbClr val="000000">
                      <a:alpha val="43137"/>
                    </a:srgbClr>
                  </a:outerShdw>
                </a:effectLst>
                <a:latin typeface="Times New Roman" pitchFamily="18" charset="0"/>
                <a:cs typeface="Times New Roman" pitchFamily="18" charset="0"/>
              </a:rPr>
              <a:t>Laver in our Body</a:t>
            </a:r>
            <a:r>
              <a:rPr lang="en-US" sz="2600"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en-US" sz="2600"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en-US" sz="2600" dirty="0" smtClean="0">
                <a:effectLst>
                  <a:outerShdw blurRad="38100" dist="38100" dir="2700000" algn="tl">
                    <a:srgbClr val="000000">
                      <a:alpha val="43137"/>
                    </a:srgbClr>
                  </a:outerShdw>
                </a:effectLst>
                <a:latin typeface="Times New Roman" pitchFamily="18" charset="0"/>
                <a:cs typeface="Times New Roman" pitchFamily="18" charset="0"/>
              </a:rPr>
              <a:t>Christ is the only Way to Eternal </a:t>
            </a:r>
            <a:r>
              <a:rPr lang="en-US" sz="2600" dirty="0" smtClean="0">
                <a:effectLst>
                  <a:outerShdw blurRad="38100" dist="38100" dir="2700000" algn="tl">
                    <a:srgbClr val="000000">
                      <a:alpha val="43137"/>
                    </a:srgbClr>
                  </a:outerShdw>
                </a:effectLst>
                <a:latin typeface="Times New Roman" pitchFamily="18" charset="0"/>
                <a:cs typeface="Times New Roman" pitchFamily="18" charset="0"/>
              </a:rPr>
              <a:t>Life</a:t>
            </a:r>
          </a:p>
          <a:p>
            <a:r>
              <a:rPr lang="en-US" sz="2600" dirty="0" smtClean="0">
                <a:effectLst>
                  <a:outerShdw blurRad="38100" dist="38100" dir="2700000" algn="tl">
                    <a:srgbClr val="000000">
                      <a:alpha val="43137"/>
                    </a:srgbClr>
                  </a:outerShdw>
                </a:effectLst>
                <a:latin typeface="Times New Roman" pitchFamily="18" charset="0"/>
                <a:cs typeface="Times New Roman" pitchFamily="18" charset="0"/>
              </a:rPr>
              <a:t>Through His Purity and the </a:t>
            </a:r>
          </a:p>
          <a:p>
            <a:r>
              <a:rPr lang="en-US" sz="2600" dirty="0" smtClean="0">
                <a:effectLst>
                  <a:outerShdw blurRad="38100" dist="38100" dir="2700000" algn="tl">
                    <a:srgbClr val="000000">
                      <a:alpha val="43137"/>
                    </a:srgbClr>
                  </a:outerShdw>
                </a:effectLst>
                <a:latin typeface="Times New Roman" pitchFamily="18" charset="0"/>
                <a:cs typeface="Times New Roman" pitchFamily="18" charset="0"/>
              </a:rPr>
              <a:t>Righteousness of His Merit</a:t>
            </a:r>
          </a:p>
          <a:p>
            <a:endParaRPr lang="en-US" sz="2400"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en-US" b="1" i="1" dirty="0" smtClean="0">
                <a:effectLst>
                  <a:outerShdw blurRad="38100" dist="38100" dir="2700000" algn="tl">
                    <a:srgbClr val="000000">
                      <a:alpha val="43137"/>
                    </a:srgbClr>
                  </a:outerShdw>
                </a:effectLst>
                <a:latin typeface="Times New Roman" pitchFamily="18" charset="0"/>
                <a:cs typeface="Times New Roman" pitchFamily="18" charset="0"/>
              </a:rPr>
              <a:t> </a:t>
            </a:r>
          </a:p>
          <a:p>
            <a:r>
              <a:rPr lang="en-US" i="1" dirty="0" smtClean="0">
                <a:effectLst>
                  <a:outerShdw blurRad="38100" dist="38100" dir="2700000" algn="tl">
                    <a:srgbClr val="000000">
                      <a:alpha val="43137"/>
                    </a:srgbClr>
                  </a:outerShdw>
                </a:effectLst>
                <a:latin typeface="Times New Roman" pitchFamily="18" charset="0"/>
                <a:cs typeface="Times New Roman" pitchFamily="18" charset="0"/>
              </a:rPr>
              <a:t>	</a:t>
            </a:r>
          </a:p>
          <a:p>
            <a:endParaRPr lang="en-US" sz="2400" b="1" i="1" dirty="0" smtClean="0"/>
          </a:p>
          <a:p>
            <a:endParaRPr lang="en-US" b="1" i="1" dirty="0" smtClean="0"/>
          </a:p>
          <a:p>
            <a:endParaRPr lang="en-US" b="1" i="1" dirty="0" smtClean="0"/>
          </a:p>
          <a:p>
            <a:endParaRPr lang="en-US" b="1" dirty="0"/>
          </a:p>
        </p:txBody>
      </p:sp>
      <p:pic>
        <p:nvPicPr>
          <p:cNvPr id="5" name="yui_3_5_1_5_1377552582384_716" descr="http://i192.photobucket.com/albums/z195/sparkletags4/Christian/godBless56.jpg"/>
          <p:cNvPicPr/>
          <p:nvPr/>
        </p:nvPicPr>
        <p:blipFill>
          <a:blip r:embed="rId2" cstate="print"/>
          <a:srcRect/>
          <a:stretch>
            <a:fillRect/>
          </a:stretch>
        </p:blipFill>
        <p:spPr bwMode="auto">
          <a:xfrm>
            <a:off x="7391400" y="5486400"/>
            <a:ext cx="1257300" cy="990600"/>
          </a:xfrm>
          <a:prstGeom prst="rect">
            <a:avLst/>
          </a:prstGeom>
          <a:noFill/>
          <a:ln w="9525">
            <a:solidFill>
              <a:srgbClr val="6600FF"/>
            </a:solidFill>
            <a:miter lim="800000"/>
            <a:headEnd/>
            <a:tailEnd/>
          </a:ln>
        </p:spPr>
      </p:pic>
      <p:sp>
        <p:nvSpPr>
          <p:cNvPr id="6" name="Rectangle 5"/>
          <p:cNvSpPr/>
          <p:nvPr/>
        </p:nvSpPr>
        <p:spPr>
          <a:xfrm>
            <a:off x="381000" y="304800"/>
            <a:ext cx="8382000" cy="3354765"/>
          </a:xfrm>
          <a:prstGeom prst="rect">
            <a:avLst/>
          </a:prstGeom>
          <a:ln>
            <a:solidFill>
              <a:srgbClr val="0000FF"/>
            </a:solidFill>
          </a:ln>
        </p:spPr>
        <p:style>
          <a:lnRef idx="0">
            <a:schemeClr val="dk1"/>
          </a:lnRef>
          <a:fillRef idx="3">
            <a:schemeClr val="dk1"/>
          </a:fillRef>
          <a:effectRef idx="3">
            <a:schemeClr val="dk1"/>
          </a:effectRef>
          <a:fontRef idx="minor">
            <a:schemeClr val="lt1"/>
          </a:fontRef>
        </p:style>
        <p:txBody>
          <a:bodyPr wrap="square">
            <a:spAutoFit/>
          </a:bodyPr>
          <a:lstStyle/>
          <a:p>
            <a:r>
              <a:rPr lang="en-US" sz="3600" i="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Next Sabbath:</a:t>
            </a:r>
          </a:p>
          <a:p>
            <a:endParaRPr lang="en-US" sz="8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sz="3600" i="1" dirty="0" smtClean="0">
                <a:effectLst>
                  <a:outerShdw blurRad="38100" dist="38100" dir="2700000" algn="tl">
                    <a:srgbClr val="000000">
                      <a:alpha val="43137"/>
                    </a:srgbClr>
                  </a:outerShdw>
                </a:effectLst>
                <a:latin typeface="Times New Roman" pitchFamily="18" charset="0"/>
                <a:cs typeface="Times New Roman" pitchFamily="18" charset="0"/>
              </a:rPr>
              <a:t>We will continue Part 2 of our study</a:t>
            </a:r>
          </a:p>
          <a:p>
            <a:pPr algn="ctr"/>
            <a:r>
              <a:rPr lang="en-US" sz="3600" i="1" dirty="0" smtClean="0">
                <a:effectLst>
                  <a:outerShdw blurRad="38100" dist="38100" dir="2700000" algn="tl">
                    <a:srgbClr val="000000">
                      <a:alpha val="43137"/>
                    </a:srgbClr>
                  </a:outerShdw>
                </a:effectLst>
                <a:latin typeface="Times New Roman" pitchFamily="18" charset="0"/>
                <a:cs typeface="Times New Roman" pitchFamily="18" charset="0"/>
              </a:rPr>
              <a:t> The Third Temple</a:t>
            </a:r>
          </a:p>
          <a:p>
            <a:pPr algn="ctr"/>
            <a:r>
              <a:rPr lang="en-US" sz="3600" i="1" dirty="0" smtClean="0">
                <a:effectLst>
                  <a:outerShdw blurRad="38100" dist="38100" dir="2700000" algn="tl">
                    <a:srgbClr val="000000">
                      <a:alpha val="43137"/>
                    </a:srgbClr>
                  </a:outerShdw>
                </a:effectLst>
                <a:latin typeface="Times New Roman" pitchFamily="18" charset="0"/>
                <a:cs typeface="Times New Roman" pitchFamily="18" charset="0"/>
              </a:rPr>
              <a:t> Series 9 </a:t>
            </a:r>
          </a:p>
          <a:p>
            <a:pPr algn="ctr"/>
            <a:r>
              <a:rPr lang="en-US" sz="3600" i="1" dirty="0" smtClean="0">
                <a:effectLst>
                  <a:outerShdw blurRad="38100" dist="38100" dir="2700000" algn="tl">
                    <a:srgbClr val="000000">
                      <a:alpha val="43137"/>
                    </a:srgbClr>
                  </a:outerShdw>
                </a:effectLst>
                <a:latin typeface="Times New Roman" pitchFamily="18" charset="0"/>
                <a:cs typeface="Times New Roman" pitchFamily="18" charset="0"/>
              </a:rPr>
              <a:t>The Digestive System</a:t>
            </a:r>
          </a:p>
          <a:p>
            <a:pPr algn="ctr"/>
            <a:r>
              <a:rPr lang="en-US" sz="2400" i="1" dirty="0" smtClean="0">
                <a:effectLst>
                  <a:outerShdw blurRad="38100" dist="38100" dir="2700000" algn="tl">
                    <a:srgbClr val="000000">
                      <a:alpha val="43137"/>
                    </a:srgbClr>
                  </a:outerShdw>
                </a:effectLst>
                <a:latin typeface="Times New Roman" pitchFamily="18" charset="0"/>
                <a:cs typeface="Times New Roman" pitchFamily="18" charset="0"/>
              </a:rPr>
              <a:t>“Ravin as a Wolf” </a:t>
            </a:r>
            <a:endParaRPr lang="en-US" sz="2400" i="1" dirty="0"/>
          </a:p>
        </p:txBody>
      </p:sp>
    </p:spTree>
  </p:cSld>
  <p:clrMapOvr>
    <a:masterClrMapping/>
  </p:clrMapOvr>
  <p:transition spd="slow">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8763000" y="0"/>
            <a:ext cx="381000" cy="365125"/>
          </a:xfrm>
        </p:spPr>
        <p:txBody>
          <a:bodyPr/>
          <a:lstStyle/>
          <a:p>
            <a:pPr algn="ctr"/>
            <a:fld id="{877F9B8C-32C4-43F2-99B4-FFD195B4A4EB}" type="slidenum">
              <a:rPr lang="en-US" sz="1800" b="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pPr algn="ctr"/>
              <a:t>2</a:t>
            </a:fld>
            <a:endParaRPr lang="en-US" sz="1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Subtitle 3"/>
          <p:cNvSpPr>
            <a:spLocks noGrp="1"/>
          </p:cNvSpPr>
          <p:nvPr>
            <p:ph type="subTitle" idx="1"/>
          </p:nvPr>
        </p:nvSpPr>
        <p:spPr>
          <a:xfrm>
            <a:off x="533400" y="3200400"/>
            <a:ext cx="8229600" cy="3352800"/>
          </a:xfrm>
          <a:ln/>
        </p:spPr>
        <p:style>
          <a:lnRef idx="0">
            <a:schemeClr val="accent5"/>
          </a:lnRef>
          <a:fillRef idx="3">
            <a:schemeClr val="accent5"/>
          </a:fillRef>
          <a:effectRef idx="3">
            <a:schemeClr val="accent5"/>
          </a:effectRef>
          <a:fontRef idx="minor">
            <a:schemeClr val="lt1"/>
          </a:fontRef>
        </p:style>
        <p:txBody>
          <a:bodyPr>
            <a:normAutofit/>
          </a:bodyPr>
          <a:lstStyle/>
          <a:p>
            <a:endParaRPr lang="en-US" sz="1200" b="1" i="1"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en-US" b="1" i="1" dirty="0" smtClean="0">
                <a:effectLst>
                  <a:outerShdw blurRad="38100" dist="38100" dir="2700000" algn="tl">
                    <a:srgbClr val="000000">
                      <a:alpha val="43137"/>
                    </a:srgbClr>
                  </a:outerShdw>
                </a:effectLst>
                <a:latin typeface="Times New Roman" pitchFamily="18" charset="0"/>
                <a:cs typeface="Times New Roman" pitchFamily="18" charset="0"/>
              </a:rPr>
              <a:t>Genesis 49:27	</a:t>
            </a:r>
          </a:p>
          <a:p>
            <a:r>
              <a:rPr lang="en-US" b="1" i="1" dirty="0" smtClean="0">
                <a:effectLst>
                  <a:outerShdw blurRad="38100" dist="38100" dir="2700000" algn="tl">
                    <a:srgbClr val="000000">
                      <a:alpha val="43137"/>
                    </a:srgbClr>
                  </a:outerShdw>
                </a:effectLst>
                <a:latin typeface="Times New Roman" pitchFamily="18" charset="0"/>
                <a:cs typeface="Times New Roman" pitchFamily="18" charset="0"/>
              </a:rPr>
              <a:t>Benjamin shall </a:t>
            </a:r>
            <a:r>
              <a:rPr lang="en-US" b="1" i="1" u="sng" dirty="0" smtClean="0">
                <a:effectLst>
                  <a:outerShdw blurRad="38100" dist="38100" dir="2700000" algn="tl">
                    <a:srgbClr val="000000">
                      <a:alpha val="43137"/>
                    </a:srgbClr>
                  </a:outerShdw>
                </a:effectLst>
                <a:latin typeface="Times New Roman" pitchFamily="18" charset="0"/>
                <a:cs typeface="Times New Roman" pitchFamily="18" charset="0"/>
              </a:rPr>
              <a:t>ravin [as] a wolf</a:t>
            </a:r>
            <a:r>
              <a:rPr lang="en-US" b="1" i="1" dirty="0" smtClean="0">
                <a:effectLst>
                  <a:outerShdw blurRad="38100" dist="38100" dir="2700000" algn="tl">
                    <a:srgbClr val="000000">
                      <a:alpha val="43137"/>
                    </a:srgbClr>
                  </a:outerShdw>
                </a:effectLst>
                <a:latin typeface="Times New Roman" pitchFamily="18" charset="0"/>
                <a:cs typeface="Times New Roman" pitchFamily="18" charset="0"/>
              </a:rPr>
              <a:t>:</a:t>
            </a:r>
          </a:p>
          <a:p>
            <a:r>
              <a:rPr lang="en-US" b="1" i="1" dirty="0" smtClean="0">
                <a:effectLst>
                  <a:outerShdw blurRad="38100" dist="38100" dir="2700000" algn="tl">
                    <a:srgbClr val="000000">
                      <a:alpha val="43137"/>
                    </a:srgbClr>
                  </a:outerShdw>
                </a:effectLst>
                <a:latin typeface="Times New Roman" pitchFamily="18" charset="0"/>
                <a:cs typeface="Times New Roman" pitchFamily="18" charset="0"/>
              </a:rPr>
              <a:t> in the morning he shall devour the prey, </a:t>
            </a:r>
          </a:p>
          <a:p>
            <a:r>
              <a:rPr lang="en-US" b="1" i="1" dirty="0" smtClean="0">
                <a:effectLst>
                  <a:outerShdw blurRad="38100" dist="38100" dir="2700000" algn="tl">
                    <a:srgbClr val="000000">
                      <a:alpha val="43137"/>
                    </a:srgbClr>
                  </a:outerShdw>
                </a:effectLst>
                <a:latin typeface="Times New Roman" pitchFamily="18" charset="0"/>
                <a:cs typeface="Times New Roman" pitchFamily="18" charset="0"/>
              </a:rPr>
              <a:t>and </a:t>
            </a:r>
            <a:r>
              <a:rPr lang="en-US" b="1" i="1" u="sng" dirty="0" smtClean="0">
                <a:effectLst>
                  <a:outerShdw blurRad="38100" dist="38100" dir="2700000" algn="tl">
                    <a:srgbClr val="000000">
                      <a:alpha val="43137"/>
                    </a:srgbClr>
                  </a:outerShdw>
                </a:effectLst>
                <a:latin typeface="Times New Roman" pitchFamily="18" charset="0"/>
                <a:cs typeface="Times New Roman" pitchFamily="18" charset="0"/>
              </a:rPr>
              <a:t>at night he shall divide the spoil</a:t>
            </a:r>
            <a:r>
              <a:rPr lang="en-US" b="1" i="1" dirty="0" smtClean="0">
                <a:effectLst>
                  <a:outerShdw blurRad="38100" dist="38100" dir="2700000" algn="tl">
                    <a:srgbClr val="000000">
                      <a:alpha val="43137"/>
                    </a:srgbClr>
                  </a:outerShdw>
                </a:effectLst>
                <a:latin typeface="Times New Roman" pitchFamily="18" charset="0"/>
                <a:cs typeface="Times New Roman" pitchFamily="18" charset="0"/>
              </a:rPr>
              <a:t>. </a:t>
            </a:r>
          </a:p>
          <a:p>
            <a:r>
              <a:rPr lang="en-US" i="1" dirty="0" smtClean="0">
                <a:effectLst>
                  <a:outerShdw blurRad="38100" dist="38100" dir="2700000" algn="tl">
                    <a:srgbClr val="000000">
                      <a:alpha val="43137"/>
                    </a:srgbClr>
                  </a:outerShdw>
                </a:effectLst>
                <a:latin typeface="Times New Roman" pitchFamily="18" charset="0"/>
                <a:cs typeface="Times New Roman" pitchFamily="18" charset="0"/>
              </a:rPr>
              <a:t>	</a:t>
            </a:r>
          </a:p>
          <a:p>
            <a:endParaRPr lang="en-US" sz="2400" b="1" i="1" dirty="0" smtClean="0"/>
          </a:p>
          <a:p>
            <a:endParaRPr lang="en-US" b="1" i="1" dirty="0" smtClean="0"/>
          </a:p>
          <a:p>
            <a:endParaRPr lang="en-US" b="1" i="1" dirty="0" smtClean="0"/>
          </a:p>
          <a:p>
            <a:endParaRPr lang="en-US" b="1" dirty="0"/>
          </a:p>
        </p:txBody>
      </p:sp>
      <p:pic>
        <p:nvPicPr>
          <p:cNvPr id="5" name="yui_3_5_1_5_1377552582384_716" descr="http://i192.photobucket.com/albums/z195/sparkletags4/Christian/godBless56.jpg"/>
          <p:cNvPicPr/>
          <p:nvPr/>
        </p:nvPicPr>
        <p:blipFill>
          <a:blip r:embed="rId2" cstate="print"/>
          <a:srcRect/>
          <a:stretch>
            <a:fillRect/>
          </a:stretch>
        </p:blipFill>
        <p:spPr bwMode="auto">
          <a:xfrm>
            <a:off x="7391400" y="5410200"/>
            <a:ext cx="1257300" cy="990600"/>
          </a:xfrm>
          <a:prstGeom prst="rect">
            <a:avLst/>
          </a:prstGeom>
          <a:noFill/>
          <a:ln w="9525">
            <a:solidFill>
              <a:srgbClr val="6600FF"/>
            </a:solidFill>
            <a:miter lim="800000"/>
            <a:headEnd/>
            <a:tailEnd/>
          </a:ln>
        </p:spPr>
      </p:pic>
      <p:sp>
        <p:nvSpPr>
          <p:cNvPr id="9" name="Rectangle 8"/>
          <p:cNvSpPr/>
          <p:nvPr/>
        </p:nvSpPr>
        <p:spPr>
          <a:xfrm>
            <a:off x="381000" y="304800"/>
            <a:ext cx="8382000" cy="2654573"/>
          </a:xfrm>
          <a:prstGeom prst="rect">
            <a:avLst/>
          </a:prstGeom>
          <a:ln>
            <a:solidFill>
              <a:schemeClr val="tx1"/>
            </a:solidFill>
          </a:ln>
        </p:spPr>
        <p:style>
          <a:lnRef idx="0">
            <a:schemeClr val="dk1"/>
          </a:lnRef>
          <a:fillRef idx="3">
            <a:schemeClr val="dk1"/>
          </a:fillRef>
          <a:effectRef idx="3">
            <a:schemeClr val="dk1"/>
          </a:effectRef>
          <a:fontRef idx="minor">
            <a:schemeClr val="lt1"/>
          </a:fontRef>
        </p:style>
        <p:txBody>
          <a:bodyPr wrap="square">
            <a:spAutoFit/>
          </a:bodyPr>
          <a:lstStyle/>
          <a:p>
            <a:pPr algn="ctr"/>
            <a:endParaRPr lang="en-US" sz="2000" dirty="0" smtClean="0"/>
          </a:p>
          <a:p>
            <a:pPr algn="ctr"/>
            <a:r>
              <a:rPr lang="en-US" sz="3600" dirty="0" smtClean="0">
                <a:effectLst>
                  <a:outerShdw blurRad="38100" dist="38100" dir="2700000" algn="tl">
                    <a:srgbClr val="000000">
                      <a:alpha val="43137"/>
                    </a:srgbClr>
                  </a:outerShdw>
                </a:effectLst>
                <a:latin typeface="Times New Roman" pitchFamily="18" charset="0"/>
                <a:cs typeface="Times New Roman" pitchFamily="18" charset="0"/>
              </a:rPr>
              <a:t>The Digestive System</a:t>
            </a:r>
          </a:p>
          <a:p>
            <a:pPr algn="ctr"/>
            <a:r>
              <a:rPr lang="en-US" sz="3600" dirty="0" smtClean="0">
                <a:effectLst>
                  <a:outerShdw blurRad="38100" dist="38100" dir="2700000" algn="tl">
                    <a:srgbClr val="000000">
                      <a:alpha val="43137"/>
                    </a:srgbClr>
                  </a:outerShdw>
                </a:effectLst>
                <a:latin typeface="Times New Roman" pitchFamily="18" charset="0"/>
                <a:cs typeface="Times New Roman" pitchFamily="18" charset="0"/>
              </a:rPr>
              <a:t>Operates and Functions like</a:t>
            </a:r>
          </a:p>
          <a:p>
            <a:pPr algn="ctr"/>
            <a:r>
              <a:rPr lang="en-US" sz="3600" dirty="0" smtClean="0">
                <a:effectLst>
                  <a:outerShdw blurRad="38100" dist="38100" dir="2700000" algn="tl">
                    <a:srgbClr val="000000">
                      <a:alpha val="43137"/>
                    </a:srgbClr>
                  </a:outerShdw>
                </a:effectLst>
                <a:latin typeface="Times New Roman" pitchFamily="18" charset="0"/>
                <a:cs typeface="Times New Roman" pitchFamily="18" charset="0"/>
              </a:rPr>
              <a:t>(The Tribe of Benjamin)</a:t>
            </a:r>
          </a:p>
          <a:p>
            <a:pPr algn="ct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a:t>
            </a:r>
            <a:r>
              <a:rPr lang="en-US" sz="2400" b="1" i="1" dirty="0" smtClean="0">
                <a:latin typeface="Times New Roman" pitchFamily="18" charset="0"/>
                <a:cs typeface="Times New Roman" pitchFamily="18" charset="0"/>
              </a:rPr>
              <a:t>Ravin as a Wolf</a:t>
            </a: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 ”</a:t>
            </a:r>
          </a:p>
          <a:p>
            <a:pPr algn="ctr"/>
            <a:endParaRPr lang="en-US" sz="1050" b="1" i="1" dirty="0"/>
          </a:p>
        </p:txBody>
      </p:sp>
    </p:spTree>
  </p:cSld>
  <p:clrMapOvr>
    <a:masterClrMapping/>
  </p:clrMapOvr>
  <p:transition spd="slow">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686800" y="0"/>
            <a:ext cx="457200" cy="365125"/>
          </a:xfrm>
        </p:spPr>
        <p:txBody>
          <a:bodyPr/>
          <a:lstStyle/>
          <a:p>
            <a:pPr algn="ctr"/>
            <a:fld id="{877F9B8C-32C4-43F2-99B4-FFD195B4A4EB}" type="slidenum">
              <a:rPr lang="en-US" sz="1800" b="1" smtClean="0">
                <a:solidFill>
                  <a:schemeClr val="tx1"/>
                </a:solidFill>
                <a:latin typeface="Times New Roman" pitchFamily="18" charset="0"/>
                <a:cs typeface="Times New Roman" pitchFamily="18" charset="0"/>
              </a:rPr>
              <a:pPr algn="ctr"/>
              <a:t>3</a:t>
            </a:fld>
            <a:endParaRPr lang="en-US" sz="1800" b="1" dirty="0">
              <a:solidFill>
                <a:schemeClr val="tx1"/>
              </a:solidFill>
              <a:latin typeface="Times New Roman" pitchFamily="18" charset="0"/>
              <a:cs typeface="Times New Roman" pitchFamily="18" charset="0"/>
            </a:endParaRPr>
          </a:p>
        </p:txBody>
      </p:sp>
      <p:sp>
        <p:nvSpPr>
          <p:cNvPr id="3" name="Rectangle 2"/>
          <p:cNvSpPr/>
          <p:nvPr/>
        </p:nvSpPr>
        <p:spPr>
          <a:xfrm>
            <a:off x="838200" y="914400"/>
            <a:ext cx="7620000" cy="5257800"/>
          </a:xfrm>
          <a:prstGeom prst="rect">
            <a:avLst/>
          </a:prstGeom>
          <a:solidFill>
            <a:schemeClr val="tx1"/>
          </a:solidFill>
          <a:ln>
            <a:solidFill>
              <a:srgbClr val="170C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673" name="Rectangle 1"/>
          <p:cNvSpPr>
            <a:spLocks noChangeArrowheads="1"/>
          </p:cNvSpPr>
          <p:nvPr/>
        </p:nvSpPr>
        <p:spPr bwMode="auto">
          <a:xfrm>
            <a:off x="1524000" y="1477091"/>
            <a:ext cx="6248400" cy="3970318"/>
          </a:xfrm>
          <a:prstGeom prst="rect">
            <a:avLst/>
          </a:prstGeom>
          <a:ln>
            <a:headEnd/>
            <a:tailEn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787900" algn="l"/>
              </a:tabLst>
            </a:pPr>
            <a:endParaRPr kumimoji="0" lang="en-US" sz="28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endParaRPr>
          </a:p>
          <a:p>
            <a:pPr algn="ctr" fontAlgn="base">
              <a:spcBef>
                <a:spcPct val="0"/>
              </a:spcBef>
              <a:spcAft>
                <a:spcPct val="0"/>
              </a:spcAft>
              <a:tabLst>
                <a:tab pos="4787900" algn="l"/>
              </a:tabLst>
            </a:pPr>
            <a:r>
              <a:rPr kumimoji="0" lang="en-US" sz="28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Deuteronomy 33:</a:t>
            </a:r>
            <a:r>
              <a:rPr lang="en-US" sz="2800" b="1" dirty="0" smtClean="0">
                <a:effectLst>
                  <a:outerShdw blurRad="38100" dist="38100" dir="2700000" algn="tl">
                    <a:srgbClr val="000000">
                      <a:alpha val="43137"/>
                    </a:srgbClr>
                  </a:outerShdw>
                </a:effectLst>
              </a:rPr>
              <a:t>12</a:t>
            </a:r>
          </a:p>
          <a:p>
            <a:pPr algn="ctr" fontAlgn="base">
              <a:spcBef>
                <a:spcPct val="0"/>
              </a:spcBef>
              <a:spcAft>
                <a:spcPct val="0"/>
              </a:spcAft>
              <a:tabLst>
                <a:tab pos="4787900" algn="l"/>
              </a:tabLst>
            </a:pPr>
            <a:r>
              <a:rPr lang="en-US" sz="2800" dirty="0" smtClean="0"/>
              <a:t> </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[And] of Benjamin he said,</a:t>
            </a:r>
          </a:p>
          <a:p>
            <a:pPr algn="ctr" fontAlgn="base">
              <a:spcBef>
                <a:spcPct val="0"/>
              </a:spcBef>
              <a:spcAft>
                <a:spcPct val="0"/>
              </a:spcAft>
              <a:tabLst>
                <a:tab pos="4787900" algn="l"/>
              </a:tabLst>
            </a:pP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400" b="1" u="sng" dirty="0" smtClean="0">
                <a:effectLst>
                  <a:outerShdw blurRad="38100" dist="38100" dir="2700000" algn="tl">
                    <a:srgbClr val="000000">
                      <a:alpha val="43137"/>
                    </a:srgbClr>
                  </a:outerShdw>
                </a:effectLst>
                <a:latin typeface="Times New Roman" pitchFamily="18" charset="0"/>
                <a:cs typeface="Times New Roman" pitchFamily="18" charset="0"/>
              </a:rPr>
              <a:t>the beloved of the LORD shall dwell in safety by him</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  [and the LORD] </a:t>
            </a:r>
            <a:r>
              <a:rPr lang="en-US" sz="2400" b="1" u="sng" dirty="0" smtClean="0">
                <a:effectLst>
                  <a:outerShdw blurRad="38100" dist="38100" dir="2700000" algn="tl">
                    <a:srgbClr val="000000">
                      <a:alpha val="43137"/>
                    </a:srgbClr>
                  </a:outerShdw>
                </a:effectLst>
                <a:latin typeface="Times New Roman" pitchFamily="18" charset="0"/>
                <a:cs typeface="Times New Roman" pitchFamily="18" charset="0"/>
              </a:rPr>
              <a:t>shall cover him all the day long</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 and he shall dwell between his shoulders.  </a:t>
            </a:r>
          </a:p>
          <a:p>
            <a:pPr lvl="0" algn="ctr" fontAlgn="base">
              <a:spcBef>
                <a:spcPct val="0"/>
              </a:spcBef>
              <a:spcAft>
                <a:spcPct val="0"/>
              </a:spcAft>
              <a:tabLst>
                <a:tab pos="4787900" algn="l"/>
              </a:tabLst>
            </a:pPr>
            <a:r>
              <a:rPr lang="en-US" sz="2800" b="1" dirty="0" smtClean="0">
                <a:effectLst>
                  <a:outerShdw blurRad="38100" dist="38100" dir="2700000" algn="tl">
                    <a:srgbClr val="000000">
                      <a:alpha val="43137"/>
                    </a:srgbClr>
                  </a:outerShdw>
                </a:effectLst>
                <a:latin typeface="Times New Roman" pitchFamily="18" charset="0"/>
                <a:cs typeface="Times New Roman" pitchFamily="18" charset="0"/>
              </a:rPr>
              <a:t> </a:t>
            </a:r>
            <a:r>
              <a:rPr kumimoji="0" lang="en-US" sz="2800" b="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p>
          <a:p>
            <a:pPr lvl="0" algn="ctr" fontAlgn="base">
              <a:spcBef>
                <a:spcPct val="0"/>
              </a:spcBef>
              <a:spcAft>
                <a:spcPct val="0"/>
              </a:spcAft>
              <a:tabLst>
                <a:tab pos="4787900" algn="l"/>
              </a:tabLst>
            </a:pPr>
            <a:endParaRPr lang="en-US" sz="20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lvl="0" algn="ctr" fontAlgn="base">
              <a:spcBef>
                <a:spcPct val="0"/>
              </a:spcBef>
              <a:spcAft>
                <a:spcPct val="0"/>
              </a:spcAft>
              <a:tabLst>
                <a:tab pos="4787900" algn="l"/>
              </a:tabLst>
            </a:pPr>
            <a:r>
              <a:rPr lang="en-US" sz="2400" b="1" dirty="0" smtClean="0">
                <a:latin typeface="Times New Roman" pitchFamily="18" charset="0"/>
                <a:cs typeface="Times New Roman" pitchFamily="18" charset="0"/>
              </a:rPr>
              <a:t>  </a:t>
            </a:r>
            <a:endParaRPr kumimoji="0" lang="en-US" sz="2400" b="1" i="0" u="none" strike="noStrike" cap="none" normalizeH="0" baseline="0" dirty="0" smtClean="0">
              <a:ln>
                <a:noFill/>
              </a:ln>
              <a:solidFill>
                <a:srgbClr val="8063C9"/>
              </a:solidFill>
              <a:effectLst/>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5334000" cy="584775"/>
          </a:xfrm>
          <a:prstGeom prst="rect">
            <a:avLst/>
          </a:prstGeom>
          <a:ln/>
        </p:spPr>
        <p:style>
          <a:lnRef idx="0">
            <a:schemeClr val="accent6"/>
          </a:lnRef>
          <a:fillRef idx="3">
            <a:schemeClr val="accent6"/>
          </a:fillRef>
          <a:effectRef idx="3">
            <a:schemeClr val="accent6"/>
          </a:effectRef>
          <a:fontRef idx="minor">
            <a:schemeClr val="lt1"/>
          </a:fontRef>
        </p:style>
        <p:txBody>
          <a:bodyPr wrap="square">
            <a:spAutoFit/>
          </a:bodyPr>
          <a:lstStyle/>
          <a:p>
            <a:pPr algn="ctr"/>
            <a:r>
              <a:rPr lang="en-US" sz="3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The Digestive System  </a:t>
            </a:r>
            <a:endParaRPr lang="en-US" sz="3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4" name="Rectangle 13"/>
          <p:cNvSpPr/>
          <p:nvPr/>
        </p:nvSpPr>
        <p:spPr>
          <a:xfrm>
            <a:off x="0" y="6172200"/>
            <a:ext cx="5562600" cy="523220"/>
          </a:xfrm>
          <a:prstGeom prst="rect">
            <a:avLst/>
          </a:prstGeom>
        </p:spPr>
        <p:txBody>
          <a:bodyPr wrap="square">
            <a:spAutoFit/>
          </a:bodyPr>
          <a:lstStyle/>
          <a:p>
            <a:pPr algn="ctr"/>
            <a:endParaRPr lang="en-US" sz="1400" b="1" dirty="0" smtClean="0">
              <a:solidFill>
                <a:schemeClr val="accent3">
                  <a:lumMod val="75000"/>
                </a:schemeClr>
              </a:solidFill>
              <a:latin typeface="Times New Roman" pitchFamily="18" charset="0"/>
              <a:cs typeface="Times New Roman" pitchFamily="18" charset="0"/>
            </a:endParaRPr>
          </a:p>
          <a:p>
            <a:pPr algn="ctr"/>
            <a:endParaRPr lang="en-US" sz="1400" dirty="0"/>
          </a:p>
        </p:txBody>
      </p:sp>
      <p:sp>
        <p:nvSpPr>
          <p:cNvPr id="6" name="Rectangle 5"/>
          <p:cNvSpPr/>
          <p:nvPr/>
        </p:nvSpPr>
        <p:spPr>
          <a:xfrm>
            <a:off x="5257800" y="1"/>
            <a:ext cx="3886200" cy="6540252"/>
          </a:xfrm>
          <a:prstGeom prst="rect">
            <a:avLst/>
          </a:prstGeom>
          <a:ln>
            <a:solidFill>
              <a:srgbClr val="C00000"/>
            </a:solidFill>
          </a:ln>
        </p:spPr>
        <p:style>
          <a:lnRef idx="0">
            <a:schemeClr val="accent6"/>
          </a:lnRef>
          <a:fillRef idx="3">
            <a:schemeClr val="accent6"/>
          </a:fillRef>
          <a:effectRef idx="3">
            <a:schemeClr val="accent6"/>
          </a:effectRef>
          <a:fontRef idx="minor">
            <a:schemeClr val="lt1"/>
          </a:fontRef>
        </p:style>
        <p:txBody>
          <a:bodyPr wrap="square">
            <a:spAutoFit/>
          </a:bodyPr>
          <a:lstStyle/>
          <a:p>
            <a:pPr algn="ctr"/>
            <a:endParaRPr lang="en-US" sz="1400" b="1" i="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sz="2000" b="1" i="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THE DIGESTIVE SYSTEM DEFINITION</a:t>
            </a:r>
          </a:p>
          <a:p>
            <a:pPr algn="ctr"/>
            <a:endParaRPr lang="en-US" sz="800" b="1" dirty="0" smtClean="0">
              <a:solidFill>
                <a:schemeClr val="tx1"/>
              </a:solidFill>
              <a:latin typeface="Times New Roman" pitchFamily="18" charset="0"/>
              <a:cs typeface="Times New Roman" pitchFamily="18" charset="0"/>
            </a:endParaRPr>
          </a:p>
          <a:p>
            <a:pPr algn="ctr"/>
            <a:r>
              <a:rPr lang="en-US" sz="21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The digestive system removes and processes </a:t>
            </a:r>
            <a:r>
              <a:rPr lang="en-US" sz="2100" b="1" dirty="0" smtClean="0">
                <a:solidFill>
                  <a:schemeClr val="tx1"/>
                </a:solidFill>
                <a:latin typeface="Times New Roman" pitchFamily="18" charset="0"/>
                <a:cs typeface="Times New Roman" pitchFamily="18" charset="0"/>
                <a:hlinkClick r:id="rId2" action="ppaction://hlinkfile" tooltip="Term Definition"/>
              </a:rPr>
              <a:t>nutrients</a:t>
            </a:r>
            <a:r>
              <a:rPr lang="en-US" sz="2100" b="1" dirty="0" smtClean="0">
                <a:solidFill>
                  <a:schemeClr val="tx1"/>
                </a:solidFill>
                <a:latin typeface="Times New Roman" pitchFamily="18" charset="0"/>
                <a:cs typeface="Times New Roman" pitchFamily="18" charset="0"/>
              </a:rPr>
              <a:t> (</a:t>
            </a:r>
            <a:r>
              <a:rPr lang="en-US" sz="2100" b="1" dirty="0" smtClean="0">
                <a:solidFill>
                  <a:schemeClr val="tx1"/>
                </a:solidFill>
                <a:latin typeface="Times New Roman" pitchFamily="18" charset="0"/>
                <a:cs typeface="Times New Roman" pitchFamily="18" charset="0"/>
                <a:hlinkClick r:id="rId3" action="ppaction://hlinkfile" tooltip="Term Definition"/>
              </a:rPr>
              <a:t>vitamins</a:t>
            </a:r>
            <a:r>
              <a:rPr lang="en-US" sz="2100" b="1" dirty="0" smtClean="0">
                <a:solidFill>
                  <a:schemeClr val="tx1"/>
                </a:solidFill>
                <a:latin typeface="Times New Roman" pitchFamily="18" charset="0"/>
                <a:cs typeface="Times New Roman" pitchFamily="18" charset="0"/>
              </a:rPr>
              <a:t>, </a:t>
            </a:r>
            <a:r>
              <a:rPr lang="en-US" sz="2100" b="1" dirty="0" smtClean="0">
                <a:solidFill>
                  <a:schemeClr val="tx1"/>
                </a:solidFill>
                <a:latin typeface="Times New Roman" pitchFamily="18" charset="0"/>
                <a:cs typeface="Times New Roman" pitchFamily="18" charset="0"/>
                <a:hlinkClick r:id="rId4" action="ppaction://hlinkfile" tooltip="Term Definition"/>
              </a:rPr>
              <a:t>minerals</a:t>
            </a:r>
            <a:r>
              <a:rPr lang="en-US" sz="2100" b="1" dirty="0" smtClean="0">
                <a:solidFill>
                  <a:schemeClr val="tx1"/>
                </a:solidFill>
                <a:latin typeface="Times New Roman" pitchFamily="18" charset="0"/>
                <a:cs typeface="Times New Roman" pitchFamily="18" charset="0"/>
              </a:rPr>
              <a:t>, </a:t>
            </a:r>
            <a:r>
              <a:rPr lang="en-US" sz="2100" b="1" dirty="0" smtClean="0">
                <a:solidFill>
                  <a:schemeClr val="tx1"/>
                </a:solidFill>
                <a:latin typeface="Times New Roman" pitchFamily="18" charset="0"/>
                <a:cs typeface="Times New Roman" pitchFamily="18" charset="0"/>
                <a:hlinkClick r:id="rId5" action="ppaction://hlinkfile" tooltip="Term Definition"/>
              </a:rPr>
              <a:t>carbohydrates</a:t>
            </a:r>
            <a:r>
              <a:rPr lang="en-US" sz="2100" b="1" dirty="0" smtClean="0">
                <a:solidFill>
                  <a:schemeClr val="tx1"/>
                </a:solidFill>
                <a:latin typeface="Times New Roman" pitchFamily="18" charset="0"/>
                <a:cs typeface="Times New Roman" pitchFamily="18" charset="0"/>
              </a:rPr>
              <a:t>, </a:t>
            </a:r>
            <a:r>
              <a:rPr lang="en-US" sz="21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fats</a:t>
            </a:r>
            <a:r>
              <a:rPr lang="en-US" sz="2100" b="1" dirty="0" smtClean="0">
                <a:solidFill>
                  <a:schemeClr val="tx1"/>
                </a:solidFill>
                <a:latin typeface="Times New Roman" pitchFamily="18" charset="0"/>
                <a:cs typeface="Times New Roman" pitchFamily="18" charset="0"/>
              </a:rPr>
              <a:t>, </a:t>
            </a:r>
            <a:r>
              <a:rPr lang="en-US" sz="2100" b="1" dirty="0" smtClean="0">
                <a:solidFill>
                  <a:schemeClr val="tx1"/>
                </a:solidFill>
                <a:latin typeface="Times New Roman" pitchFamily="18" charset="0"/>
                <a:cs typeface="Times New Roman" pitchFamily="18" charset="0"/>
                <a:hlinkClick r:id="rId6" action="ppaction://hlinkfile" tooltip="Term Definition"/>
              </a:rPr>
              <a:t>proteins</a:t>
            </a:r>
            <a:r>
              <a:rPr lang="en-US" sz="2100" b="1" dirty="0" smtClean="0">
                <a:solidFill>
                  <a:schemeClr val="tx1"/>
                </a:solidFill>
                <a:latin typeface="Times New Roman" pitchFamily="18" charset="0"/>
                <a:cs typeface="Times New Roman" pitchFamily="18" charset="0"/>
              </a:rPr>
              <a:t>, </a:t>
            </a:r>
            <a:r>
              <a:rPr lang="en-US" sz="21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and water) from foods and helps pass waste material out of the body. The digestive system is made up of the </a:t>
            </a:r>
            <a:r>
              <a:rPr lang="en-US" sz="2100" b="1" dirty="0" smtClean="0">
                <a:solidFill>
                  <a:schemeClr val="tx1"/>
                </a:solidFill>
                <a:latin typeface="Times New Roman" pitchFamily="18" charset="0"/>
                <a:cs typeface="Times New Roman" pitchFamily="18" charset="0"/>
                <a:hlinkClick r:id="rId7" action="ppaction://hlinkfile" tooltip="Term Definition"/>
              </a:rPr>
              <a:t>esophagus</a:t>
            </a:r>
            <a:r>
              <a:rPr lang="en-US" sz="2100" b="1" dirty="0" smtClean="0">
                <a:solidFill>
                  <a:schemeClr val="tx1"/>
                </a:solidFill>
                <a:latin typeface="Times New Roman" pitchFamily="18" charset="0"/>
                <a:cs typeface="Times New Roman" pitchFamily="18" charset="0"/>
              </a:rPr>
              <a:t>, </a:t>
            </a:r>
            <a:r>
              <a:rPr lang="en-US" sz="2100" b="1" dirty="0" smtClean="0">
                <a:solidFill>
                  <a:schemeClr val="tx1"/>
                </a:solidFill>
                <a:latin typeface="Times New Roman" pitchFamily="18" charset="0"/>
                <a:cs typeface="Times New Roman" pitchFamily="18" charset="0"/>
                <a:hlinkClick r:id="rId8" action="ppaction://hlinkfile" tooltip="Term Definition"/>
              </a:rPr>
              <a:t>stomach</a:t>
            </a:r>
            <a:r>
              <a:rPr lang="en-US" sz="2100" b="1" dirty="0" smtClean="0">
                <a:solidFill>
                  <a:schemeClr val="tx1"/>
                </a:solidFill>
                <a:latin typeface="Times New Roman" pitchFamily="18" charset="0"/>
                <a:cs typeface="Times New Roman" pitchFamily="18" charset="0"/>
              </a:rPr>
              <a:t>, </a:t>
            </a:r>
            <a:r>
              <a:rPr lang="en-US" sz="21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and the </a:t>
            </a:r>
            <a:r>
              <a:rPr lang="en-US" sz="2100" b="1" dirty="0" smtClean="0">
                <a:solidFill>
                  <a:schemeClr val="tx1"/>
                </a:solidFill>
                <a:latin typeface="Times New Roman" pitchFamily="18" charset="0"/>
                <a:cs typeface="Times New Roman" pitchFamily="18" charset="0"/>
                <a:hlinkClick r:id="rId9" action="ppaction://hlinkfile" tooltip="Term Definition"/>
              </a:rPr>
              <a:t>small</a:t>
            </a:r>
            <a:r>
              <a:rPr lang="en-US" sz="2100" b="1" dirty="0" smtClean="0">
                <a:solidFill>
                  <a:schemeClr val="tx1"/>
                </a:solidFill>
                <a:latin typeface="Times New Roman" pitchFamily="18" charset="0"/>
                <a:cs typeface="Times New Roman" pitchFamily="18" charset="0"/>
              </a:rPr>
              <a:t> </a:t>
            </a:r>
            <a:r>
              <a:rPr lang="en-US" sz="21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and</a:t>
            </a:r>
            <a:r>
              <a:rPr lang="en-US" sz="2100" b="1" dirty="0" smtClean="0">
                <a:solidFill>
                  <a:schemeClr val="tx1"/>
                </a:solidFill>
                <a:latin typeface="Times New Roman" pitchFamily="18" charset="0"/>
                <a:cs typeface="Times New Roman" pitchFamily="18" charset="0"/>
              </a:rPr>
              <a:t> </a:t>
            </a:r>
            <a:r>
              <a:rPr lang="en-US" sz="2100" b="1" dirty="0" smtClean="0">
                <a:solidFill>
                  <a:schemeClr val="tx1"/>
                </a:solidFill>
                <a:latin typeface="Times New Roman" pitchFamily="18" charset="0"/>
                <a:cs typeface="Times New Roman" pitchFamily="18" charset="0"/>
                <a:hlinkClick r:id="rId10" action="ppaction://hlinkfile" tooltip="Term Definition"/>
              </a:rPr>
              <a:t>large intestines</a:t>
            </a:r>
            <a:r>
              <a:rPr lang="en-US" sz="2100" b="1" dirty="0" smtClean="0">
                <a:solidFill>
                  <a:schemeClr val="tx1"/>
                </a:solidFill>
                <a:latin typeface="Times New Roman" pitchFamily="18" charset="0"/>
                <a:cs typeface="Times New Roman" pitchFamily="18" charset="0"/>
              </a:rPr>
              <a:t>. </a:t>
            </a:r>
            <a:r>
              <a:rPr lang="en-US" sz="21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The first </a:t>
            </a:r>
            <a:r>
              <a:rPr lang="en-US" sz="21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6 feet </a:t>
            </a:r>
            <a:r>
              <a:rPr lang="en-US" sz="21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of the large intestine are called the large </a:t>
            </a:r>
            <a:r>
              <a:rPr lang="en-US" sz="2100" b="1" dirty="0" smtClean="0">
                <a:solidFill>
                  <a:schemeClr val="tx1"/>
                </a:solidFill>
                <a:latin typeface="Times New Roman" pitchFamily="18" charset="0"/>
                <a:cs typeface="Times New Roman" pitchFamily="18" charset="0"/>
                <a:hlinkClick r:id="rId11" action="ppaction://hlinkfile" tooltip="Term Definition"/>
              </a:rPr>
              <a:t>bowel</a:t>
            </a:r>
            <a:r>
              <a:rPr lang="en-US" sz="2100" b="1" dirty="0" smtClean="0">
                <a:solidFill>
                  <a:schemeClr val="tx1"/>
                </a:solidFill>
                <a:latin typeface="Times New Roman" pitchFamily="18" charset="0"/>
                <a:cs typeface="Times New Roman" pitchFamily="18" charset="0"/>
              </a:rPr>
              <a:t> </a:t>
            </a:r>
            <a:r>
              <a:rPr lang="en-US" sz="21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or colon</a:t>
            </a:r>
            <a:r>
              <a:rPr lang="en-US" sz="2100" b="1" dirty="0" smtClean="0">
                <a:solidFill>
                  <a:schemeClr val="tx1"/>
                </a:solidFill>
                <a:latin typeface="Times New Roman" pitchFamily="18" charset="0"/>
                <a:cs typeface="Times New Roman" pitchFamily="18" charset="0"/>
              </a:rPr>
              <a:t>. </a:t>
            </a:r>
            <a:r>
              <a:rPr lang="en-US" sz="21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The last </a:t>
            </a:r>
            <a:r>
              <a:rPr lang="en-US" sz="21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6 inches</a:t>
            </a:r>
            <a:r>
              <a:rPr lang="en-US" sz="21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are the </a:t>
            </a:r>
            <a:r>
              <a:rPr lang="en-US" sz="2100" b="1" dirty="0" smtClean="0">
                <a:solidFill>
                  <a:schemeClr val="tx1"/>
                </a:solidFill>
                <a:latin typeface="Times New Roman" pitchFamily="18" charset="0"/>
                <a:cs typeface="Times New Roman" pitchFamily="18" charset="0"/>
                <a:hlinkClick r:id="rId12" action="ppaction://hlinkfile" tooltip="Term Definition"/>
              </a:rPr>
              <a:t>rectum</a:t>
            </a:r>
            <a:r>
              <a:rPr lang="en-US" sz="2100" b="1" dirty="0" smtClean="0">
                <a:solidFill>
                  <a:schemeClr val="tx1"/>
                </a:solidFill>
                <a:latin typeface="Times New Roman" pitchFamily="18" charset="0"/>
                <a:cs typeface="Times New Roman" pitchFamily="18" charset="0"/>
              </a:rPr>
              <a:t> </a:t>
            </a:r>
            <a:r>
              <a:rPr lang="en-US" sz="21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and the </a:t>
            </a:r>
            <a:r>
              <a:rPr lang="en-US" sz="2100" b="1" dirty="0" smtClean="0">
                <a:solidFill>
                  <a:schemeClr val="tx1"/>
                </a:solidFill>
                <a:latin typeface="Times New Roman" pitchFamily="18" charset="0"/>
                <a:cs typeface="Times New Roman" pitchFamily="18" charset="0"/>
                <a:hlinkClick r:id="rId13" action="ppaction://hlinkfile" tooltip="Term Definition"/>
              </a:rPr>
              <a:t>anal</a:t>
            </a:r>
            <a:r>
              <a:rPr lang="en-US" sz="2100" b="1" dirty="0" smtClean="0">
                <a:solidFill>
                  <a:schemeClr val="tx1"/>
                </a:solidFill>
                <a:latin typeface="Times New Roman" pitchFamily="18" charset="0"/>
                <a:cs typeface="Times New Roman" pitchFamily="18" charset="0"/>
              </a:rPr>
              <a:t> </a:t>
            </a:r>
            <a:r>
              <a:rPr lang="en-US" sz="21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canal. The anal canal ends at the </a:t>
            </a:r>
            <a:r>
              <a:rPr lang="en-US" sz="2100" b="1" dirty="0" smtClean="0">
                <a:solidFill>
                  <a:schemeClr val="tx1"/>
                </a:solidFill>
                <a:latin typeface="Times New Roman" pitchFamily="18" charset="0"/>
                <a:cs typeface="Times New Roman" pitchFamily="18" charset="0"/>
                <a:hlinkClick r:id="rId14" action="ppaction://hlinkfile" tooltip="Term Definition"/>
              </a:rPr>
              <a:t>anus</a:t>
            </a:r>
            <a:r>
              <a:rPr lang="en-US" sz="2100" b="1" dirty="0" smtClean="0">
                <a:solidFill>
                  <a:schemeClr val="tx1"/>
                </a:solidFill>
                <a:latin typeface="Times New Roman" pitchFamily="18" charset="0"/>
                <a:cs typeface="Times New Roman" pitchFamily="18" charset="0"/>
              </a:rPr>
              <a:t> </a:t>
            </a:r>
            <a:r>
              <a:rPr lang="en-US" sz="21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(the opening of the large intestine to the outside of the body).</a:t>
            </a:r>
            <a:endParaRPr lang="en-US" sz="2100" b="1" i="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9" name="Rectangle 8"/>
          <p:cNvSpPr/>
          <p:nvPr/>
        </p:nvSpPr>
        <p:spPr>
          <a:xfrm>
            <a:off x="0" y="6477000"/>
            <a:ext cx="9144000" cy="338554"/>
          </a:xfrm>
          <a:prstGeom prst="rect">
            <a:avLst/>
          </a:prstGeom>
          <a:ln>
            <a:solidFill>
              <a:srgbClr val="C00000"/>
            </a:solidFill>
          </a:ln>
        </p:spPr>
        <p:style>
          <a:lnRef idx="0">
            <a:schemeClr val="accent6"/>
          </a:lnRef>
          <a:fillRef idx="3">
            <a:schemeClr val="accent6"/>
          </a:fillRef>
          <a:effectRef idx="3">
            <a:schemeClr val="accent6"/>
          </a:effectRef>
          <a:fontRef idx="minor">
            <a:schemeClr val="lt1"/>
          </a:fontRef>
        </p:style>
        <p:txBody>
          <a:bodyPr wrap="square">
            <a:spAutoFit/>
          </a:bodyPr>
          <a:lstStyle/>
          <a:p>
            <a:pPr algn="ctr"/>
            <a:r>
              <a:rPr lang="en-US" sz="1600" b="1" dirty="0" smtClean="0">
                <a:solidFill>
                  <a:schemeClr val="tx1"/>
                </a:solidFill>
                <a:latin typeface="Times New Roman" pitchFamily="18" charset="0"/>
                <a:cs typeface="Times New Roman" pitchFamily="18" charset="0"/>
              </a:rPr>
              <a:t> </a:t>
            </a:r>
            <a:r>
              <a:rPr lang="en-US" sz="1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http://cancer.osu.edu/patientsandvisitors/cancerinfo/cancertypes/gi/about/colon/pages/index.aspx</a:t>
            </a:r>
            <a:endParaRPr lang="en-US" sz="16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Slide Number Placeholder 6"/>
          <p:cNvSpPr>
            <a:spLocks noGrp="1"/>
          </p:cNvSpPr>
          <p:nvPr>
            <p:ph type="sldNum" sz="quarter" idx="12"/>
          </p:nvPr>
        </p:nvSpPr>
        <p:spPr>
          <a:xfrm>
            <a:off x="8763000" y="0"/>
            <a:ext cx="228600" cy="365125"/>
          </a:xfrm>
        </p:spPr>
        <p:txBody>
          <a:bodyPr/>
          <a:lstStyle/>
          <a:p>
            <a:pPr algn="ctr"/>
            <a:fld id="{877F9B8C-32C4-43F2-99B4-FFD195B4A4EB}" type="slidenum">
              <a:rPr lang="en-US" sz="2000" b="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pPr algn="ctr"/>
              <a:t>4</a:t>
            </a:fld>
            <a:endParaRPr lang="en-US"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0" name="Picture 9" descr="http://4.bp.blogspot.com/-Ff4IGb0pW8M/TVyqhaqd5-I/AAAAAAAAAH0/cOsSE2NSWe8/s320/big_digestive_system.jpg"/>
          <p:cNvPicPr/>
          <p:nvPr/>
        </p:nvPicPr>
        <p:blipFill>
          <a:blip r:embed="rId15" cstate="print"/>
          <a:srcRect b="4286"/>
          <a:stretch>
            <a:fillRect/>
          </a:stretch>
        </p:blipFill>
        <p:spPr bwMode="auto">
          <a:xfrm>
            <a:off x="0" y="609600"/>
            <a:ext cx="5257800" cy="5867400"/>
          </a:xfrm>
          <a:prstGeom prst="rect">
            <a:avLst/>
          </a:prstGeom>
          <a:noFill/>
          <a:ln>
            <a:solidFill>
              <a:srgbClr val="C00000"/>
            </a:solidFill>
          </a:ln>
        </p:spPr>
      </p:pic>
    </p:spTree>
  </p:cSld>
  <p:clrMapOvr>
    <a:masterClrMapping/>
  </p:clrMapOvr>
  <p:transition spd="slow">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41924"/>
            <a:ext cx="9144000" cy="6924973"/>
          </a:xfrm>
          <a:prstGeom prst="rect">
            <a:avLst/>
          </a:prstGeom>
          <a:ln>
            <a:solidFill>
              <a:srgbClr val="C00000"/>
            </a:solidFill>
            <a:headEnd/>
            <a:tailEn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Ministry of Jesus as Our High Priest began with His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Crucifixion Christ Presented Himself in Heaven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p>
            <a:pPr algn="ctr" eaLnBrk="0" fontAlgn="base" hangingPunct="0">
              <a:spcBef>
                <a:spcPct val="0"/>
              </a:spcBef>
              <a:spcAft>
                <a:spcPct val="0"/>
              </a:spcAft>
            </a:pPr>
            <a:r>
              <a:rPr kumimoji="0" lang="en-US" sz="2000" b="1" i="0" u="none" strike="noStrike" cap="none" normalizeH="0" baseline="0" dirty="0" smtClean="0">
                <a:ln>
                  <a:noFill/>
                </a:ln>
                <a:solidFill>
                  <a:schemeClr val="bg1"/>
                </a:solidFill>
                <a:latin typeface="Times New Roman" pitchFamily="18" charset="0"/>
                <a:ea typeface="Calibri" pitchFamily="34" charset="0"/>
                <a:cs typeface="Times New Roman" pitchFamily="18" charset="0"/>
              </a:rPr>
              <a:t>Office and </a:t>
            </a:r>
            <a:r>
              <a:rPr kumimoji="0" lang="en-US" sz="2000" b="1" i="0" u="none" strike="noStrike" cap="none" normalizeH="0" dirty="0" smtClean="0">
                <a:ln>
                  <a:noFill/>
                </a:ln>
                <a:solidFill>
                  <a:schemeClr val="bg1"/>
                </a:solidFill>
                <a:latin typeface="Times New Roman" pitchFamily="18" charset="0"/>
                <a:ea typeface="Calibri" pitchFamily="34" charset="0"/>
                <a:cs typeface="Times New Roman" pitchFamily="18" charset="0"/>
              </a:rPr>
              <a:t>Work of The High Priest </a:t>
            </a:r>
            <a:r>
              <a:rPr lang="en-US" sz="2000" b="1" dirty="0" smtClean="0">
                <a:solidFill>
                  <a:schemeClr val="bg1"/>
                </a:solidFill>
                <a:latin typeface="Times New Roman" pitchFamily="18" charset="0"/>
                <a:ea typeface="Calibri" pitchFamily="34" charset="0"/>
                <a:cs typeface="Times New Roman" pitchFamily="18" charset="0"/>
              </a:rPr>
              <a:t>(Hebrew 9:14,26)</a:t>
            </a:r>
          </a:p>
          <a:p>
            <a:pPr lvl="0" algn="ctr" eaLnBrk="0" fontAlgn="base" hangingPunct="0">
              <a:spcBef>
                <a:spcPct val="0"/>
              </a:spcBef>
              <a:spcAft>
                <a:spcPct val="0"/>
              </a:spcAft>
            </a:pPr>
            <a:r>
              <a:rPr lang="en-US"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It was impossible for one man to perform all the work of the sanctuary that typified the work of Christ, and for that reason there was a company of common priests to assist the high priest. It is always a rule that a higher official can fill the offices below him. The high priest offered burnt-offerings in the court and sin-offerings in the first apartment. Paul speaks of the high priest offering the sin-offerings where the blood was taken into the sanctuary. 17 In the sin-offerings for the priests and the congregation the blood was taken within the sanctuary. </a:t>
            </a:r>
            <a:r>
              <a:rPr lang="en-US" sz="2000" b="1" dirty="0" smtClean="0">
                <a:solidFill>
                  <a:schemeClr val="bg1"/>
                </a:solidFill>
                <a:latin typeface="Times New Roman" pitchFamily="18" charset="0"/>
                <a:ea typeface="Calibri" pitchFamily="34" charset="0"/>
                <a:cs typeface="Times New Roman" pitchFamily="18" charset="0"/>
              </a:rPr>
              <a:t>Leviticus 4:3-7,13-18.  </a:t>
            </a:r>
            <a:r>
              <a:rPr lang="en-US" sz="2000" b="1" dirty="0" smtClean="0">
                <a:solidFill>
                  <a:srgbClr val="FFFF00"/>
                </a:solidFill>
                <a:latin typeface="Times New Roman" pitchFamily="18" charset="0"/>
                <a:ea typeface="Calibri" pitchFamily="34" charset="0"/>
                <a:cs typeface="Times New Roman" pitchFamily="18" charset="0"/>
              </a:rPr>
              <a:t>(</a:t>
            </a:r>
            <a:r>
              <a:rPr lang="en-US" sz="2000"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Great Controversy 420.2)</a:t>
            </a:r>
          </a:p>
          <a:p>
            <a:pPr lvl="0" algn="ctr" eaLnBrk="0" fontAlgn="base" hangingPunct="0">
              <a:spcBef>
                <a:spcPct val="0"/>
              </a:spcBef>
              <a:spcAft>
                <a:spcPct val="0"/>
              </a:spcAft>
            </a:pPr>
            <a:r>
              <a:rPr lang="en-US" sz="2000" b="1" dirty="0" smtClean="0">
                <a:solidFill>
                  <a:schemeClr val="bg1"/>
                </a:solidFill>
                <a:latin typeface="Times New Roman" pitchFamily="18" charset="0"/>
                <a:ea typeface="Calibri" pitchFamily="34" charset="0"/>
                <a:cs typeface="Times New Roman" pitchFamily="18" charset="0"/>
              </a:rPr>
              <a:t>{1914 SNH, CIS- The Cross and Its Shadow  77.1 margin..} </a:t>
            </a:r>
          </a:p>
          <a:p>
            <a:pPr lvl="0" algn="ctr" eaLnBrk="0" fontAlgn="base" hangingPunct="0">
              <a:spcBef>
                <a:spcPct val="0"/>
              </a:spcBef>
              <a:spcAft>
                <a:spcPct val="0"/>
              </a:spcAft>
            </a:pPr>
            <a:r>
              <a:rPr lang="en-US" sz="2000"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Upon the sixteenth day, or as the Bible states it, "On the morrow after the Sabbath," the first-fruits were waved before the Lord. Margin….</a:t>
            </a:r>
            <a:endParaRPr lang="en-US"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eaLnBrk="0" fontAlgn="base" hangingPunct="0">
              <a:spcBef>
                <a:spcPct val="0"/>
              </a:spcBef>
              <a:spcAft>
                <a:spcPct val="0"/>
              </a:spcAft>
            </a:pPr>
            <a:r>
              <a:rPr lang="en-US" sz="2000" b="1" dirty="0" smtClean="0">
                <a:solidFill>
                  <a:schemeClr val="bg1"/>
                </a:solidFill>
                <a:latin typeface="Times New Roman" pitchFamily="18" charset="0"/>
                <a:ea typeface="Calibri" pitchFamily="34" charset="0"/>
                <a:cs typeface="Times New Roman" pitchFamily="18" charset="0"/>
              </a:rPr>
              <a:t> Leviticus 23:5-11 {1914 SNH, The Cross and Its Shadow 108.3}</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It was a beautiful service. The priest clad in his sacred robes, with a handful of yellow heads of ripened grain, entered the temple. The glow of burnished gold from walls and furniture blended with the tints of the golden heads of grain.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1" i="0" u="sng"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priest paused in front of the golden altar, </a:t>
            </a:r>
            <a:r>
              <a:rPr kumimoji="0" lang="en-US" sz="2000" b="1" i="0" u="none" strike="noStrike" cap="none" normalizeH="0" baseline="0" dirty="0" smtClean="0">
                <a:ln>
                  <a:noFill/>
                </a:ln>
                <a:solidFill>
                  <a:schemeClr val="bg1"/>
                </a:solidFill>
                <a:latin typeface="Times New Roman" pitchFamily="18" charset="0"/>
                <a:ea typeface="Calibri" pitchFamily="34" charset="0"/>
                <a:cs typeface="Times New Roman" pitchFamily="18" charset="0"/>
              </a:rPr>
              <a:t>(The Larynx Altar of Incense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latin typeface="Times New Roman" pitchFamily="18" charset="0"/>
                <a:ea typeface="Calibri" pitchFamily="34" charset="0"/>
                <a:cs typeface="Times New Roman" pitchFamily="18" charset="0"/>
              </a:rPr>
              <a:t> Exodus 40:26) </a:t>
            </a:r>
            <a:r>
              <a:rPr kumimoji="0" lang="en-US" sz="20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and waved the grain before the Lord. Those first heads kept a pledge of the bountiful harvest to be gathered, and the waving indicated thanksgiving and praise to the Lord of the harvest.</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latin typeface="Times New Roman" pitchFamily="18" charset="0"/>
                <a:ea typeface="Calibri" pitchFamily="34" charset="0"/>
                <a:cs typeface="Times New Roman" pitchFamily="18" charset="0"/>
              </a:rPr>
              <a:t> {1914 SNH, CIS- The Cross and Its Shadow  109.1}</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8610600" y="0"/>
            <a:ext cx="300082" cy="369332"/>
          </a:xfrm>
          <a:prstGeom prst="rect">
            <a:avLst/>
          </a:prstGeom>
        </p:spPr>
        <p:txBody>
          <a:bodyPr wrap="none">
            <a:spAutoFit/>
          </a:bodyPr>
          <a:lstStyle/>
          <a:p>
            <a:pPr algn="ctr"/>
            <a:fld id="{877F9B8C-32C4-43F2-99B4-FFD195B4A4EB}" type="slidenum">
              <a:rPr lang="en-US" b="1" smtClean="0">
                <a:latin typeface="Times New Roman" pitchFamily="18" charset="0"/>
                <a:cs typeface="Times New Roman" pitchFamily="18" charset="0"/>
              </a:rPr>
              <a:pPr algn="ctr"/>
              <a:t>5</a:t>
            </a:fld>
            <a:endParaRPr lang="en-US" b="1" dirty="0">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924973"/>
          </a:xfrm>
          <a:prstGeom prst="rect">
            <a:avLst/>
          </a:prstGeom>
          <a:ln>
            <a:solidFill>
              <a:srgbClr val="C00000"/>
            </a:solidFill>
          </a:ln>
        </p:spPr>
        <p:style>
          <a:lnRef idx="0">
            <a:schemeClr val="accent6"/>
          </a:lnRef>
          <a:fillRef idx="3">
            <a:schemeClr val="accent6"/>
          </a:fillRef>
          <a:effectRef idx="3">
            <a:schemeClr val="accent6"/>
          </a:effectRef>
          <a:fontRef idx="minor">
            <a:schemeClr val="lt1"/>
          </a:fontRef>
        </p:style>
        <p:txBody>
          <a:bodyPr wrap="square">
            <a:spAutoFit/>
          </a:bodyPr>
          <a:lstStyle/>
          <a:p>
            <a:pPr algn="ctr"/>
            <a:endParaRPr lang="en-US" sz="800" b="1" dirty="0" smtClean="0">
              <a:latin typeface="Times New Roman" pitchFamily="18" charset="0"/>
              <a:cs typeface="Times New Roman" pitchFamily="18" charset="0"/>
            </a:endParaRPr>
          </a:p>
          <a:p>
            <a:pPr algn="ct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It is a sad fact that even the disciples who loved their Lord were so blinded</a:t>
            </a:r>
          </a:p>
          <a:p>
            <a:pPr algn="ct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 that they could not recognize the fact that the time had come for the appearance of the </a:t>
            </a:r>
            <a:r>
              <a:rPr lang="en-US" sz="20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great Antitype </a:t>
            </a: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of the service they had yearly celebrated all their lives; and even when they listened to the announcement of His resurrection, it seemed to them as an idle tale, and they believed it not. </a:t>
            </a:r>
            <a:r>
              <a:rPr lang="en-US" sz="2000" b="1" dirty="0" smtClean="0">
                <a:solidFill>
                  <a:schemeClr val="bg1"/>
                </a:solidFill>
                <a:latin typeface="Times New Roman" pitchFamily="18" charset="0"/>
                <a:cs typeface="Times New Roman" pitchFamily="18" charset="0"/>
              </a:rPr>
              <a:t>(Luke 24:10,11)</a:t>
            </a:r>
          </a:p>
          <a:p>
            <a:pPr algn="ct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 But God never lacks for agents. When living human beings are dumb, He awakens sleeping saints to perform his appointed work. In the type the grain was waved in the temple, and to fulfil the antitype Christ must present Himself and the company who had risen with Him before God in the first apartment of the heavenly temple. </a:t>
            </a:r>
            <a:r>
              <a:rPr lang="en-US" sz="2000" b="1" dirty="0" smtClean="0">
                <a:solidFill>
                  <a:schemeClr val="bg1"/>
                </a:solidFill>
                <a:latin typeface="Times New Roman" pitchFamily="18" charset="0"/>
                <a:cs typeface="Times New Roman" pitchFamily="18" charset="0"/>
              </a:rPr>
              <a:t>{1914 SNH, CIS The Cross and Its Shadow 110.2} </a:t>
            </a:r>
          </a:p>
          <a:p>
            <a:pPr algn="ctr"/>
            <a:endParaRPr lang="en-US" sz="2000" b="1" dirty="0" smtClean="0">
              <a:solidFill>
                <a:schemeClr val="bg1"/>
              </a:solidFill>
              <a:latin typeface="Times New Roman" pitchFamily="18" charset="0"/>
              <a:cs typeface="Times New Roman" pitchFamily="18" charset="0"/>
            </a:endParaRPr>
          </a:p>
          <a:p>
            <a:pPr algn="ctr"/>
            <a:r>
              <a:rPr lang="en-US"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Paul tells us that when Christ ascended up on high, "He led a multitude of captives." </a:t>
            </a:r>
            <a:r>
              <a:rPr lang="en-US" b="1" dirty="0" smtClean="0">
                <a:solidFill>
                  <a:schemeClr val="bg1"/>
                </a:solidFill>
                <a:latin typeface="Times New Roman" pitchFamily="18" charset="0"/>
                <a:cs typeface="Times New Roman" pitchFamily="18" charset="0"/>
              </a:rPr>
              <a:t>Ephesians 4:8, margin. </a:t>
            </a:r>
            <a:r>
              <a:rPr lang="en-US"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In speaking of them in</a:t>
            </a:r>
            <a:r>
              <a:rPr lang="en-US"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US" b="1" dirty="0" smtClean="0">
                <a:solidFill>
                  <a:schemeClr val="bg1"/>
                </a:solidFill>
                <a:latin typeface="Times New Roman" pitchFamily="18" charset="0"/>
                <a:cs typeface="Times New Roman" pitchFamily="18" charset="0"/>
              </a:rPr>
              <a:t>Rom. 8:29,30)</a:t>
            </a:r>
            <a:r>
              <a:rPr lang="en-US"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he tells how this company of resurrected saints, who came forth from their graves with Christ, were chosen. </a:t>
            </a:r>
          </a:p>
          <a:p>
            <a:pPr algn="ctr"/>
            <a:r>
              <a:rPr lang="en-US"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They were "predestinated," then called, "and whom He called, them He also justified: and whom He justified, them He glorified". This was done that "He might be the first-born among many brethren.“  This company was composed of individuals chosen from every age, from that of Adam down to the time of Christ. They were no longer subject to death, but ascended with Christ as trophies of His power to awaken all that sleep in their graves. As the handful of grain in the typical service was a pledge of the coming harvest, so these saints were a pledge of the innumerable company that Christ will awaken from the dust of the earth when He comes the second time as King of kings and Lord of lords.</a:t>
            </a:r>
            <a:r>
              <a:rPr lang="en-US" b="1" dirty="0" smtClean="0">
                <a:solidFill>
                  <a:schemeClr val="bg1"/>
                </a:solidFill>
                <a:latin typeface="Times New Roman" pitchFamily="18" charset="0"/>
                <a:cs typeface="Times New Roman" pitchFamily="18" charset="0"/>
              </a:rPr>
              <a:t> John 5:28,29</a:t>
            </a:r>
          </a:p>
          <a:p>
            <a:pPr algn="ctr"/>
            <a:r>
              <a:rPr lang="en-US"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t>
            </a:r>
            <a:r>
              <a:rPr lang="en-US" b="1" dirty="0" smtClean="0">
                <a:solidFill>
                  <a:schemeClr val="bg1"/>
                </a:solidFill>
                <a:latin typeface="Times New Roman" pitchFamily="18" charset="0"/>
                <a:cs typeface="Times New Roman" pitchFamily="18" charset="0"/>
              </a:rPr>
              <a:t>1914 SNH, CIS The Cross and Its Shadow</a:t>
            </a:r>
            <a:r>
              <a:rPr lang="en-US"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111.2}</a:t>
            </a:r>
            <a:endParaRPr lang="en-US"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Rectangle 3"/>
          <p:cNvSpPr/>
          <p:nvPr/>
        </p:nvSpPr>
        <p:spPr>
          <a:xfrm>
            <a:off x="8610600" y="0"/>
            <a:ext cx="300082" cy="369332"/>
          </a:xfrm>
          <a:prstGeom prst="rect">
            <a:avLst/>
          </a:prstGeom>
        </p:spPr>
        <p:txBody>
          <a:bodyPr wrap="none">
            <a:spAutoFit/>
          </a:bodyPr>
          <a:lstStyle/>
          <a:p>
            <a:pPr algn="ctr"/>
            <a:fld id="{877F9B8C-32C4-43F2-99B4-FFD195B4A4EB}" type="slidenum">
              <a:rPr lang="en-US" b="1" smtClean="0">
                <a:latin typeface="Times New Roman" pitchFamily="18" charset="0"/>
                <a:cs typeface="Times New Roman" pitchFamily="18" charset="0"/>
              </a:rPr>
              <a:pPr algn="ctr"/>
              <a:t>6</a:t>
            </a:fld>
            <a:endParaRPr lang="en-US" b="1" dirty="0">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droualb.faculty.mjc.edu/Course%20Materials/Elementary%20Anatomy%20and%20Physiology%2050/Lecture%20outlines/digest1.jpg"/>
          <p:cNvPicPr>
            <a:picLocks noChangeAspect="1" noChangeArrowheads="1"/>
          </p:cNvPicPr>
          <p:nvPr/>
        </p:nvPicPr>
        <p:blipFill>
          <a:blip r:embed="rId2" cstate="print"/>
          <a:srcRect l="30435" t="7235" r="23478" b="5000"/>
          <a:stretch>
            <a:fillRect/>
          </a:stretch>
        </p:blipFill>
        <p:spPr bwMode="auto">
          <a:xfrm>
            <a:off x="0" y="609600"/>
            <a:ext cx="4267200" cy="3429000"/>
          </a:xfrm>
          <a:prstGeom prst="rect">
            <a:avLst/>
          </a:prstGeom>
          <a:noFill/>
          <a:ln>
            <a:solidFill>
              <a:srgbClr val="C00000"/>
            </a:solidFill>
          </a:ln>
        </p:spPr>
      </p:pic>
      <p:sp>
        <p:nvSpPr>
          <p:cNvPr id="5" name="Rectangle 4"/>
          <p:cNvSpPr/>
          <p:nvPr/>
        </p:nvSpPr>
        <p:spPr>
          <a:xfrm>
            <a:off x="4267200" y="609600"/>
            <a:ext cx="4876800" cy="3385542"/>
          </a:xfrm>
          <a:prstGeom prst="rect">
            <a:avLst/>
          </a:prstGeom>
          <a:ln>
            <a:solidFill>
              <a:srgbClr val="0000FF"/>
            </a:solidFill>
          </a:ln>
        </p:spPr>
        <p:style>
          <a:lnRef idx="0">
            <a:schemeClr val="accent6"/>
          </a:lnRef>
          <a:fillRef idx="3">
            <a:schemeClr val="accent6"/>
          </a:fillRef>
          <a:effectRef idx="3">
            <a:schemeClr val="accent6"/>
          </a:effectRef>
          <a:fontRef idx="minor">
            <a:schemeClr val="lt1"/>
          </a:fontRef>
        </p:style>
        <p:txBody>
          <a:bodyPr wrap="square">
            <a:spAutoFit/>
          </a:bodyPr>
          <a:lstStyle/>
          <a:p>
            <a:pPr algn="ctr"/>
            <a:r>
              <a:rPr lang="en-US" sz="24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 Teeth is Composed</a:t>
            </a: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Of a firm crust, called enamel;</a:t>
            </a: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the </a:t>
            </a:r>
            <a:r>
              <a:rPr lang="en-US" b="1" u="sng" dirty="0" smtClean="0">
                <a:effectLst>
                  <a:outerShdw blurRad="38100" dist="38100" dir="2700000" algn="tl">
                    <a:srgbClr val="000000">
                      <a:alpha val="43137"/>
                    </a:srgbClr>
                  </a:outerShdw>
                </a:effectLst>
                <a:latin typeface="Times New Roman" pitchFamily="18" charset="0"/>
                <a:cs typeface="Times New Roman" pitchFamily="18" charset="0"/>
              </a:rPr>
              <a:t>tooth bone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proper, called the </a:t>
            </a:r>
            <a:r>
              <a:rPr lang="en-US" b="1" u="sng" dirty="0" smtClean="0">
                <a:effectLst>
                  <a:outerShdw blurRad="38100" dist="38100" dir="2700000" algn="tl">
                    <a:srgbClr val="000000">
                      <a:alpha val="43137"/>
                    </a:srgbClr>
                  </a:outerShdw>
                </a:effectLst>
                <a:latin typeface="Times New Roman" pitchFamily="18" charset="0"/>
                <a:cs typeface="Times New Roman" pitchFamily="18" charset="0"/>
              </a:rPr>
              <a:t>ivory</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and a cortical substance, called cementum. </a:t>
            </a: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The enamel covers the exposed surface of  </a:t>
            </a:r>
          </a:p>
          <a:p>
            <a:pPr algn="ct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 crown</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and the cementum forms a thin </a:t>
            </a: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coating over the root of the tooth.</a:t>
            </a:r>
          </a:p>
          <a:p>
            <a:pPr algn="ctr"/>
            <a:endParaRPr lang="en-US" sz="8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b="1" dirty="0" smtClean="0">
                <a:solidFill>
                  <a:schemeClr val="bg1"/>
                </a:solidFill>
              </a:rPr>
              <a:t>(</a:t>
            </a:r>
            <a:r>
              <a:rPr lang="en-US" b="1" dirty="0" smtClean="0">
                <a:solidFill>
                  <a:schemeClr val="bg1"/>
                </a:solidFill>
                <a:latin typeface="Times New Roman" pitchFamily="18" charset="0"/>
                <a:cs typeface="Times New Roman" pitchFamily="18" charset="0"/>
              </a:rPr>
              <a:t>Revelation 11:16) </a:t>
            </a: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And the four and twenty elders, which sat before God on their seats, fell upon their faces, and worshipped God, </a:t>
            </a: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en-US" sz="12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27" name="Rectangle 3"/>
          <p:cNvSpPr>
            <a:spLocks noChangeArrowheads="1"/>
          </p:cNvSpPr>
          <p:nvPr/>
        </p:nvSpPr>
        <p:spPr bwMode="auto">
          <a:xfrm>
            <a:off x="304800" y="1143000"/>
            <a:ext cx="36576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1 Chronicles. 24:1-19, 31.</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Priests were divided into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sng"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twenty-four</a:t>
            </a:r>
            <a:r>
              <a:rPr kumimoji="0" lang="en-US" sz="1400" b="1" i="0" u="none"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courses,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with </a:t>
            </a:r>
            <a:r>
              <a:rPr kumimoji="0" lang="en-US" sz="1400" b="1" i="0" u="sng"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a chief over each course</a:t>
            </a:r>
            <a:r>
              <a:rPr kumimoji="0" lang="en-US" sz="1400" b="1" i="0" u="none"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a:t>
            </a:r>
            <a:endParaRPr kumimoji="0" lang="en-US" sz="1400" b="1" i="0" u="none" strike="noStrike" cap="none" normalizeH="0" baseline="0" dirty="0" smtClean="0">
              <a:ln>
                <a:noFill/>
              </a:ln>
              <a:effectLst>
                <a:outerShdw blurRad="38100" dist="38100" dir="2700000" algn="tl">
                  <a:srgbClr val="000000">
                    <a:alpha val="43137"/>
                  </a:srgbClr>
                </a:outerShdw>
              </a:effectLst>
              <a:latin typeface="Arial" pitchFamily="34" charset="0"/>
              <a:cs typeface="Arial" pitchFamily="34" charset="0"/>
            </a:endParaRPr>
          </a:p>
        </p:txBody>
      </p:sp>
      <p:sp>
        <p:nvSpPr>
          <p:cNvPr id="6" name="Rectangle 5"/>
          <p:cNvSpPr/>
          <p:nvPr/>
        </p:nvSpPr>
        <p:spPr>
          <a:xfrm>
            <a:off x="0" y="0"/>
            <a:ext cx="9144000" cy="584775"/>
          </a:xfrm>
          <a:prstGeom prst="rect">
            <a:avLst/>
          </a:prstGeom>
          <a:ln>
            <a:solidFill>
              <a:srgbClr val="0000FF"/>
            </a:solidFill>
          </a:ln>
        </p:spPr>
        <p:style>
          <a:lnRef idx="0">
            <a:schemeClr val="accent6"/>
          </a:lnRef>
          <a:fillRef idx="3">
            <a:schemeClr val="accent6"/>
          </a:fillRef>
          <a:effectRef idx="3">
            <a:schemeClr val="accent6"/>
          </a:effectRef>
          <a:fontRef idx="minor">
            <a:schemeClr val="lt1"/>
          </a:fontRef>
        </p:style>
        <p:txBody>
          <a:bodyPr wrap="square">
            <a:spAutoFit/>
          </a:bodyPr>
          <a:lstStyle/>
          <a:p>
            <a:pPr algn="ctr"/>
            <a:r>
              <a:rPr lang="en-US" sz="3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The Teeth, The Molar and Their Wisdom </a:t>
            </a:r>
            <a:endParaRPr lang="en-US" sz="3200" dirty="0">
              <a:solidFill>
                <a:schemeClr val="tx1"/>
              </a:solidFill>
            </a:endParaRPr>
          </a:p>
        </p:txBody>
      </p:sp>
      <p:sp>
        <p:nvSpPr>
          <p:cNvPr id="7" name="Rectangle 6"/>
          <p:cNvSpPr/>
          <p:nvPr/>
        </p:nvSpPr>
        <p:spPr>
          <a:xfrm>
            <a:off x="228600" y="2438400"/>
            <a:ext cx="3810000" cy="1600438"/>
          </a:xfrm>
          <a:prstGeom prst="rect">
            <a:avLst/>
          </a:prstGeom>
        </p:spPr>
        <p:txBody>
          <a:bodyPr wrap="square">
            <a:spAutoFit/>
          </a:bodyPr>
          <a:lstStyle/>
          <a:p>
            <a:pPr algn="ctr"/>
            <a:r>
              <a:rPr lang="en-US" sz="1400" b="1" dirty="0" smtClean="0">
                <a:effectLst>
                  <a:outerShdw blurRad="38100" dist="38100" dir="2700000" algn="tl">
                    <a:srgbClr val="000000">
                      <a:alpha val="43137"/>
                    </a:srgbClr>
                  </a:outerShdw>
                </a:effectLst>
                <a:latin typeface="Times New Roman" pitchFamily="18" charset="0"/>
                <a:cs typeface="Times New Roman" pitchFamily="18" charset="0"/>
              </a:rPr>
              <a:t>James 1:5-7 The Wisdom of Christ</a:t>
            </a:r>
          </a:p>
          <a:p>
            <a:pPr algn="ctr"/>
            <a:r>
              <a:rPr lang="en-US" sz="1400" b="1" dirty="0" smtClean="0">
                <a:effectLst>
                  <a:outerShdw blurRad="38100" dist="38100" dir="2700000" algn="tl">
                    <a:srgbClr val="000000">
                      <a:alpha val="43137"/>
                    </a:srgbClr>
                  </a:outerShdw>
                </a:effectLst>
                <a:latin typeface="Times New Roman" pitchFamily="18" charset="0"/>
                <a:cs typeface="Times New Roman" pitchFamily="18" charset="0"/>
              </a:rPr>
              <a:t>Plan of Justification and</a:t>
            </a:r>
          </a:p>
          <a:p>
            <a:pPr algn="ctr"/>
            <a:r>
              <a:rPr lang="en-US" sz="1400" b="1" dirty="0" smtClean="0">
                <a:effectLst>
                  <a:outerShdw blurRad="38100" dist="38100" dir="2700000" algn="tl">
                    <a:srgbClr val="000000">
                      <a:alpha val="43137"/>
                    </a:srgbClr>
                  </a:outerShdw>
                </a:effectLst>
                <a:latin typeface="Times New Roman" pitchFamily="18" charset="0"/>
                <a:cs typeface="Times New Roman" pitchFamily="18" charset="0"/>
              </a:rPr>
              <a:t> Sanctification In to Holiness </a:t>
            </a:r>
          </a:p>
          <a:p>
            <a:pPr algn="ctr"/>
            <a:endParaRPr lang="en-US" sz="14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sz="1400" b="1" dirty="0" smtClean="0">
                <a:effectLst>
                  <a:outerShdw blurRad="38100" dist="38100" dir="2700000" algn="tl">
                    <a:srgbClr val="000000">
                      <a:alpha val="43137"/>
                    </a:srgbClr>
                  </a:outerShdw>
                </a:effectLst>
                <a:latin typeface="Times New Roman" pitchFamily="18" charset="0"/>
                <a:cs typeface="Times New Roman" pitchFamily="18" charset="0"/>
              </a:rPr>
              <a:t>(The 8 Ceremonial Ordinance)</a:t>
            </a:r>
          </a:p>
          <a:p>
            <a:pPr algn="ctr"/>
            <a:r>
              <a:rPr lang="en-US" sz="1400" b="1" dirty="0" smtClean="0">
                <a:effectLst>
                  <a:outerShdw blurRad="38100" dist="38100" dir="2700000" algn="tl">
                    <a:srgbClr val="000000">
                      <a:alpha val="43137"/>
                    </a:srgbClr>
                  </a:outerShdw>
                </a:effectLst>
                <a:latin typeface="Times New Roman" pitchFamily="18" charset="0"/>
                <a:cs typeface="Times New Roman" pitchFamily="18" charset="0"/>
              </a:rPr>
              <a:t>Various Offerings See</a:t>
            </a:r>
          </a:p>
          <a:p>
            <a:pPr algn="ctr"/>
            <a:r>
              <a:rPr lang="en-US" sz="1400" b="1" dirty="0" smtClean="0">
                <a:effectLst>
                  <a:outerShdw blurRad="38100" dist="38100" dir="2700000" algn="tl">
                    <a:srgbClr val="000000">
                      <a:alpha val="43137"/>
                    </a:srgbClr>
                  </a:outerShdw>
                </a:effectLst>
                <a:latin typeface="Times New Roman" pitchFamily="18" charset="0"/>
                <a:cs typeface="Times New Roman" pitchFamily="18" charset="0"/>
              </a:rPr>
              <a:t> (Series 4 Slide #6) </a:t>
            </a:r>
            <a:endParaRPr lang="en-US" sz="14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8" name="Rectangle 7"/>
          <p:cNvSpPr/>
          <p:nvPr/>
        </p:nvSpPr>
        <p:spPr>
          <a:xfrm>
            <a:off x="8534400" y="0"/>
            <a:ext cx="300082" cy="369332"/>
          </a:xfrm>
          <a:prstGeom prst="rect">
            <a:avLst/>
          </a:prstGeom>
        </p:spPr>
        <p:txBody>
          <a:bodyPr wrap="none">
            <a:spAutoFit/>
          </a:bodyPr>
          <a:lstStyle/>
          <a:p>
            <a:pPr algn="ctr"/>
            <a:fld id="{877F9B8C-32C4-43F2-99B4-FFD195B4A4EB}" type="slidenum">
              <a:rPr lang="en-US" b="1" smtClean="0">
                <a:latin typeface="Times New Roman" pitchFamily="18" charset="0"/>
                <a:cs typeface="Times New Roman" pitchFamily="18" charset="0"/>
              </a:rPr>
              <a:pPr algn="ctr"/>
              <a:t>7</a:t>
            </a:fld>
            <a:endParaRPr lang="en-US" b="1" dirty="0">
              <a:latin typeface="Times New Roman" pitchFamily="18" charset="0"/>
              <a:cs typeface="Times New Roman" pitchFamily="18" charset="0"/>
            </a:endParaRPr>
          </a:p>
        </p:txBody>
      </p:sp>
      <p:sp>
        <p:nvSpPr>
          <p:cNvPr id="9" name="Rectangle 8"/>
          <p:cNvSpPr/>
          <p:nvPr/>
        </p:nvSpPr>
        <p:spPr>
          <a:xfrm>
            <a:off x="0" y="3962400"/>
            <a:ext cx="9144000" cy="2969301"/>
          </a:xfrm>
          <a:prstGeom prst="rect">
            <a:avLst/>
          </a:prstGeom>
          <a:ln>
            <a:solidFill>
              <a:srgbClr val="0000FF"/>
            </a:solidFill>
          </a:ln>
        </p:spPr>
        <p:style>
          <a:lnRef idx="0">
            <a:schemeClr val="accent6"/>
          </a:lnRef>
          <a:fillRef idx="3">
            <a:schemeClr val="accent6"/>
          </a:fillRef>
          <a:effectRef idx="3">
            <a:schemeClr val="accent6"/>
          </a:effectRef>
          <a:fontRef idx="minor">
            <a:schemeClr val="lt1"/>
          </a:fontRef>
        </p:style>
        <p:txBody>
          <a:bodyPr wrap="square">
            <a:spAutoFit/>
          </a:bodyPr>
          <a:lstStyle/>
          <a:p>
            <a:pPr algn="ctr"/>
            <a:r>
              <a:rPr lang="en-US" sz="24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We have </a:t>
            </a:r>
            <a:r>
              <a:rPr lang="en-US" sz="24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Three different kinds of teet</a:t>
            </a:r>
            <a:r>
              <a:rPr lang="en-US"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h </a:t>
            </a:r>
          </a:p>
          <a:p>
            <a:pPr algn="ctr"/>
            <a:r>
              <a:rPr lang="en-US" sz="20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four cutters</a:t>
            </a:r>
            <a:r>
              <a:rPr lang="en-US"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or front teeth, in each jaw; </a:t>
            </a:r>
            <a:r>
              <a:rPr lang="en-US"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two pointers</a:t>
            </a:r>
            <a:r>
              <a:rPr lang="en-US"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or eye teeth, in each jaw; and </a:t>
            </a:r>
            <a:r>
              <a:rPr lang="en-US" sz="20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ten grinders</a:t>
            </a:r>
            <a:r>
              <a:rPr lang="en-US"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or back, double teeth, in each jaw; </a:t>
            </a:r>
          </a:p>
          <a:p>
            <a:pPr algn="ctr"/>
            <a:r>
              <a:rPr lang="en-US"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half on each side of the face.  The most important use of the teeth: </a:t>
            </a:r>
          </a:p>
          <a:p>
            <a:pPr algn="ctr"/>
            <a:r>
              <a:rPr lang="en-US"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Their leading and most important use is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to cut and chew, or grind</a:t>
            </a:r>
            <a:r>
              <a:rPr lang="en-US"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the food so finely that it may be mixed with the saliva, or the moisture of the mouth,  before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passing into the stomach</a:t>
            </a:r>
            <a:r>
              <a:rPr lang="en-US"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b="1" dirty="0" smtClean="0">
                <a:solidFill>
                  <a:schemeClr val="bg1"/>
                </a:solidFill>
                <a:latin typeface="Times New Roman" pitchFamily="18" charset="0"/>
                <a:cs typeface="Times New Roman" pitchFamily="18" charset="0"/>
              </a:rPr>
              <a:t>{1868 John Norton </a:t>
            </a:r>
            <a:r>
              <a:rPr lang="en-US" b="1" dirty="0" err="1" smtClean="0">
                <a:solidFill>
                  <a:schemeClr val="bg1"/>
                </a:solidFill>
                <a:latin typeface="Times New Roman" pitchFamily="18" charset="0"/>
                <a:cs typeface="Times New Roman" pitchFamily="18" charset="0"/>
              </a:rPr>
              <a:t>Loughborough</a:t>
            </a:r>
            <a:r>
              <a:rPr lang="en-US" b="1" dirty="0" smtClean="0">
                <a:solidFill>
                  <a:schemeClr val="bg1"/>
                </a:solidFill>
                <a:latin typeface="Times New Roman" pitchFamily="18" charset="0"/>
                <a:cs typeface="Times New Roman" pitchFamily="18" charset="0"/>
              </a:rPr>
              <a:t> , Hand Book Health  32.5-33.1} </a:t>
            </a:r>
          </a:p>
          <a:p>
            <a:pPr algn="ctr"/>
            <a:endParaRPr lang="en-US" sz="800" b="1" dirty="0" smtClean="0">
              <a:solidFill>
                <a:schemeClr val="bg1"/>
              </a:solidFill>
              <a:latin typeface="Times New Roman" pitchFamily="18" charset="0"/>
              <a:cs typeface="Times New Roman" pitchFamily="18" charset="0"/>
            </a:endParaRPr>
          </a:p>
          <a:p>
            <a:pPr algn="ct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These processes are a Symbol of the work performed with the Sacrifices offered in the Courtyard (Type- Meets- Anti-type)</a:t>
            </a:r>
            <a:endParaRPr lang="en-US" b="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2.bp.blogspot.com/-Z7xWRfNaMRY/TadPHa8AvnI/AAAAAAAAAXw/9lAyfomqFzs/s400/teeth+tooth.jpg">
            <a:hlinkClick r:id="rId2"/>
          </p:cNvPr>
          <p:cNvPicPr>
            <a:picLocks noChangeAspect="1" noChangeArrowheads="1"/>
          </p:cNvPicPr>
          <p:nvPr/>
        </p:nvPicPr>
        <p:blipFill>
          <a:blip r:embed="rId3" cstate="print">
            <a:lum bright="10000"/>
          </a:blip>
          <a:srcRect/>
          <a:stretch>
            <a:fillRect/>
          </a:stretch>
        </p:blipFill>
        <p:spPr bwMode="auto">
          <a:xfrm>
            <a:off x="0" y="0"/>
            <a:ext cx="6019800" cy="5105400"/>
          </a:xfrm>
          <a:prstGeom prst="rect">
            <a:avLst/>
          </a:prstGeom>
          <a:noFill/>
          <a:ln>
            <a:solidFill>
              <a:srgbClr val="0000FF"/>
            </a:solidFill>
          </a:ln>
        </p:spPr>
      </p:pic>
      <p:sp>
        <p:nvSpPr>
          <p:cNvPr id="3" name="TextBox 2"/>
          <p:cNvSpPr txBox="1"/>
          <p:nvPr/>
        </p:nvSpPr>
        <p:spPr>
          <a:xfrm>
            <a:off x="6019800" y="0"/>
            <a:ext cx="3124200" cy="5109091"/>
          </a:xfrm>
          <a:prstGeom prst="rect">
            <a:avLst/>
          </a:prstGeom>
          <a:ln w="12700">
            <a:solidFill>
              <a:srgbClr val="C00000"/>
            </a:solidFill>
          </a:ln>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US" sz="16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At age 25 the Priest was </a:t>
            </a:r>
          </a:p>
          <a:p>
            <a:pPr algn="ctr"/>
            <a:r>
              <a:rPr lang="en-US" sz="16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called to service at the Temple</a:t>
            </a:r>
          </a:p>
          <a:p>
            <a:pPr algn="ctr"/>
            <a:r>
              <a:rPr lang="en-US" sz="1600" b="1" dirty="0" smtClean="0">
                <a:solidFill>
                  <a:schemeClr val="bg1"/>
                </a:solidFill>
                <a:latin typeface="Times New Roman" pitchFamily="18" charset="0"/>
                <a:cs typeface="Times New Roman" pitchFamily="18" charset="0"/>
              </a:rPr>
              <a:t>Numbers 8:24 </a:t>
            </a:r>
          </a:p>
          <a:p>
            <a:pPr algn="ctr"/>
            <a:endParaRPr lang="en-US" sz="800" b="1" dirty="0" smtClean="0">
              <a:solidFill>
                <a:schemeClr val="bg1"/>
              </a:solidFill>
              <a:latin typeface="Times New Roman" pitchFamily="18" charset="0"/>
              <a:cs typeface="Times New Roman" pitchFamily="18" charset="0"/>
            </a:endParaRPr>
          </a:p>
          <a:p>
            <a:pPr algn="ctr"/>
            <a:r>
              <a:rPr lang="en-US" sz="1600" b="1" dirty="0" smtClean="0">
                <a:effectLst>
                  <a:outerShdw blurRad="38100" dist="38100" dir="2700000" algn="tl">
                    <a:srgbClr val="000000">
                      <a:alpha val="43137"/>
                    </a:srgbClr>
                  </a:outerShdw>
                </a:effectLst>
                <a:latin typeface="Times New Roman" pitchFamily="18" charset="0"/>
                <a:cs typeface="Times New Roman" pitchFamily="18" charset="0"/>
              </a:rPr>
              <a:t>12 +12=24 Courses</a:t>
            </a:r>
          </a:p>
          <a:p>
            <a:pPr algn="ctr"/>
            <a:r>
              <a:rPr lang="en-US" sz="1600" b="1" dirty="0" smtClean="0">
                <a:solidFill>
                  <a:schemeClr val="bg1"/>
                </a:solidFill>
                <a:latin typeface="Times New Roman" pitchFamily="18" charset="0"/>
                <a:cs typeface="Times New Roman" pitchFamily="18" charset="0"/>
              </a:rPr>
              <a:t>1 Chronicle 24:1-19</a:t>
            </a:r>
          </a:p>
          <a:p>
            <a:pPr algn="ctr"/>
            <a:r>
              <a:rPr lang="en-US" sz="1600" b="1" dirty="0" smtClean="0">
                <a:effectLst>
                  <a:outerShdw blurRad="38100" dist="38100" dir="2700000" algn="tl">
                    <a:srgbClr val="000000">
                      <a:alpha val="43137"/>
                    </a:srgbClr>
                  </a:outerShdw>
                </a:effectLst>
                <a:latin typeface="Times New Roman" pitchFamily="18" charset="0"/>
                <a:cs typeface="Times New Roman" pitchFamily="18" charset="0"/>
              </a:rPr>
              <a:t>The Levitical Priest</a:t>
            </a:r>
          </a:p>
          <a:p>
            <a:pPr algn="ctr"/>
            <a:r>
              <a:rPr lang="en-US"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24 Tooth </a:t>
            </a:r>
            <a:r>
              <a:rPr lang="en-US" sz="1600" b="1" dirty="0" smtClean="0">
                <a:solidFill>
                  <a:schemeClr val="tx1"/>
                </a:solidFill>
                <a:latin typeface="Times New Roman" pitchFamily="18" charset="0"/>
                <a:cs typeface="Times New Roman" pitchFamily="18" charset="0"/>
              </a:rPr>
              <a:t>Elders </a:t>
            </a:r>
            <a:r>
              <a:rPr lang="en-US" sz="1600" b="1" dirty="0" smtClean="0">
                <a:solidFill>
                  <a:schemeClr val="bg1"/>
                </a:solidFill>
                <a:latin typeface="Times New Roman" pitchFamily="18" charset="0"/>
                <a:cs typeface="Times New Roman" pitchFamily="18" charset="0"/>
              </a:rPr>
              <a:t>  </a:t>
            </a:r>
          </a:p>
          <a:p>
            <a:pPr algn="ctr"/>
            <a:r>
              <a:rPr lang="en-US" sz="1400" b="1" dirty="0" smtClean="0">
                <a:solidFill>
                  <a:schemeClr val="bg1"/>
                </a:solidFill>
                <a:latin typeface="Times New Roman" pitchFamily="18" charset="0"/>
                <a:cs typeface="Times New Roman" pitchFamily="18" charset="0"/>
              </a:rPr>
              <a:t>Revelation 3:2; 4:4-5:8-12</a:t>
            </a:r>
          </a:p>
          <a:p>
            <a:pPr algn="ctr"/>
            <a:r>
              <a:rPr lang="en-US" sz="1600" b="1" dirty="0" smtClean="0">
                <a:solidFill>
                  <a:srgbClr val="FFFF00"/>
                </a:solidFill>
                <a:latin typeface="Times New Roman" pitchFamily="18" charset="0"/>
                <a:cs typeface="Times New Roman" pitchFamily="18" charset="0"/>
              </a:rPr>
              <a:t> </a:t>
            </a:r>
            <a:r>
              <a:rPr lang="en-US" sz="1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Christ the Anti-type (Lamb) </a:t>
            </a:r>
          </a:p>
          <a:p>
            <a:pPr algn="ctr"/>
            <a:r>
              <a:rPr lang="en-US" sz="16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waved before the Lord  </a:t>
            </a:r>
          </a:p>
          <a:p>
            <a:pPr algn="ctr"/>
            <a:r>
              <a:rPr lang="en-US" sz="16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Of the first-fruits  </a:t>
            </a:r>
          </a:p>
          <a:p>
            <a:pPr algn="ctr"/>
            <a:r>
              <a:rPr lang="en-US" sz="1600" b="1" dirty="0" smtClean="0">
                <a:solidFill>
                  <a:srgbClr val="FFFF00"/>
                </a:solidFill>
                <a:latin typeface="Times New Roman" pitchFamily="18" charset="0"/>
                <a:cs typeface="Times New Roman" pitchFamily="18" charset="0"/>
              </a:rPr>
              <a:t> </a:t>
            </a:r>
            <a:r>
              <a:rPr lang="en-US" sz="1600" b="1" dirty="0" smtClean="0">
                <a:solidFill>
                  <a:schemeClr val="bg1"/>
                </a:solidFill>
                <a:latin typeface="Times New Roman" pitchFamily="18" charset="0"/>
                <a:cs typeface="Times New Roman" pitchFamily="18" charset="0"/>
              </a:rPr>
              <a:t>Leviticus  Chapter 23:10-11, 15</a:t>
            </a:r>
          </a:p>
          <a:p>
            <a:pPr algn="ctr"/>
            <a:r>
              <a:rPr lang="en-US" sz="1600" b="1" dirty="0" smtClean="0">
                <a:solidFill>
                  <a:srgbClr val="FFFF00"/>
                </a:solidFill>
                <a:latin typeface="Times New Roman" pitchFamily="18" charset="0"/>
                <a:cs typeface="Times New Roman" pitchFamily="18" charset="0"/>
              </a:rPr>
              <a:t>Wave Sheaf </a:t>
            </a:r>
            <a:r>
              <a:rPr lang="en-US" sz="1600" b="1" dirty="0" smtClean="0">
                <a:effectLst>
                  <a:outerShdw blurRad="38100" dist="38100" dir="2700000" algn="tl">
                    <a:srgbClr val="000000">
                      <a:alpha val="43137"/>
                    </a:srgbClr>
                  </a:outerShdw>
                </a:effectLst>
                <a:latin typeface="Times New Roman" pitchFamily="18" charset="0"/>
                <a:cs typeface="Times New Roman" pitchFamily="18" charset="0"/>
              </a:rPr>
              <a:t>was symbolic of the greater harvest in the near future </a:t>
            </a:r>
            <a:r>
              <a:rPr lang="en-US" sz="1600" b="1" dirty="0" smtClean="0">
                <a:solidFill>
                  <a:schemeClr val="bg1"/>
                </a:solidFill>
                <a:latin typeface="Times New Roman" pitchFamily="18" charset="0"/>
                <a:cs typeface="Times New Roman" pitchFamily="18" charset="0"/>
              </a:rPr>
              <a:t>(Revelation 7:9)</a:t>
            </a:r>
          </a:p>
          <a:p>
            <a:pPr algn="ctr"/>
            <a:endParaRPr lang="en-US" sz="1600" b="1" dirty="0" smtClean="0">
              <a:solidFill>
                <a:schemeClr val="bg1"/>
              </a:solidFill>
              <a:latin typeface="Times New Roman" pitchFamily="18" charset="0"/>
              <a:cs typeface="Times New Roman" pitchFamily="18" charset="0"/>
            </a:endParaRPr>
          </a:p>
          <a:p>
            <a:pPr algn="ctr"/>
            <a:r>
              <a:rPr lang="en-US" sz="16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The Ceremonial Sabbaths</a:t>
            </a:r>
            <a:endParaRPr lang="en-US" sz="1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sz="1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The </a:t>
            </a:r>
            <a:r>
              <a:rPr lang="en-US" sz="16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8 </a:t>
            </a:r>
            <a:r>
              <a:rPr lang="en-US" sz="16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Molars</a:t>
            </a:r>
            <a:r>
              <a:rPr lang="en-US" sz="16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1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left: </a:t>
            </a:r>
            <a:r>
              <a:rPr lang="en-US" sz="16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Represent </a:t>
            </a:r>
          </a:p>
          <a:p>
            <a:pPr algn="ctr"/>
            <a:r>
              <a:rPr lang="en-US" sz="16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 Symbol  of </a:t>
            </a:r>
            <a:r>
              <a:rPr lang="en-US" sz="1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Wisdom</a:t>
            </a:r>
          </a:p>
          <a:p>
            <a:pPr algn="ctr"/>
            <a:r>
              <a:rPr lang="en-US" sz="1600" b="1" dirty="0" smtClean="0">
                <a:solidFill>
                  <a:srgbClr val="FFFF00"/>
                </a:solidFill>
                <a:latin typeface="Times New Roman" pitchFamily="18" charset="0"/>
                <a:cs typeface="Times New Roman" pitchFamily="18" charset="0"/>
              </a:rPr>
              <a:t> </a:t>
            </a:r>
            <a:r>
              <a:rPr lang="en-US" sz="1600" b="1" dirty="0" smtClean="0">
                <a:solidFill>
                  <a:schemeClr val="bg1"/>
                </a:solidFill>
                <a:latin typeface="Times New Roman" pitchFamily="18" charset="0"/>
                <a:cs typeface="Times New Roman" pitchFamily="18" charset="0"/>
              </a:rPr>
              <a:t>Leviticus  Chapter 23:12</a:t>
            </a:r>
            <a:endParaRPr lang="en-US" sz="1600" b="1" dirty="0" smtClean="0">
              <a:solidFill>
                <a:srgbClr val="C00000"/>
              </a:solidFill>
              <a:latin typeface="Times New Roman" pitchFamily="18" charset="0"/>
              <a:cs typeface="Times New Roman" pitchFamily="18" charset="0"/>
            </a:endParaRPr>
          </a:p>
        </p:txBody>
      </p:sp>
      <p:sp>
        <p:nvSpPr>
          <p:cNvPr id="4" name="TextBox 3"/>
          <p:cNvSpPr txBox="1"/>
          <p:nvPr/>
        </p:nvSpPr>
        <p:spPr>
          <a:xfrm>
            <a:off x="762000" y="685800"/>
            <a:ext cx="1329210" cy="369332"/>
          </a:xfrm>
          <a:prstGeom prst="rect">
            <a:avLst/>
          </a:prstGeom>
          <a:noFill/>
        </p:spPr>
        <p:txBody>
          <a:bodyPr wrap="none" rtlCol="0">
            <a:spAutoFit/>
          </a:bodyPr>
          <a:lstStyle/>
          <a:p>
            <a:r>
              <a:rPr lang="en-US" b="1" dirty="0" smtClean="0">
                <a:solidFill>
                  <a:schemeClr val="bg1"/>
                </a:solidFill>
              </a:rPr>
              <a:t>24 + 8= 32  </a:t>
            </a:r>
            <a:endParaRPr lang="en-US" b="1" dirty="0">
              <a:solidFill>
                <a:schemeClr val="bg1"/>
              </a:solidFill>
            </a:endParaRPr>
          </a:p>
        </p:txBody>
      </p:sp>
      <p:sp>
        <p:nvSpPr>
          <p:cNvPr id="9" name="Rectangle 8"/>
          <p:cNvSpPr/>
          <p:nvPr/>
        </p:nvSpPr>
        <p:spPr>
          <a:xfrm>
            <a:off x="0" y="5105400"/>
            <a:ext cx="9144000" cy="1754326"/>
          </a:xfrm>
          <a:prstGeom prst="rect">
            <a:avLst/>
          </a:prstGeom>
          <a:ln w="12700">
            <a:solidFill>
              <a:srgbClr val="0000FF"/>
            </a:solidFill>
          </a:ln>
        </p:spPr>
        <p:style>
          <a:lnRef idx="0">
            <a:schemeClr val="accent6"/>
          </a:lnRef>
          <a:fillRef idx="3">
            <a:schemeClr val="accent6"/>
          </a:fillRef>
          <a:effectRef idx="3">
            <a:schemeClr val="accent6"/>
          </a:effectRef>
          <a:fontRef idx="minor">
            <a:schemeClr val="lt1"/>
          </a:fontRef>
        </p:style>
        <p:txBody>
          <a:bodyPr wrap="square">
            <a:spAutoFit/>
          </a:bodyPr>
          <a:lstStyle/>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It was a beautiful service. The priest clad in his sacred robes, with a handful of yellow heads of ripened grain, entered the temple. The glow of burnished gold from walls and furniture blended with the tints of the golden heads of grain. </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 priest paused in front of the golden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altar,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and waved the grain before the Lord</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Those first heads kept a pledge of the bountiful harvest to be gathered, and the waving indicated thanksgiving and praise to the Lord of the harvest. </a:t>
            </a:r>
            <a:r>
              <a:rPr lang="en-US"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t>
            </a:r>
            <a:r>
              <a:rPr lang="en-US" b="1" dirty="0" smtClean="0">
                <a:solidFill>
                  <a:schemeClr val="bg1"/>
                </a:solidFill>
                <a:latin typeface="Times New Roman" pitchFamily="18" charset="0"/>
                <a:cs typeface="Times New Roman" pitchFamily="18" charset="0"/>
              </a:rPr>
              <a:t>1914 SNH, The Cross and Its Shadow 109.1} </a:t>
            </a:r>
            <a:endParaRPr lang="en-US" b="1" dirty="0">
              <a:solidFill>
                <a:schemeClr val="bg1"/>
              </a:solidFill>
              <a:latin typeface="Times New Roman" pitchFamily="18" charset="0"/>
              <a:cs typeface="Times New Roman" pitchFamily="18" charset="0"/>
            </a:endParaRPr>
          </a:p>
        </p:txBody>
      </p:sp>
      <p:cxnSp>
        <p:nvCxnSpPr>
          <p:cNvPr id="12" name="Straight Arrow Connector 11"/>
          <p:cNvCxnSpPr/>
          <p:nvPr/>
        </p:nvCxnSpPr>
        <p:spPr>
          <a:xfrm>
            <a:off x="5334000" y="152400"/>
            <a:ext cx="609600" cy="1588"/>
          </a:xfrm>
          <a:prstGeom prst="straightConnector1">
            <a:avLst/>
          </a:prstGeom>
          <a:ln>
            <a:solidFill>
              <a:srgbClr val="C00000"/>
            </a:solidFill>
            <a:tailEnd type="arrow"/>
          </a:ln>
        </p:spPr>
        <p:style>
          <a:lnRef idx="3">
            <a:schemeClr val="accent1"/>
          </a:lnRef>
          <a:fillRef idx="0">
            <a:schemeClr val="accent1"/>
          </a:fillRef>
          <a:effectRef idx="2">
            <a:schemeClr val="accent1"/>
          </a:effectRef>
          <a:fontRef idx="minor">
            <a:schemeClr val="tx1"/>
          </a:fontRef>
        </p:style>
      </p:cxnSp>
      <p:sp>
        <p:nvSpPr>
          <p:cNvPr id="14" name="Rectangle 13"/>
          <p:cNvSpPr/>
          <p:nvPr/>
        </p:nvSpPr>
        <p:spPr>
          <a:xfrm>
            <a:off x="457200" y="914400"/>
            <a:ext cx="1676400" cy="1046440"/>
          </a:xfrm>
          <a:prstGeom prst="rect">
            <a:avLst/>
          </a:prstGeom>
        </p:spPr>
        <p:txBody>
          <a:bodyPr wrap="square">
            <a:spAutoFit/>
          </a:bodyPr>
          <a:lstStyle/>
          <a:p>
            <a:pPr marL="228600" indent="-228600" algn="ctr"/>
            <a:r>
              <a:rPr lang="en-US" sz="1200" b="1" dirty="0" smtClean="0">
                <a:effectLst>
                  <a:outerShdw blurRad="38100" dist="38100" dir="2700000" algn="tl">
                    <a:srgbClr val="000000">
                      <a:alpha val="43137"/>
                    </a:srgbClr>
                  </a:outerShdw>
                </a:effectLst>
                <a:latin typeface="Times New Roman" pitchFamily="18" charset="0"/>
                <a:cs typeface="Times New Roman" pitchFamily="18" charset="0"/>
              </a:rPr>
              <a:t>7  Ceremonial  </a:t>
            </a:r>
          </a:p>
          <a:p>
            <a:pPr marL="228600" indent="-228600" algn="ctr"/>
            <a:r>
              <a:rPr lang="en-US" sz="1200" b="1" dirty="0" smtClean="0">
                <a:effectLst>
                  <a:outerShdw blurRad="38100" dist="38100" dir="2700000" algn="tl">
                    <a:srgbClr val="000000">
                      <a:alpha val="43137"/>
                    </a:srgbClr>
                  </a:outerShdw>
                </a:effectLst>
                <a:latin typeface="Times New Roman" pitchFamily="18" charset="0"/>
                <a:cs typeface="Times New Roman" pitchFamily="18" charset="0"/>
              </a:rPr>
              <a:t>Sabbaths</a:t>
            </a:r>
          </a:p>
          <a:p>
            <a:pPr marL="228600" indent="-228600" algn="ctr"/>
            <a:r>
              <a:rPr lang="en-US" sz="1200" b="1" dirty="0" smtClean="0">
                <a:effectLst>
                  <a:outerShdw blurRad="38100" dist="38100" dir="2700000" algn="tl">
                    <a:srgbClr val="000000">
                      <a:alpha val="43137"/>
                    </a:srgbClr>
                  </a:outerShdw>
                </a:effectLst>
                <a:latin typeface="Times New Roman" pitchFamily="18" charset="0"/>
                <a:cs typeface="Times New Roman" pitchFamily="18" charset="0"/>
              </a:rPr>
              <a:t> The  Lord of The</a:t>
            </a:r>
          </a:p>
          <a:p>
            <a:pPr marL="228600" indent="-228600" algn="ctr"/>
            <a:r>
              <a:rPr lang="en-US" sz="1200" b="1" dirty="0" smtClean="0">
                <a:effectLst>
                  <a:outerShdw blurRad="38100" dist="38100" dir="2700000" algn="tl">
                    <a:srgbClr val="000000">
                      <a:alpha val="43137"/>
                    </a:srgbClr>
                  </a:outerShdw>
                </a:effectLst>
                <a:latin typeface="Times New Roman" pitchFamily="18" charset="0"/>
                <a:cs typeface="Times New Roman" pitchFamily="18" charset="0"/>
              </a:rPr>
              <a:t>Sabbath Christ </a:t>
            </a:r>
          </a:p>
          <a:p>
            <a:pPr algn="ctr"/>
            <a:r>
              <a:rPr lang="en-US" sz="1400" b="1" dirty="0" smtClean="0">
                <a:solidFill>
                  <a:schemeClr val="bg1"/>
                </a:solidFill>
                <a:latin typeface="Times New Roman" pitchFamily="18" charset="0"/>
                <a:cs typeface="Times New Roman" pitchFamily="18" charset="0"/>
              </a:rPr>
              <a:t>Leviticus  23</a:t>
            </a:r>
            <a:endParaRPr lang="en-US" sz="1400" dirty="0">
              <a:solidFill>
                <a:schemeClr val="bg1"/>
              </a:solidFill>
            </a:endParaRPr>
          </a:p>
        </p:txBody>
      </p:sp>
      <p:sp>
        <p:nvSpPr>
          <p:cNvPr id="10" name="Rectangle 9"/>
          <p:cNvSpPr/>
          <p:nvPr/>
        </p:nvSpPr>
        <p:spPr>
          <a:xfrm>
            <a:off x="457200" y="2133600"/>
            <a:ext cx="1828800" cy="1292662"/>
          </a:xfrm>
          <a:prstGeom prst="rect">
            <a:avLst/>
          </a:prstGeom>
        </p:spPr>
        <p:txBody>
          <a:bodyPr wrap="square">
            <a:spAutoFit/>
          </a:bodyPr>
          <a:lstStyle/>
          <a:p>
            <a:pPr algn="ctr"/>
            <a:r>
              <a:rPr lang="en-US" b="1" dirty="0" smtClean="0">
                <a:solidFill>
                  <a:schemeClr val="bg1"/>
                </a:solidFill>
                <a:latin typeface="Times New Roman" pitchFamily="18" charset="0"/>
                <a:cs typeface="Times New Roman" pitchFamily="18" charset="0"/>
              </a:rPr>
              <a:t>1+ 7 =8</a:t>
            </a:r>
          </a:p>
          <a:p>
            <a:pPr algn="ctr"/>
            <a:r>
              <a:rPr lang="en-US" sz="1200" b="1" dirty="0" smtClean="0">
                <a:effectLst>
                  <a:outerShdw blurRad="38100" dist="38100" dir="2700000" algn="tl">
                    <a:srgbClr val="000000">
                      <a:alpha val="43137"/>
                    </a:srgbClr>
                  </a:outerShdw>
                </a:effectLst>
                <a:latin typeface="Times New Roman" pitchFamily="18" charset="0"/>
                <a:cs typeface="Times New Roman" pitchFamily="18" charset="0"/>
              </a:rPr>
              <a:t>  Christ  the Lord </a:t>
            </a:r>
          </a:p>
          <a:p>
            <a:pPr algn="ctr"/>
            <a:r>
              <a:rPr lang="en-US" sz="1200" b="1" dirty="0" smtClean="0">
                <a:effectLst>
                  <a:outerShdw blurRad="38100" dist="38100" dir="2700000" algn="tl">
                    <a:srgbClr val="000000">
                      <a:alpha val="43137"/>
                    </a:srgbClr>
                  </a:outerShdw>
                </a:effectLst>
                <a:latin typeface="Times New Roman" pitchFamily="18" charset="0"/>
                <a:cs typeface="Times New Roman" pitchFamily="18" charset="0"/>
              </a:rPr>
              <a:t>Of  The Sabbath</a:t>
            </a:r>
          </a:p>
          <a:p>
            <a:pPr algn="ctr"/>
            <a:r>
              <a:rPr lang="en-US" sz="1200" b="1" dirty="0" smtClean="0">
                <a:effectLst>
                  <a:outerShdw blurRad="38100" dist="38100" dir="2700000" algn="tl">
                    <a:srgbClr val="000000">
                      <a:alpha val="43137"/>
                    </a:srgbClr>
                  </a:outerShdw>
                </a:effectLst>
                <a:latin typeface="Times New Roman" pitchFamily="18" charset="0"/>
                <a:cs typeface="Times New Roman" pitchFamily="18" charset="0"/>
              </a:rPr>
              <a:t> Rest. Our </a:t>
            </a:r>
          </a:p>
          <a:p>
            <a:pPr algn="ctr"/>
            <a:r>
              <a:rPr lang="en-US" sz="1200" b="1" dirty="0" smtClean="0">
                <a:effectLst>
                  <a:outerShdw blurRad="38100" dist="38100" dir="2700000" algn="tl">
                    <a:srgbClr val="000000">
                      <a:alpha val="43137"/>
                    </a:srgbClr>
                  </a:outerShdw>
                </a:effectLst>
                <a:latin typeface="Times New Roman" pitchFamily="18" charset="0"/>
                <a:cs typeface="Times New Roman" pitchFamily="18" charset="0"/>
              </a:rPr>
              <a:t>Passover Lamb</a:t>
            </a:r>
          </a:p>
          <a:p>
            <a:pPr algn="ctr"/>
            <a:r>
              <a:rPr lang="en-US" sz="1200" b="1" dirty="0" smtClean="0">
                <a:solidFill>
                  <a:schemeClr val="bg1"/>
                </a:solidFill>
                <a:latin typeface="Times New Roman" pitchFamily="18" charset="0"/>
                <a:cs typeface="Times New Roman" pitchFamily="18" charset="0"/>
              </a:rPr>
              <a:t>Leviticus  23:12</a:t>
            </a:r>
            <a:endParaRPr lang="en-US" sz="1200" dirty="0">
              <a:effectLst>
                <a:outerShdw blurRad="38100" dist="38100" dir="2700000" algn="tl">
                  <a:srgbClr val="000000">
                    <a:alpha val="43137"/>
                  </a:srgbClr>
                </a:outerShdw>
              </a:effectLst>
            </a:endParaRPr>
          </a:p>
        </p:txBody>
      </p:sp>
      <p:sp>
        <p:nvSpPr>
          <p:cNvPr id="11" name="Rectangle 10"/>
          <p:cNvSpPr/>
          <p:nvPr/>
        </p:nvSpPr>
        <p:spPr>
          <a:xfrm>
            <a:off x="8686800" y="0"/>
            <a:ext cx="300082" cy="369332"/>
          </a:xfrm>
          <a:prstGeom prst="rect">
            <a:avLst/>
          </a:prstGeom>
        </p:spPr>
        <p:txBody>
          <a:bodyPr wrap="none">
            <a:spAutoFit/>
          </a:bodyPr>
          <a:lstStyle/>
          <a:p>
            <a:pPr algn="ctr"/>
            <a:fld id="{877F9B8C-32C4-43F2-99B4-FFD195B4A4EB}" type="slidenum">
              <a:rPr lang="en-US" b="1" smtClean="0">
                <a:latin typeface="Times New Roman" pitchFamily="18" charset="0"/>
                <a:cs typeface="Times New Roman" pitchFamily="18" charset="0"/>
              </a:rPr>
              <a:pPr algn="ctr"/>
              <a:t>8</a:t>
            </a:fld>
            <a:endParaRPr lang="en-US" b="1" dirty="0">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63417"/>
          </a:xfrm>
          <a:prstGeom prst="rect">
            <a:avLst/>
          </a:prstGeom>
          <a:ln>
            <a:solidFill>
              <a:srgbClr val="C00000"/>
            </a:solidFill>
          </a:ln>
        </p:spPr>
        <p:style>
          <a:lnRef idx="0">
            <a:schemeClr val="accent6"/>
          </a:lnRef>
          <a:fillRef idx="3">
            <a:schemeClr val="accent6"/>
          </a:fillRef>
          <a:effectRef idx="3">
            <a:schemeClr val="accent6"/>
          </a:effectRef>
          <a:fontRef idx="minor">
            <a:schemeClr val="lt1"/>
          </a:fontRef>
        </p:style>
        <p:txBody>
          <a:bodyPr wrap="square">
            <a:spAutoFit/>
          </a:bodyPr>
          <a:lstStyle/>
          <a:p>
            <a:pPr algn="ctr"/>
            <a:r>
              <a:rPr lang="en-US" sz="28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 Angels that stand before </a:t>
            </a:r>
          </a:p>
          <a:p>
            <a:pPr algn="ctr"/>
            <a:r>
              <a:rPr lang="en-US" sz="28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 Throne of Christ </a:t>
            </a:r>
            <a:r>
              <a:rPr lang="en-US" sz="2000" b="1" dirty="0" smtClean="0">
                <a:solidFill>
                  <a:schemeClr val="bg1"/>
                </a:solidFill>
                <a:latin typeface="Times New Roman" pitchFamily="18" charset="0"/>
                <a:cs typeface="Times New Roman" pitchFamily="18" charset="0"/>
              </a:rPr>
              <a:t>Revelation 8:3</a:t>
            </a:r>
            <a:r>
              <a:rPr lang="en-US" dirty="0" smtClean="0">
                <a:solidFill>
                  <a:schemeClr val="bg1"/>
                </a:solidFill>
              </a:rPr>
              <a:t> </a:t>
            </a: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The religious services, the prayers, the praise, the penitent confession of sin ascend from true believers as incense to the heavenly sanctuary; but passing through the corrupt channels of humanity, they are so defiled that unless purified by blood, they can never be of value with God. They ascend not in spotless purity, and unless the Intercessor who is at God's right hand presents and purifies all by His righteousness, it is not acceptable to God. </a:t>
            </a:r>
            <a:r>
              <a:rPr lang="en-US" sz="2000" b="1" u="sng" dirty="0" smtClean="0">
                <a:effectLst>
                  <a:outerShdw blurRad="38100" dist="38100" dir="2700000" algn="tl">
                    <a:srgbClr val="000000">
                      <a:alpha val="43137"/>
                    </a:srgbClr>
                  </a:outerShdw>
                </a:effectLst>
                <a:latin typeface="Times New Roman" pitchFamily="18" charset="0"/>
                <a:cs typeface="Times New Roman" pitchFamily="18" charset="0"/>
              </a:rPr>
              <a:t>All incense from earthly tabernacles must be moist with the cleansing drops of the blood of Christ</a:t>
            </a: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He holds before the Father the censer of His own merits, in which there is no taint of earthly corruption. He gathers into this censer the prayers, the praise, and the confessions of His people, and with these He puts His own spotless righteousness. </a:t>
            </a: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Then, perfumed with the merits of Christ's propitiation, the incense comes up before God wholly and entirely acceptable. Then gracious answers are returned.</a:t>
            </a: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O, that all may see that everything in obedience, in penitence, in praise and thanksgiving must be placed upon the glowing fire of the righteousness of Christ. The fragrance of this righteousness ascends like a cloud around the mercy seat </a:t>
            </a:r>
            <a:endParaRPr lang="en-US" sz="2000" b="1" dirty="0" smtClean="0">
              <a:solidFill>
                <a:schemeClr val="bg1"/>
              </a:solidFill>
              <a:latin typeface="Times New Roman" pitchFamily="18" charset="0"/>
              <a:cs typeface="Times New Roman" pitchFamily="18" charset="0"/>
            </a:endParaRPr>
          </a:p>
          <a:p>
            <a:pPr algn="ctr"/>
            <a:r>
              <a:rPr lang="en-US" sz="2000" b="1" dirty="0" smtClean="0">
                <a:solidFill>
                  <a:schemeClr val="bg1"/>
                </a:solidFill>
                <a:latin typeface="Times New Roman" pitchFamily="18" charset="0"/>
                <a:cs typeface="Times New Roman" pitchFamily="18" charset="0"/>
              </a:rPr>
              <a:t>(MS Manuscript releases -  50, 1900).  {6BC- Bible Commentary Vol.6, 1078. 1-2} </a:t>
            </a:r>
          </a:p>
          <a:p>
            <a:pPr algn="ctr"/>
            <a:r>
              <a:rPr lang="en-US"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Personal Character of Christ's Intercession.--</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Christ is watching. He knows all about our burdens, our dangers, and our difficulties; and He fills His mouth with arguments in our behalf. He fits His intercessions to the needs of each soul, as He did in the case of Peter. . . . Our Advocate fills His mouth with arguments to teach His tried, tempted ones to brace against Satan's temptations. He interprets every movement of the enemy. He orders events</a:t>
            </a:r>
            <a:r>
              <a:rPr lang="en-US" b="1" dirty="0" smtClean="0">
                <a:solidFill>
                  <a:schemeClr val="bg1"/>
                </a:solidFill>
                <a:latin typeface="Times New Roman" pitchFamily="18" charset="0"/>
                <a:cs typeface="Times New Roman" pitchFamily="18" charset="0"/>
              </a:rPr>
              <a:t> </a:t>
            </a:r>
            <a:r>
              <a:rPr lang="en-US" sz="1600" b="1" dirty="0" smtClean="0">
                <a:solidFill>
                  <a:schemeClr val="bg1"/>
                </a:solidFill>
                <a:latin typeface="Times New Roman" pitchFamily="18" charset="0"/>
                <a:cs typeface="Times New Roman" pitchFamily="18" charset="0"/>
              </a:rPr>
              <a:t>(Letter 90, 1906).  {7BC- Bible Commentary Vol. 7, 931.2} </a:t>
            </a:r>
            <a:endParaRPr lang="en-US" sz="1600" b="1" dirty="0">
              <a:solidFill>
                <a:schemeClr val="bg1"/>
              </a:solidFill>
              <a:latin typeface="Times New Roman" pitchFamily="18" charset="0"/>
              <a:cs typeface="Times New Roman" pitchFamily="18" charset="0"/>
            </a:endParaRPr>
          </a:p>
        </p:txBody>
      </p:sp>
      <p:sp>
        <p:nvSpPr>
          <p:cNvPr id="5" name="Rectangle 4"/>
          <p:cNvSpPr/>
          <p:nvPr/>
        </p:nvSpPr>
        <p:spPr>
          <a:xfrm>
            <a:off x="8382000" y="0"/>
            <a:ext cx="300082" cy="369332"/>
          </a:xfrm>
          <a:prstGeom prst="rect">
            <a:avLst/>
          </a:prstGeom>
        </p:spPr>
        <p:txBody>
          <a:bodyPr wrap="none">
            <a:spAutoFit/>
          </a:bodyPr>
          <a:lstStyle/>
          <a:p>
            <a:pPr algn="ctr"/>
            <a:fld id="{877F9B8C-32C4-43F2-99B4-FFD195B4A4EB}" type="slidenum">
              <a:rPr lang="en-US" b="1" smtClean="0">
                <a:latin typeface="Times New Roman" pitchFamily="18" charset="0"/>
                <a:cs typeface="Times New Roman" pitchFamily="18" charset="0"/>
              </a:rPr>
              <a:pPr algn="ctr"/>
              <a:t>9</a:t>
            </a:fld>
            <a:endParaRPr lang="en-US" b="1" dirty="0">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27609</TotalTime>
  <Words>2879</Words>
  <Application>Microsoft Office PowerPoint</Application>
  <PresentationFormat>On-screen Show (4:3)</PresentationFormat>
  <Paragraphs>212</Paragraphs>
  <Slides>15</Slides>
  <Notes>0</Notes>
  <HiddenSlides>0</HiddenSlides>
  <MMClips>0</MMClips>
  <ScaleCrop>false</ScaleCrop>
  <HeadingPairs>
    <vt:vector size="6" baseType="variant">
      <vt:variant>
        <vt:lpstr>Theme</vt:lpstr>
      </vt:variant>
      <vt:variant>
        <vt:i4>1</vt:i4>
      </vt:variant>
      <vt:variant>
        <vt:lpstr>Slide Titles</vt:lpstr>
      </vt:variant>
      <vt:variant>
        <vt:i4>15</vt:i4>
      </vt:variant>
      <vt:variant>
        <vt:lpstr>Custom Shows</vt:lpstr>
      </vt:variant>
      <vt:variant>
        <vt:i4>1</vt:i4>
      </vt:variant>
    </vt:vector>
  </HeadingPairs>
  <TitlesOfParts>
    <vt:vector size="17" baseType="lpstr">
      <vt:lpstr>Apex</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Custom Show 1</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Ark of the Covenant in our Body</dc:title>
  <dc:creator>Rosa E Charles</dc:creator>
  <cp:lastModifiedBy>Rosa E Charles</cp:lastModifiedBy>
  <cp:revision>603</cp:revision>
  <dcterms:created xsi:type="dcterms:W3CDTF">2011-11-23T23:53:29Z</dcterms:created>
  <dcterms:modified xsi:type="dcterms:W3CDTF">2014-03-07T23:50:48Z</dcterms:modified>
</cp:coreProperties>
</file>