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handoutMasterIdLst>
    <p:handoutMasterId r:id="rId20"/>
  </p:handoutMasterIdLst>
  <p:sldIdLst>
    <p:sldId id="349" r:id="rId2"/>
    <p:sldId id="368" r:id="rId3"/>
    <p:sldId id="303" r:id="rId4"/>
    <p:sldId id="337" r:id="rId5"/>
    <p:sldId id="335" r:id="rId6"/>
    <p:sldId id="340" r:id="rId7"/>
    <p:sldId id="336" r:id="rId8"/>
    <p:sldId id="330" r:id="rId9"/>
    <p:sldId id="355" r:id="rId10"/>
    <p:sldId id="346" r:id="rId11"/>
    <p:sldId id="357" r:id="rId12"/>
    <p:sldId id="369" r:id="rId13"/>
    <p:sldId id="358" r:id="rId14"/>
    <p:sldId id="365" r:id="rId15"/>
    <p:sldId id="354" r:id="rId16"/>
    <p:sldId id="359" r:id="rId17"/>
    <p:sldId id="352" r:id="rId18"/>
  </p:sldIdLst>
  <p:sldSz cx="9144000" cy="6858000" type="screen4x3"/>
  <p:notesSz cx="6858000" cy="9144000"/>
  <p:custShowLst>
    <p:custShow name="Custom Show 1" id="0">
      <p:sldLst>
        <p:sld r:id="rId4"/>
        <p:sld r:id="rId9"/>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sa E Charles" initials="REC"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Rg st="1" end="57"/>
    <p:penClr>
      <a:srgbClr val="FF0000"/>
    </p:penClr>
  </p:showPr>
  <p:clrMru>
    <a:srgbClr val="CC9900"/>
    <a:srgbClr val="FFCC00"/>
    <a:srgbClr val="0000FF"/>
    <a:srgbClr val="50E4E4"/>
    <a:srgbClr val="D65DD9"/>
    <a:srgbClr val="9148C8"/>
    <a:srgbClr val="8238BA"/>
    <a:srgbClr val="2B0AB6"/>
    <a:srgbClr val="6A2D97"/>
    <a:srgbClr val="0F055B"/>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09" autoAdjust="0"/>
    <p:restoredTop sz="94624" autoAdjust="0"/>
  </p:normalViewPr>
  <p:slideViewPr>
    <p:cSldViewPr>
      <p:cViewPr>
        <p:scale>
          <a:sx n="73" d="100"/>
          <a:sy n="73" d="100"/>
        </p:scale>
        <p:origin x="-1080"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294EB4-F7E5-40B4-927F-599F1AFB13F0}" type="datetimeFigureOut">
              <a:rPr lang="en-US" smtClean="0"/>
              <a:pPr/>
              <a:t>3/15/2014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EAF7A5-BFB8-426D-A39B-2D699324F3C4}" type="slidenum">
              <a:rPr lang="en-US" smtClean="0"/>
              <a:pPr/>
              <a:t>‹#›</a:t>
            </a:fld>
            <a:endParaRPr lang="en-US" dirty="0"/>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6D19D5-D586-4FAD-8205-BE950DC74653}" type="datetimeFigureOut">
              <a:rPr lang="en-US" smtClean="0"/>
              <a:pPr/>
              <a:t>3/15/2014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6EBA55-EF58-4A7E-9625-91A883C6D7DF}" type="slidenum">
              <a:rPr lang="en-US" smtClean="0"/>
              <a:pPr/>
              <a:t>‹#›</a:t>
            </a:fld>
            <a:endParaRPr lang="en-US" dirty="0"/>
          </a:p>
        </p:txBody>
      </p:sp>
    </p:spTree>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Header Placeholder 4"/>
          <p:cNvSpPr>
            <a:spLocks noGrp="1"/>
          </p:cNvSpPr>
          <p:nvPr>
            <p:ph type="hdr" sz="quarter" idx="1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Header Placeholder 4"/>
          <p:cNvSpPr>
            <a:spLocks noGrp="1"/>
          </p:cNvSpPr>
          <p:nvPr>
            <p:ph type="hdr" sz="quarter" idx="1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35D9C35-6612-4BC0-8C12-F5234D1335F6}" type="datetime1">
              <a:rPr lang="en-US" smtClean="0"/>
              <a:pPr/>
              <a:t>3/15/2014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877F9B8C-32C4-43F2-99B4-FFD195B4A4EB}"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D35282-5973-45A4-A1A2-8CFF39792E59}" type="datetime1">
              <a:rPr lang="en-US" smtClean="0"/>
              <a:pPr/>
              <a:t>3/15/2014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4B6C6E-ABCA-4A7E-B054-CADCE2E366E8}" type="datetime1">
              <a:rPr lang="en-US" smtClean="0"/>
              <a:pPr/>
              <a:t>3/15/2014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10D26B-7335-48C9-AF50-930ADE751982}" type="datetime1">
              <a:rPr lang="en-US" smtClean="0"/>
              <a:pPr/>
              <a:t>3/15/2014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41F1F4-9EBF-458A-BA9F-FCE7DD239C70}" type="datetime1">
              <a:rPr lang="en-US" smtClean="0"/>
              <a:pPr/>
              <a:t>3/15/2014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877F9B8C-32C4-43F2-99B4-FFD195B4A4E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5399AA-E709-4026-B0E4-AEBE9DF07403}" type="datetime1">
              <a:rPr lang="en-US" smtClean="0"/>
              <a:pPr/>
              <a:t>3/15/2014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556D026-57E4-4E28-B512-587F4B64F0C7}" type="datetime1">
              <a:rPr lang="en-US" smtClean="0"/>
              <a:pPr/>
              <a:t>3/15/2014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2276BB5-78FB-4C31-B6E3-EE4636296D92}" type="datetime1">
              <a:rPr lang="en-US" smtClean="0"/>
              <a:pPr/>
              <a:t>3/15/2014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BD896-31AD-4C75-868B-C04C4C6A5A4F}" type="datetime1">
              <a:rPr lang="en-US" smtClean="0"/>
              <a:pPr/>
              <a:t>3/15/2014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42E8B2-C644-4904-83B6-D33E54F69C06}" type="datetime1">
              <a:rPr lang="en-US" smtClean="0"/>
              <a:pPr/>
              <a:t>3/15/2014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056858-3D68-46BC-AA25-82324B0F01BF}" type="datetime1">
              <a:rPr lang="en-US" smtClean="0"/>
              <a:pPr/>
              <a:t>3/15/2014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9FBAEAF-0EE6-45F8-83C4-A94DD1DF089F}" type="datetime1">
              <a:rPr lang="en-US" smtClean="0"/>
              <a:pPr/>
              <a:t>3/15/2014</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77F9B8C-32C4-43F2-99B4-FFD195B4A4E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timing>
    <p:tnLst>
      <p:par>
        <p:cTn id="1" dur="indefinite" restart="never" nodeType="tmRoot"/>
      </p:par>
    </p:tnLst>
  </p:timing>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ellies-whole-grains.com/how-food-is-digested.html#humandigestivesyste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bartleby.com/107/251.htm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buzzle.com/articles/human-digestive-system.html" TargetMode="External"/><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hyperlink" Target="http://www.buzzle.com/articles/stomach-function-of-the-stomach.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839200" y="0"/>
            <a:ext cx="304800" cy="365125"/>
          </a:xfrm>
        </p:spPr>
        <p:txBody>
          <a:bodyPr/>
          <a:lstStyle/>
          <a:p>
            <a:pPr algn="ctr"/>
            <a:fld id="{877F9B8C-32C4-43F2-99B4-FFD195B4A4EB}" type="slidenum">
              <a:rPr lang="en-US" sz="18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1</a:t>
            </a:fld>
            <a:endPar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ubtitle 3"/>
          <p:cNvSpPr>
            <a:spLocks noGrp="1"/>
          </p:cNvSpPr>
          <p:nvPr>
            <p:ph type="subTitle" idx="1"/>
          </p:nvPr>
        </p:nvSpPr>
        <p:spPr>
          <a:xfrm>
            <a:off x="228600" y="228600"/>
            <a:ext cx="8686800" cy="2971800"/>
          </a:xfrm>
          <a:ln/>
        </p:spPr>
        <p:style>
          <a:lnRef idx="0">
            <a:schemeClr val="accent5"/>
          </a:lnRef>
          <a:fillRef idx="3">
            <a:schemeClr val="accent5"/>
          </a:fillRef>
          <a:effectRef idx="3">
            <a:schemeClr val="accent5"/>
          </a:effectRef>
          <a:fontRef idx="minor">
            <a:schemeClr val="lt1"/>
          </a:fontRef>
        </p:style>
        <p:txBody>
          <a:bodyPr>
            <a:normAutofit fontScale="25000" lnSpcReduction="20000"/>
          </a:bodyPr>
          <a:lstStyle/>
          <a:p>
            <a:endParaRPr lang="en-US" sz="1800" b="1" i="1" smtClean="0"/>
          </a:p>
          <a:p>
            <a:r>
              <a:rPr lang="en-US" sz="14400" i="1" smtClean="0">
                <a:effectLst>
                  <a:outerShdw blurRad="38100" dist="38100" dir="2700000" algn="tl">
                    <a:srgbClr val="000000">
                      <a:alpha val="43137"/>
                    </a:srgbClr>
                  </a:outerShdw>
                </a:effectLst>
                <a:latin typeface="Times New Roman" pitchFamily="18" charset="0"/>
                <a:cs typeface="Times New Roman" pitchFamily="18" charset="0"/>
              </a:rPr>
              <a:t>The Sanctuary of our Body</a:t>
            </a:r>
            <a:endParaRPr lang="en-US" sz="1440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sz="14400" i="1" spc="-150" smtClean="0">
                <a:effectLst>
                  <a:outerShdw blurRad="38100" dist="38100" dir="2700000" algn="tl">
                    <a:srgbClr val="000000">
                      <a:alpha val="43137"/>
                    </a:srgbClr>
                  </a:outerShdw>
                </a:effectLst>
                <a:latin typeface="Times New Roman" pitchFamily="18" charset="0"/>
                <a:cs typeface="Times New Roman" pitchFamily="18" charset="0"/>
              </a:rPr>
              <a:t>THE THIRD TEMPLE</a:t>
            </a:r>
          </a:p>
          <a:p>
            <a:r>
              <a:rPr lang="en-US" sz="14400" i="1" spc="-150" smtClean="0">
                <a:effectLst>
                  <a:outerShdw blurRad="38100" dist="38100" dir="2700000" algn="tl">
                    <a:srgbClr val="000000">
                      <a:alpha val="43137"/>
                    </a:srgbClr>
                  </a:outerShdw>
                </a:effectLst>
                <a:latin typeface="Times New Roman" pitchFamily="18" charset="0"/>
                <a:cs typeface="Times New Roman" pitchFamily="18" charset="0"/>
              </a:rPr>
              <a:t>Series  9  </a:t>
            </a:r>
          </a:p>
          <a:p>
            <a:r>
              <a:rPr lang="en-US" sz="14400" i="1" spc="-150" smtClean="0">
                <a:effectLst>
                  <a:outerShdw blurRad="38100" dist="38100" dir="2700000" algn="tl">
                    <a:srgbClr val="000000">
                      <a:alpha val="43137"/>
                    </a:srgbClr>
                  </a:outerShdw>
                </a:effectLst>
                <a:latin typeface="Times New Roman" pitchFamily="18" charset="0"/>
                <a:cs typeface="Times New Roman" pitchFamily="18" charset="0"/>
              </a:rPr>
              <a:t>The Digestive System  Part 2</a:t>
            </a:r>
          </a:p>
          <a:p>
            <a:r>
              <a:rPr lang="en-US" sz="12800" i="1" spc="-150" smtClean="0">
                <a:effectLst>
                  <a:outerShdw blurRad="38100" dist="38100" dir="2700000" algn="tl">
                    <a:srgbClr val="000000">
                      <a:alpha val="43137"/>
                    </a:srgbClr>
                  </a:outerShdw>
                </a:effectLst>
                <a:latin typeface="Times New Roman" pitchFamily="18" charset="0"/>
                <a:cs typeface="Times New Roman" pitchFamily="18" charset="0"/>
              </a:rPr>
              <a:t>By : sister rose</a:t>
            </a:r>
            <a:endParaRPr lang="en-US" sz="12800" b="1" i="1" spc="-15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b="1" i="1" smtClean="0">
                <a:effectLst>
                  <a:outerShdw blurRad="38100" dist="38100" dir="2700000" algn="tl">
                    <a:srgbClr val="000000">
                      <a:alpha val="43137"/>
                    </a:srgbClr>
                  </a:outerShdw>
                </a:effectLst>
              </a:rPr>
              <a:t> 	</a:t>
            </a:r>
          </a:p>
          <a:p>
            <a:endParaRPr lang="en-US" sz="2400" b="1" i="1" smtClean="0"/>
          </a:p>
          <a:p>
            <a:endParaRPr lang="en-US" b="1" i="1" smtClean="0"/>
          </a:p>
          <a:p>
            <a:endParaRPr lang="en-US" b="1" i="1" smtClean="0"/>
          </a:p>
          <a:p>
            <a:endParaRPr lang="en-US" b="1" dirty="0"/>
          </a:p>
        </p:txBody>
      </p:sp>
      <p:pic>
        <p:nvPicPr>
          <p:cNvPr id="6" name="yui_3_5_1_5_1370386989488_541" descr="http://torahtothetribes.com/wordpress/wp-content/uploads/2011/02/temple-man.jpg"/>
          <p:cNvPicPr/>
          <p:nvPr/>
        </p:nvPicPr>
        <p:blipFill>
          <a:blip r:embed="rId2" cstate="print"/>
          <a:srcRect/>
          <a:stretch>
            <a:fillRect/>
          </a:stretch>
        </p:blipFill>
        <p:spPr bwMode="auto">
          <a:xfrm>
            <a:off x="228600" y="3276600"/>
            <a:ext cx="8686800" cy="3352800"/>
          </a:xfrm>
          <a:prstGeom prst="rect">
            <a:avLst/>
          </a:prstGeom>
          <a:noFill/>
          <a:ln w="38100">
            <a:solidFill>
              <a:srgbClr val="7030A0"/>
            </a:solidFill>
            <a:miter lim="800000"/>
            <a:headEnd/>
            <a:tailEnd/>
          </a:ln>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uman digestive system, digestive system, how the digestive system works">
            <a:hlinkClick r:id="rId2"/>
          </p:cNvPr>
          <p:cNvPicPr>
            <a:picLocks noChangeAspect="1" noChangeArrowheads="1"/>
          </p:cNvPicPr>
          <p:nvPr/>
        </p:nvPicPr>
        <p:blipFill>
          <a:blip r:embed="rId3" cstate="print"/>
          <a:srcRect r="22124"/>
          <a:stretch>
            <a:fillRect/>
          </a:stretch>
        </p:blipFill>
        <p:spPr bwMode="auto">
          <a:xfrm>
            <a:off x="0" y="1219200"/>
            <a:ext cx="9144000" cy="5638800"/>
          </a:xfrm>
          <a:prstGeom prst="rect">
            <a:avLst/>
          </a:prstGeom>
          <a:noFill/>
          <a:ln>
            <a:solidFill>
              <a:srgbClr val="9148C8"/>
            </a:solidFill>
          </a:ln>
        </p:spPr>
      </p:pic>
      <p:sp>
        <p:nvSpPr>
          <p:cNvPr id="5" name="Rectangle 4"/>
          <p:cNvSpPr/>
          <p:nvPr/>
        </p:nvSpPr>
        <p:spPr>
          <a:xfrm>
            <a:off x="6324600" y="5715000"/>
            <a:ext cx="2667000" cy="892552"/>
          </a:xfrm>
          <a:prstGeom prst="rect">
            <a:avLst/>
          </a:prstGeom>
          <a:ln>
            <a:solidFill>
              <a:srgbClr val="C00000"/>
            </a:solidFill>
          </a:ln>
        </p:spPr>
        <p:txBody>
          <a:bodyPr wrap="square">
            <a:spAutoFit/>
          </a:bodyPr>
          <a:lstStyle/>
          <a:p>
            <a:pPr algn="ctr"/>
            <a:r>
              <a:rPr lang="en-US" sz="1600" b="1" dirty="0" smtClean="0">
                <a:solidFill>
                  <a:srgbClr val="C00000"/>
                </a:solidFill>
                <a:latin typeface="Times New Roman" pitchFamily="18" charset="0"/>
                <a:cs typeface="Times New Roman" pitchFamily="18" charset="0"/>
              </a:rPr>
              <a:t>       Matthew 7:14	</a:t>
            </a:r>
          </a:p>
          <a:p>
            <a:pPr algn="ctr"/>
            <a:r>
              <a:rPr lang="en-US" sz="1200" b="1" dirty="0" smtClean="0">
                <a:solidFill>
                  <a:srgbClr val="C00000"/>
                </a:solidFill>
                <a:latin typeface="Times New Roman" pitchFamily="18" charset="0"/>
                <a:cs typeface="Times New Roman" pitchFamily="18" charset="0"/>
              </a:rPr>
              <a:t>Because strait [is] the gate, and narrow [is] the way, which leadeth unto life, and few there be that find it. </a:t>
            </a:r>
            <a:endParaRPr lang="en-US" sz="1200" b="1" dirty="0">
              <a:solidFill>
                <a:srgbClr val="C00000"/>
              </a:solidFill>
              <a:latin typeface="Times New Roman" pitchFamily="18" charset="0"/>
              <a:cs typeface="Times New Roman" pitchFamily="18" charset="0"/>
            </a:endParaRPr>
          </a:p>
        </p:txBody>
      </p:sp>
      <p:cxnSp>
        <p:nvCxnSpPr>
          <p:cNvPr id="7" name="Straight Arrow Connector 6"/>
          <p:cNvCxnSpPr/>
          <p:nvPr/>
        </p:nvCxnSpPr>
        <p:spPr>
          <a:xfrm>
            <a:off x="6705600" y="5029200"/>
            <a:ext cx="609600" cy="533400"/>
          </a:xfrm>
          <a:prstGeom prst="straightConnector1">
            <a:avLst/>
          </a:prstGeom>
          <a:ln>
            <a:solidFill>
              <a:srgbClr val="C00000"/>
            </a:solidFill>
            <a:tailEnd type="arrow"/>
          </a:ln>
        </p:spPr>
        <p:style>
          <a:lnRef idx="3">
            <a:schemeClr val="dk1"/>
          </a:lnRef>
          <a:fillRef idx="0">
            <a:schemeClr val="dk1"/>
          </a:fillRef>
          <a:effectRef idx="2">
            <a:schemeClr val="dk1"/>
          </a:effectRef>
          <a:fontRef idx="minor">
            <a:schemeClr val="tx1"/>
          </a:fontRef>
        </p:style>
      </p:cxnSp>
      <p:sp>
        <p:nvSpPr>
          <p:cNvPr id="8" name="Rectangle 7"/>
          <p:cNvSpPr/>
          <p:nvPr/>
        </p:nvSpPr>
        <p:spPr>
          <a:xfrm>
            <a:off x="2743200" y="5943600"/>
            <a:ext cx="2743200" cy="892552"/>
          </a:xfrm>
          <a:prstGeom prst="rect">
            <a:avLst/>
          </a:prstGeom>
          <a:ln>
            <a:solidFill>
              <a:srgbClr val="C00000"/>
            </a:solidFill>
          </a:ln>
        </p:spPr>
        <p:txBody>
          <a:bodyPr wrap="square">
            <a:spAutoFit/>
          </a:bodyPr>
          <a:lstStyle/>
          <a:p>
            <a:pPr algn="ctr"/>
            <a:r>
              <a:rPr lang="en-US" sz="1600" b="1" dirty="0" smtClean="0">
                <a:solidFill>
                  <a:srgbClr val="C00000"/>
                </a:solidFill>
                <a:latin typeface="Times New Roman" pitchFamily="18" charset="0"/>
                <a:cs typeface="Times New Roman" pitchFamily="18" charset="0"/>
              </a:rPr>
              <a:t>Matthew 7:13 </a:t>
            </a:r>
          </a:p>
          <a:p>
            <a:pPr algn="ctr"/>
            <a:r>
              <a:rPr lang="en-US" sz="1200" b="1" dirty="0" smtClean="0">
                <a:solidFill>
                  <a:srgbClr val="C00000"/>
                </a:solidFill>
                <a:latin typeface="Times New Roman" pitchFamily="18" charset="0"/>
                <a:cs typeface="Times New Roman" pitchFamily="18" charset="0"/>
              </a:rPr>
              <a:t>Margin…and broad [is] the way,</a:t>
            </a:r>
          </a:p>
          <a:p>
            <a:pPr algn="ctr"/>
            <a:r>
              <a:rPr lang="en-US" sz="1200" b="1" dirty="0" smtClean="0">
                <a:solidFill>
                  <a:srgbClr val="C00000"/>
                </a:solidFill>
                <a:latin typeface="Times New Roman" pitchFamily="18" charset="0"/>
                <a:cs typeface="Times New Roman" pitchFamily="18" charset="0"/>
              </a:rPr>
              <a:t> that leadeth to destruction, </a:t>
            </a:r>
          </a:p>
          <a:p>
            <a:pPr algn="ctr"/>
            <a:r>
              <a:rPr lang="en-US" sz="1200" b="1" dirty="0" smtClean="0">
                <a:solidFill>
                  <a:srgbClr val="C00000"/>
                </a:solidFill>
                <a:latin typeface="Times New Roman" pitchFamily="18" charset="0"/>
                <a:cs typeface="Times New Roman" pitchFamily="18" charset="0"/>
              </a:rPr>
              <a:t>and many there be which go in thereat: </a:t>
            </a:r>
            <a:endParaRPr lang="en-US" sz="1200" b="1" dirty="0">
              <a:solidFill>
                <a:srgbClr val="C00000"/>
              </a:solidFill>
              <a:latin typeface="Times New Roman" pitchFamily="18" charset="0"/>
              <a:cs typeface="Times New Roman" pitchFamily="18" charset="0"/>
            </a:endParaRPr>
          </a:p>
        </p:txBody>
      </p:sp>
      <p:cxnSp>
        <p:nvCxnSpPr>
          <p:cNvPr id="9" name="Straight Arrow Connector 8"/>
          <p:cNvCxnSpPr/>
          <p:nvPr/>
        </p:nvCxnSpPr>
        <p:spPr>
          <a:xfrm rot="10800000" flipV="1">
            <a:off x="4876800" y="5410200"/>
            <a:ext cx="685800" cy="533400"/>
          </a:xfrm>
          <a:prstGeom prst="straightConnector1">
            <a:avLst/>
          </a:prstGeom>
          <a:ln>
            <a:solidFill>
              <a:srgbClr val="C00000"/>
            </a:solidFill>
            <a:tailEnd type="arrow"/>
          </a:ln>
        </p:spPr>
        <p:style>
          <a:lnRef idx="3">
            <a:schemeClr val="dk1"/>
          </a:lnRef>
          <a:fillRef idx="0">
            <a:schemeClr val="dk1"/>
          </a:fillRef>
          <a:effectRef idx="2">
            <a:schemeClr val="dk1"/>
          </a:effectRef>
          <a:fontRef idx="minor">
            <a:schemeClr val="tx1"/>
          </a:fontRef>
        </p:style>
      </p:cxnSp>
      <p:sp>
        <p:nvSpPr>
          <p:cNvPr id="11" name="TextBox 10"/>
          <p:cNvSpPr txBox="1"/>
          <p:nvPr/>
        </p:nvSpPr>
        <p:spPr>
          <a:xfrm>
            <a:off x="3352800" y="3124200"/>
            <a:ext cx="762000" cy="369332"/>
          </a:xfrm>
          <a:prstGeom prst="rect">
            <a:avLst/>
          </a:prstGeom>
          <a:noFill/>
          <a:ln>
            <a:solidFill>
              <a:srgbClr val="C00000"/>
            </a:solidFill>
          </a:ln>
        </p:spPr>
        <p:txBody>
          <a:bodyPr wrap="square" rtlCol="0">
            <a:spAutoFit/>
          </a:bodyPr>
          <a:lstStyle/>
          <a:p>
            <a:endParaRPr lang="en-US" dirty="0"/>
          </a:p>
        </p:txBody>
      </p:sp>
      <p:sp>
        <p:nvSpPr>
          <p:cNvPr id="12" name="TextBox 11"/>
          <p:cNvSpPr txBox="1"/>
          <p:nvPr/>
        </p:nvSpPr>
        <p:spPr>
          <a:xfrm>
            <a:off x="2057400" y="4038600"/>
            <a:ext cx="914400" cy="369332"/>
          </a:xfrm>
          <a:prstGeom prst="rect">
            <a:avLst/>
          </a:prstGeom>
          <a:noFill/>
          <a:ln>
            <a:solidFill>
              <a:srgbClr val="C00000"/>
            </a:solidFill>
          </a:ln>
        </p:spPr>
        <p:txBody>
          <a:bodyPr wrap="square" rtlCol="0">
            <a:spAutoFit/>
          </a:bodyPr>
          <a:lstStyle/>
          <a:p>
            <a:endParaRPr lang="en-US" dirty="0"/>
          </a:p>
        </p:txBody>
      </p:sp>
      <p:sp>
        <p:nvSpPr>
          <p:cNvPr id="13" name="TextBox 12"/>
          <p:cNvSpPr txBox="1"/>
          <p:nvPr/>
        </p:nvSpPr>
        <p:spPr>
          <a:xfrm>
            <a:off x="2133600" y="4495800"/>
            <a:ext cx="914400" cy="369332"/>
          </a:xfrm>
          <a:prstGeom prst="rect">
            <a:avLst/>
          </a:prstGeom>
          <a:noFill/>
          <a:ln>
            <a:solidFill>
              <a:srgbClr val="C00000"/>
            </a:solidFill>
          </a:ln>
        </p:spPr>
        <p:txBody>
          <a:bodyPr wrap="square" rtlCol="0">
            <a:spAutoFit/>
          </a:bodyPr>
          <a:lstStyle/>
          <a:p>
            <a:endParaRPr lang="en-US" dirty="0"/>
          </a:p>
        </p:txBody>
      </p:sp>
      <p:sp>
        <p:nvSpPr>
          <p:cNvPr id="14" name="TextBox 13"/>
          <p:cNvSpPr txBox="1"/>
          <p:nvPr/>
        </p:nvSpPr>
        <p:spPr>
          <a:xfrm>
            <a:off x="5486400" y="4800600"/>
            <a:ext cx="914400" cy="381000"/>
          </a:xfrm>
          <a:prstGeom prst="rect">
            <a:avLst/>
          </a:prstGeom>
          <a:noFill/>
          <a:ln>
            <a:solidFill>
              <a:srgbClr val="C00000"/>
            </a:solidFill>
          </a:ln>
        </p:spPr>
        <p:txBody>
          <a:bodyPr wrap="square" rtlCol="0">
            <a:spAutoFit/>
          </a:bodyPr>
          <a:lstStyle/>
          <a:p>
            <a:endParaRPr lang="en-US" dirty="0"/>
          </a:p>
        </p:txBody>
      </p:sp>
      <p:sp>
        <p:nvSpPr>
          <p:cNvPr id="16" name="TextBox 15"/>
          <p:cNvSpPr txBox="1"/>
          <p:nvPr/>
        </p:nvSpPr>
        <p:spPr>
          <a:xfrm>
            <a:off x="5486400" y="5257800"/>
            <a:ext cx="914400" cy="381000"/>
          </a:xfrm>
          <a:prstGeom prst="rect">
            <a:avLst/>
          </a:prstGeom>
          <a:noFill/>
          <a:ln>
            <a:solidFill>
              <a:srgbClr val="C00000"/>
            </a:solidFill>
          </a:ln>
        </p:spPr>
        <p:txBody>
          <a:bodyPr wrap="square" rtlCol="0">
            <a:spAutoFit/>
          </a:bodyPr>
          <a:lstStyle/>
          <a:p>
            <a:endParaRPr lang="en-US" dirty="0"/>
          </a:p>
        </p:txBody>
      </p:sp>
      <p:sp>
        <p:nvSpPr>
          <p:cNvPr id="17" name="TextBox 16"/>
          <p:cNvSpPr txBox="1"/>
          <p:nvPr/>
        </p:nvSpPr>
        <p:spPr>
          <a:xfrm>
            <a:off x="7696200" y="3505200"/>
            <a:ext cx="1066800" cy="369332"/>
          </a:xfrm>
          <a:prstGeom prst="rect">
            <a:avLst/>
          </a:prstGeom>
          <a:noFill/>
          <a:ln>
            <a:solidFill>
              <a:srgbClr val="C00000"/>
            </a:solidFill>
          </a:ln>
        </p:spPr>
        <p:txBody>
          <a:bodyPr wrap="square" rtlCol="0">
            <a:spAutoFit/>
          </a:bodyPr>
          <a:lstStyle/>
          <a:p>
            <a:endParaRPr lang="en-US" dirty="0"/>
          </a:p>
        </p:txBody>
      </p:sp>
      <p:sp>
        <p:nvSpPr>
          <p:cNvPr id="18" name="TextBox 17"/>
          <p:cNvSpPr txBox="1"/>
          <p:nvPr/>
        </p:nvSpPr>
        <p:spPr>
          <a:xfrm>
            <a:off x="5562600" y="5791200"/>
            <a:ext cx="685800" cy="369332"/>
          </a:xfrm>
          <a:prstGeom prst="rect">
            <a:avLst/>
          </a:prstGeom>
          <a:noFill/>
          <a:ln>
            <a:solidFill>
              <a:srgbClr val="C00000"/>
            </a:solidFill>
          </a:ln>
        </p:spPr>
        <p:txBody>
          <a:bodyPr wrap="square" rtlCol="0">
            <a:spAutoFit/>
          </a:bodyPr>
          <a:lstStyle/>
          <a:p>
            <a:endParaRPr lang="en-US" dirty="0"/>
          </a:p>
        </p:txBody>
      </p:sp>
      <p:sp>
        <p:nvSpPr>
          <p:cNvPr id="19" name="TextBox 18"/>
          <p:cNvSpPr txBox="1"/>
          <p:nvPr/>
        </p:nvSpPr>
        <p:spPr>
          <a:xfrm>
            <a:off x="3048000" y="5486400"/>
            <a:ext cx="762000" cy="369332"/>
          </a:xfrm>
          <a:prstGeom prst="rect">
            <a:avLst/>
          </a:prstGeom>
          <a:noFill/>
          <a:ln>
            <a:solidFill>
              <a:srgbClr val="C00000"/>
            </a:solidFill>
          </a:ln>
        </p:spPr>
        <p:txBody>
          <a:bodyPr wrap="square" rtlCol="0">
            <a:spAutoFit/>
          </a:bodyPr>
          <a:lstStyle/>
          <a:p>
            <a:endParaRPr lang="en-US" dirty="0"/>
          </a:p>
        </p:txBody>
      </p:sp>
      <p:sp>
        <p:nvSpPr>
          <p:cNvPr id="20" name="TextBox 19"/>
          <p:cNvSpPr txBox="1"/>
          <p:nvPr/>
        </p:nvSpPr>
        <p:spPr>
          <a:xfrm>
            <a:off x="1600200" y="5943600"/>
            <a:ext cx="1066800" cy="369332"/>
          </a:xfrm>
          <a:prstGeom prst="rect">
            <a:avLst/>
          </a:prstGeom>
          <a:noFill/>
          <a:ln>
            <a:solidFill>
              <a:srgbClr val="C00000"/>
            </a:solidFill>
          </a:ln>
        </p:spPr>
        <p:txBody>
          <a:bodyPr wrap="square" rtlCol="0">
            <a:spAutoFit/>
          </a:bodyPr>
          <a:lstStyle/>
          <a:p>
            <a:endParaRPr lang="en-US" dirty="0"/>
          </a:p>
        </p:txBody>
      </p:sp>
      <p:sp>
        <p:nvSpPr>
          <p:cNvPr id="21" name="TextBox 20"/>
          <p:cNvSpPr txBox="1"/>
          <p:nvPr/>
        </p:nvSpPr>
        <p:spPr>
          <a:xfrm>
            <a:off x="2286000" y="1371600"/>
            <a:ext cx="990600" cy="307777"/>
          </a:xfrm>
          <a:prstGeom prst="rect">
            <a:avLst/>
          </a:prstGeom>
          <a:noFill/>
          <a:ln>
            <a:solidFill>
              <a:srgbClr val="C0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Mouth</a:t>
            </a:r>
            <a:endParaRPr lang="en-US" sz="1400" b="1" dirty="0">
              <a:solidFill>
                <a:schemeClr val="bg1"/>
              </a:solidFill>
              <a:latin typeface="Times New Roman" pitchFamily="18" charset="0"/>
              <a:cs typeface="Times New Roman" pitchFamily="18" charset="0"/>
            </a:endParaRPr>
          </a:p>
        </p:txBody>
      </p:sp>
      <p:sp>
        <p:nvSpPr>
          <p:cNvPr id="23" name="Rectangle 22"/>
          <p:cNvSpPr/>
          <p:nvPr/>
        </p:nvSpPr>
        <p:spPr>
          <a:xfrm>
            <a:off x="7620000" y="1524000"/>
            <a:ext cx="914400" cy="685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p:nvSpPr>
        <p:spPr>
          <a:xfrm>
            <a:off x="6629400" y="2743200"/>
            <a:ext cx="914400" cy="685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p:cNvSpPr/>
          <p:nvPr/>
        </p:nvSpPr>
        <p:spPr>
          <a:xfrm>
            <a:off x="304800" y="3810000"/>
            <a:ext cx="1295400" cy="685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p:nvSpPr>
        <p:spPr>
          <a:xfrm>
            <a:off x="5486400" y="1219200"/>
            <a:ext cx="3657600" cy="861774"/>
          </a:xfrm>
          <a:prstGeom prst="rect">
            <a:avLst/>
          </a:prstGeom>
          <a:solidFill>
            <a:schemeClr val="tx1"/>
          </a:solidFill>
        </p:spPr>
        <p:txBody>
          <a:bodyPr wrap="square">
            <a:spAutoFit/>
          </a:bodyPr>
          <a:lstStyle/>
          <a:p>
            <a:pPr algn="ctr"/>
            <a:r>
              <a:rPr lang="en-US" sz="1400" b="1" dirty="0" smtClean="0">
                <a:solidFill>
                  <a:srgbClr val="C00000"/>
                </a:solidFill>
                <a:latin typeface="Times New Roman" pitchFamily="18" charset="0"/>
                <a:cs typeface="Times New Roman" pitchFamily="18" charset="0"/>
              </a:rPr>
              <a:t>Genesis 46:21 </a:t>
            </a:r>
          </a:p>
          <a:p>
            <a:pPr algn="ctr"/>
            <a:r>
              <a:rPr lang="en-US" sz="1200" dirty="0" smtClean="0">
                <a:solidFill>
                  <a:srgbClr val="C00000"/>
                </a:solidFill>
                <a:latin typeface="Times New Roman" pitchFamily="18" charset="0"/>
                <a:cs typeface="Times New Roman" pitchFamily="18" charset="0"/>
              </a:rPr>
              <a:t>And the sons of Benjamin [were] Belah, and Becher, and Ashbel, Gera, and Naaman, Ehi, and Rosh, Muppim, and Huppim, and Ard</a:t>
            </a:r>
            <a:endParaRPr lang="en-US" sz="1200" dirty="0">
              <a:solidFill>
                <a:srgbClr val="C00000"/>
              </a:solidFill>
            </a:endParaRPr>
          </a:p>
        </p:txBody>
      </p:sp>
      <p:sp>
        <p:nvSpPr>
          <p:cNvPr id="27" name="Rectangle 26"/>
          <p:cNvSpPr/>
          <p:nvPr/>
        </p:nvSpPr>
        <p:spPr>
          <a:xfrm>
            <a:off x="0" y="0"/>
            <a:ext cx="9144000" cy="1261884"/>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2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The Digestive System is composed of  Ten Organs.</a:t>
            </a:r>
          </a:p>
          <a:p>
            <a:pPr algn="ct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Represent: A symbol of the Tribe of Benjamin ten sons.</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sz="2000" b="1" dirty="0" smtClean="0">
                <a:solidFill>
                  <a:schemeClr val="bg1"/>
                </a:solidFill>
                <a:latin typeface="Times New Roman" pitchFamily="18" charset="0"/>
                <a:cs typeface="Times New Roman" pitchFamily="18" charset="0"/>
              </a:rPr>
              <a:t>(See Genesis 46:21)</a:t>
            </a:r>
          </a:p>
        </p:txBody>
      </p:sp>
      <p:sp>
        <p:nvSpPr>
          <p:cNvPr id="28" name="Rectangle 27"/>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10</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9" name="TextBox 28"/>
          <p:cNvSpPr txBox="1"/>
          <p:nvPr/>
        </p:nvSpPr>
        <p:spPr>
          <a:xfrm>
            <a:off x="347760" y="1371600"/>
            <a:ext cx="1117614" cy="307777"/>
          </a:xfrm>
          <a:prstGeom prst="rect">
            <a:avLst/>
          </a:prstGeom>
          <a:noFill/>
        </p:spPr>
        <p:txBody>
          <a:bodyPr wrap="none" rtlCol="0">
            <a:spAutoFit/>
          </a:bodyPr>
          <a:lstStyle/>
          <a:p>
            <a:pPr algn="ctr"/>
            <a:r>
              <a:rPr lang="en-US" sz="1400" b="1" dirty="0" smtClean="0">
                <a:solidFill>
                  <a:srgbClr val="C00000"/>
                </a:solidFill>
                <a:latin typeface="Times New Roman" pitchFamily="18" charset="0"/>
                <a:cs typeface="Times New Roman" pitchFamily="18" charset="0"/>
              </a:rPr>
              <a:t>Isaiah 42:16</a:t>
            </a:r>
            <a:endParaRPr lang="en-US" sz="1400" b="1" dirty="0">
              <a:solidFill>
                <a:srgbClr val="C00000"/>
              </a:solidFill>
              <a:latin typeface="Times New Roman" pitchFamily="18" charset="0"/>
              <a:cs typeface="Times New Roman" pitchFamily="18" charset="0"/>
            </a:endParaRPr>
          </a:p>
        </p:txBody>
      </p:sp>
      <p:sp>
        <p:nvSpPr>
          <p:cNvPr id="30" name="Rectangle 29"/>
          <p:cNvSpPr/>
          <p:nvPr/>
        </p:nvSpPr>
        <p:spPr>
          <a:xfrm>
            <a:off x="4800600" y="2819400"/>
            <a:ext cx="2590800" cy="1200329"/>
          </a:xfrm>
          <a:prstGeom prst="rect">
            <a:avLst/>
          </a:prstGeom>
          <a:solidFill>
            <a:schemeClr val="tx1"/>
          </a:solidFill>
          <a:ln>
            <a:solidFill>
              <a:srgbClr val="C00000"/>
            </a:solidFill>
          </a:ln>
        </p:spPr>
        <p:txBody>
          <a:bodyPr wrap="square">
            <a:spAutoFit/>
          </a:bodyPr>
          <a:lstStyle/>
          <a:p>
            <a:pPr algn="ctr"/>
            <a:r>
              <a:rPr lang="en-US" sz="1200" b="1" dirty="0" smtClean="0">
                <a:solidFill>
                  <a:srgbClr val="C00000"/>
                </a:solidFill>
                <a:latin typeface="Times New Roman" pitchFamily="18" charset="0"/>
                <a:cs typeface="Times New Roman" pitchFamily="18" charset="0"/>
              </a:rPr>
              <a:t>Revelation 7:17</a:t>
            </a:r>
          </a:p>
          <a:p>
            <a:pPr algn="ctr"/>
            <a:r>
              <a:rPr lang="en-US" sz="1200" b="1" dirty="0" smtClean="0">
                <a:solidFill>
                  <a:srgbClr val="C00000"/>
                </a:solidFill>
                <a:latin typeface="Times New Roman" pitchFamily="18" charset="0"/>
                <a:cs typeface="Times New Roman" pitchFamily="18" charset="0"/>
              </a:rPr>
              <a:t>For the Lamb which is in the midst of the throne shall feed them, and shall lead them unto living fountains of waters: and God shall wipe away all tears from their eyes. </a:t>
            </a:r>
            <a:endParaRPr lang="en-US" sz="1200" b="1" dirty="0">
              <a:solidFill>
                <a:srgbClr val="C00000"/>
              </a:solidFill>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2708"/>
            <a:ext cx="9144000" cy="6832640"/>
          </a:xfrm>
          <a:prstGeom prst="rect">
            <a:avLst/>
          </a:prstGeom>
          <a:ln>
            <a:solidFill>
              <a:srgbClr val="0000FF"/>
            </a:solidFill>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spAutoFit/>
          </a:bodyPr>
          <a:lstStyle/>
          <a:p>
            <a:pPr lvl="1" fontAlgn="base">
              <a:spcBef>
                <a:spcPct val="0"/>
              </a:spcBef>
              <a:spcAft>
                <a:spcPct val="0"/>
              </a:spcAft>
              <a:buClr>
                <a:schemeClr val="tx1"/>
              </a:buClr>
              <a:buFont typeface="Wingdings" pitchFamily="2" charset="2"/>
              <a:buChar char="q"/>
            </a:pP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Liver:  </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Heart in The Courtyard: Only the Perfect Life of our</a:t>
            </a:r>
          </a:p>
          <a:p>
            <a:pPr lvl="1" fontAlgn="base">
              <a:spcBef>
                <a:spcPct val="0"/>
              </a:spcBef>
              <a:spcAft>
                <a:spcPct val="0"/>
              </a:spcAft>
              <a:buClr>
                <a:srgbClr val="FFFF00"/>
              </a:buClr>
            </a:pP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Saviour Jesus Christ Can Remove from us our impurities and </a:t>
            </a:r>
          </a:p>
          <a:p>
            <a:pPr lvl="1" fontAlgn="base">
              <a:spcBef>
                <a:spcPct val="0"/>
              </a:spcBef>
              <a:spcAft>
                <a:spcPct val="0"/>
              </a:spcAft>
              <a:buClr>
                <a:srgbClr val="FFFF00"/>
              </a:buClr>
            </a:pP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create a new man in us. </a:t>
            </a:r>
            <a:r>
              <a:rPr kumimoji="0" lang="en-US" sz="20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(Leviticus 7:3-5) </a:t>
            </a:r>
            <a:r>
              <a:rPr kumimoji="0" lang="en-US"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(Ephesians 2:13) (Galatians 3:29)</a:t>
            </a:r>
          </a:p>
          <a:p>
            <a:pPr lvl="1" fontAlgn="base">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lvl="0" algn="ctr" eaLnBrk="0" fontAlgn="base" hangingPunct="0">
              <a:spcBef>
                <a:spcPct val="0"/>
              </a:spcBef>
              <a:spcAft>
                <a:spcPct val="0"/>
              </a:spcAft>
            </a:pP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liver, the largest gland in the body, has both external and internal secretions, which are formed in the hepatic cells. Its external secretion, the bile, is collected after passing through the bile capillaries by the bile ducts, which join like the twigs and branches of a tree to form two large ducts that unite to form the hepatic duct. The bile is either carried to the gall-bladder by the cystic duct or poured directly into the duodenum by the common bile duct where it aids in digestion. </a:t>
            </a:r>
            <a:r>
              <a:rPr kumimoji="0" lang="en-US"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(Job 20:14)</a:t>
            </a:r>
          </a:p>
          <a:p>
            <a:pPr lvl="0" algn="ctr" eaLnBrk="0" fontAlgn="base" hangingPunct="0">
              <a:spcBef>
                <a:spcPct val="0"/>
              </a:spcBef>
              <a:spcAft>
                <a:spcPct val="0"/>
              </a:spcAft>
            </a:pPr>
            <a:r>
              <a:rPr kumimoji="0" lang="en-US"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en-US" b="1" dirty="0" smtClean="0">
                <a:solidFill>
                  <a:schemeClr val="bg1"/>
                </a:solidFill>
                <a:latin typeface="Times New Roman" pitchFamily="18" charset="0"/>
                <a:ea typeface="Calibri" pitchFamily="34" charset="0"/>
                <a:cs typeface="Times New Roman" pitchFamily="18" charset="0"/>
              </a:rPr>
              <a:t>http://www.bartleby.com/107/pages/page1188.html</a:t>
            </a:r>
            <a:endParaRPr kumimoji="0" lang="en-US"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One of the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most vital internal human organ is the liver</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p>
          <a:p>
            <a:pPr algn="ctr" eaLnBrk="0" fontAlgn="base" hangingPunct="0">
              <a:spcBef>
                <a:spcPct val="0"/>
              </a:spcBef>
              <a:spcAft>
                <a:spcPct val="0"/>
              </a:spcAft>
            </a:pP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liver is an absolute necessity for survival and no individual can survive without the liver. The liver carries out many functions that includes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detoxification of blood, </a:t>
            </a:r>
          </a:p>
          <a:p>
            <a:pPr algn="ctr" eaLnBrk="0" fontAlgn="base" hangingPunct="0">
              <a:spcBef>
                <a:spcPct val="0"/>
              </a:spcBef>
              <a:spcAft>
                <a:spcPct val="0"/>
              </a:spcAft>
            </a:pP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production of biochemical for digestion and protein synthesis.</a:t>
            </a:r>
          </a:p>
          <a:p>
            <a:pPr algn="ctr" eaLnBrk="0" fontAlgn="base" hangingPunct="0">
              <a:spcBef>
                <a:spcPct val="0"/>
              </a:spcBef>
              <a:spcAft>
                <a:spcPct val="0"/>
              </a:spcAft>
            </a:pPr>
            <a:endParaRPr lang="en-US" sz="8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lvl="1" eaLnBrk="0" fontAlgn="base" hangingPunct="0">
              <a:spcBef>
                <a:spcPct val="0"/>
              </a:spcBef>
              <a:spcAft>
                <a:spcPct val="0"/>
              </a:spcAft>
              <a:buClr>
                <a:schemeClr val="tx1"/>
              </a:buClr>
              <a:buFont typeface="Wingdings" pitchFamily="2" charset="2"/>
              <a:buChar char="q"/>
            </a:pP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Gall Bladder: </a:t>
            </a:r>
            <a:r>
              <a:rPr kumimoji="0" lang="en-US"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Stores bile until it is needed. It’s produced by the liver is</a:t>
            </a:r>
          </a:p>
          <a:p>
            <a:pPr lvl="1" algn="ctr" eaLnBrk="0" fontAlgn="base" hangingPunct="0">
              <a:spcBef>
                <a:spcPct val="0"/>
              </a:spcBef>
              <a:spcAft>
                <a:spcPct val="0"/>
              </a:spcAft>
              <a:buClr>
                <a:srgbClr val="FFFF00"/>
              </a:buClr>
            </a:pPr>
            <a:r>
              <a:rPr kumimoji="0" lang="en-US"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carried through the ducts to small intestine, where it helps digest fat</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lvl="1" algn="ctr" eaLnBrk="0" fontAlgn="base" hangingPunct="0">
              <a:spcBef>
                <a:spcPct val="0"/>
              </a:spcBef>
              <a:spcAft>
                <a:spcPct val="0"/>
              </a:spcAft>
            </a:pPr>
            <a:r>
              <a:rPr lang="en-US" dirty="0" smtClean="0">
                <a:solidFill>
                  <a:srgbClr val="C00000"/>
                </a:solidFill>
                <a:latin typeface="Times New Roman" pitchFamily="18" charset="0"/>
                <a:ea typeface="Calibri" pitchFamily="34" charset="0"/>
                <a:cs typeface="Times New Roman" pitchFamily="18" charset="0"/>
              </a:rPr>
              <a:t>	</a:t>
            </a:r>
            <a:r>
              <a:rPr kumimoji="0" lang="en-US"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(1 Corinthians 5:7) (Deuteronomy 29:18 the penalty for sin)</a:t>
            </a:r>
          </a:p>
          <a:p>
            <a:pPr lvl="1" algn="ctr" eaLnBrk="0" fontAlgn="base" hangingPunct="0">
              <a:spcBef>
                <a:spcPct val="0"/>
              </a:spcBef>
              <a:spcAft>
                <a:spcPct val="0"/>
              </a:spcAft>
            </a:pP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gallbladder, also known as the cholecyst is one of the small internal organs of the human body. It helps in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digestive process and the bile produced in the liver </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is stored in the gall bladder. It is located in the concavity of liver that is called as the gallbladder fossa. The length of the gall bladder is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about 8 cm</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in adults when fully distended.</a:t>
            </a:r>
            <a:endParaRPr kumimoji="0" lang="en-US"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11</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7109639"/>
          </a:xfrm>
          <a:prstGeom prst="rect">
            <a:avLst/>
          </a:prstGeom>
          <a:ln>
            <a:solidFill>
              <a:srgbClr val="0000FF"/>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lvl="1" eaLnBrk="0" fontAlgn="base" hangingPunct="0">
              <a:spcBef>
                <a:spcPct val="0"/>
              </a:spcBef>
              <a:spcAft>
                <a:spcPct val="0"/>
              </a:spcAft>
              <a:buClr>
                <a:schemeClr val="tx1"/>
              </a:buClr>
              <a:buFont typeface="Wingdings" pitchFamily="2" charset="2"/>
              <a:buChar char="q"/>
            </a:pP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Pancreas: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Represents the Messengers/Helpers for the</a:t>
            </a:r>
          </a:p>
          <a:p>
            <a:pPr lvl="1" eaLnBrk="0" fontAlgn="base" hangingPunct="0">
              <a:spcBef>
                <a:spcPct val="0"/>
              </a:spcBef>
              <a:spcAft>
                <a:spcPct val="0"/>
              </a:spcAft>
              <a:buClr>
                <a:srgbClr val="FFFF00"/>
              </a:buClr>
            </a:pP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Word of God to edify the Body of Christ in the Eart</a:t>
            </a:r>
            <a:r>
              <a:rPr lang="en-US"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h </a:t>
            </a:r>
            <a:r>
              <a:rPr lang="en-US" b="1" dirty="0" smtClean="0">
                <a:solidFill>
                  <a:schemeClr val="bg1"/>
                </a:solidFill>
                <a:latin typeface="Times New Roman" pitchFamily="18" charset="0"/>
                <a:ea typeface="Calibri" pitchFamily="34" charset="0"/>
                <a:cs typeface="Times New Roman" pitchFamily="18" charset="0"/>
              </a:rPr>
              <a:t>(Ephesians 4:7-12).</a:t>
            </a:r>
          </a:p>
          <a:p>
            <a:pPr lvl="1" eaLnBrk="0" fontAlgn="base" hangingPunct="0">
              <a:spcBef>
                <a:spcPct val="0"/>
              </a:spcBef>
              <a:spcAft>
                <a:spcPct val="0"/>
              </a:spcAft>
            </a:pPr>
            <a:endParaRPr lang="en-US" sz="800" b="1" dirty="0" smtClean="0">
              <a:solidFill>
                <a:schemeClr val="bg1"/>
              </a:solidFill>
              <a:latin typeface="Times New Roman" pitchFamily="18" charset="0"/>
              <a:ea typeface="Calibri" pitchFamily="34" charset="0"/>
              <a:cs typeface="Times New Roman" pitchFamily="18" charset="0"/>
            </a:endParaRPr>
          </a:p>
          <a:p>
            <a:pPr algn="ctr"/>
            <a:r>
              <a:rPr lang="en-US" sz="1900" b="1" dirty="0" smtClean="0">
                <a:solidFill>
                  <a:srgbClr val="FFFF00"/>
                </a:solidFill>
                <a:latin typeface="Times New Roman" pitchFamily="18" charset="0"/>
                <a:ea typeface="Calibri" pitchFamily="34" charset="0"/>
                <a:cs typeface="Times New Roman" pitchFamily="18" charset="0"/>
              </a:rPr>
              <a:t> </a:t>
            </a:r>
            <a:r>
              <a:rPr lang="en-US" sz="19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Is a compound gland, analogous in its structures to the</a:t>
            </a:r>
            <a:r>
              <a:rPr lang="en-US" sz="1900" b="1" dirty="0" smtClean="0">
                <a:solidFill>
                  <a:srgbClr val="00B0F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19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salivary glands: </a:t>
            </a:r>
          </a:p>
          <a:p>
            <a:pPr algn="ctr"/>
            <a:r>
              <a:rPr lang="en-US" sz="19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Represents (</a:t>
            </a:r>
            <a:r>
              <a:rPr lang="en-US" sz="1900"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moisture for the Word of God helps ease with digestion</a:t>
            </a:r>
            <a:r>
              <a:rPr lang="en-US" sz="19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19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though softer and less compactly arranged than those organs. Its secretion, the </a:t>
            </a:r>
            <a:r>
              <a:rPr lang="en-US" sz="19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pancreatic juice, </a:t>
            </a:r>
            <a:r>
              <a:rPr lang="en-US" sz="19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carried by the pancreatic duct to the duodenum, is an important digestive fluid. </a:t>
            </a:r>
          </a:p>
          <a:p>
            <a:pPr algn="ctr"/>
            <a:r>
              <a:rPr lang="en-US" sz="19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It produces a juice containing enzymes, which cause chemical reactions that pass into the small intestine. There, they break down carbohydrates, fats, and proteins in the food.  It is long and irregularly prismatic shape; its right extremity, being broad,</a:t>
            </a:r>
          </a:p>
          <a:p>
            <a:pPr algn="ctr"/>
            <a:r>
              <a:rPr lang="en-US" sz="19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19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Is called the </a:t>
            </a:r>
            <a:r>
              <a:rPr lang="en-US" sz="1900" b="1" u="sng"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head:</a:t>
            </a:r>
            <a:r>
              <a:rPr lang="en-US" sz="19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19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(Represent the helpers in Gospel order </a:t>
            </a:r>
            <a:r>
              <a:rPr lang="en-US" b="1" dirty="0" smtClean="0">
                <a:solidFill>
                  <a:schemeClr val="bg1"/>
                </a:solidFill>
                <a:latin typeface="Times New Roman" pitchFamily="18" charset="0"/>
                <a:ea typeface="Calibri" pitchFamily="34" charset="0"/>
                <a:cs typeface="Times New Roman" pitchFamily="18" charset="0"/>
              </a:rPr>
              <a:t>(Ephesians 4:12-16)</a:t>
            </a:r>
            <a:r>
              <a:rPr lang="en-US" dirty="0" smtClean="0">
                <a:solidFill>
                  <a:schemeClr val="bg1"/>
                </a:solidFill>
                <a:latin typeface="Times New Roman" pitchFamily="18" charset="0"/>
                <a:ea typeface="Calibri" pitchFamily="34" charset="0"/>
                <a:cs typeface="Times New Roman" pitchFamily="18" charset="0"/>
              </a:rPr>
              <a:t>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apostles, prophets, evangelists, pastors and teachers; For the perfecting of the saints, for the work of the ministry, for the edifying of the body of Christ</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000"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0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is connected to the main portion of the organ, or body, by a slight constriction,       </a:t>
            </a:r>
            <a:r>
              <a:rPr lang="en-US" sz="2000"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neck</a:t>
            </a:r>
            <a:r>
              <a:rPr lang="en-US" sz="2000" b="1" dirty="0" smtClean="0">
                <a:solidFill>
                  <a:schemeClr val="bg1"/>
                </a:solidFill>
                <a:latin typeface="Times New Roman" pitchFamily="18" charset="0"/>
                <a:ea typeface="Calibri" pitchFamily="34" charset="0"/>
                <a:cs typeface="Times New Roman" pitchFamily="18" charset="0"/>
              </a:rPr>
              <a:t>; </a:t>
            </a:r>
            <a:r>
              <a:rPr lang="en-US" b="1" dirty="0" smtClean="0">
                <a:solidFill>
                  <a:schemeClr val="bg1"/>
                </a:solidFill>
                <a:latin typeface="Times New Roman" pitchFamily="18" charset="0"/>
                <a:ea typeface="Calibri" pitchFamily="34" charset="0"/>
                <a:cs typeface="Times New Roman" pitchFamily="18" charset="0"/>
              </a:rPr>
              <a:t>(Deuteronomy 28:43-48)</a:t>
            </a:r>
            <a:r>
              <a:rPr lang="en-US" dirty="0" smtClean="0">
                <a:solidFill>
                  <a:schemeClr val="bg1"/>
                </a:solidFill>
                <a:latin typeface="Times New Roman" pitchFamily="18" charset="0"/>
                <a:ea typeface="Calibri" pitchFamily="34" charset="0"/>
                <a:cs typeface="Times New Roman" pitchFamily="18" charset="0"/>
              </a:rPr>
              <a:t>  </a:t>
            </a:r>
            <a:r>
              <a:rPr lang="en-US" sz="20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while its left extremity gradually tapers to form</a:t>
            </a:r>
            <a:r>
              <a:rPr lang="en-US" sz="2000" b="1" dirty="0" smtClean="0">
                <a:solidFill>
                  <a:srgbClr val="00B0F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tail</a:t>
            </a:r>
            <a:r>
              <a:rPr lang="en-US"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t>
            </a:r>
            <a:r>
              <a:rPr lang="en-US" b="1" dirty="0" smtClean="0">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t>
            </a:r>
            <a:r>
              <a:rPr lang="en-US" b="1" dirty="0" smtClean="0">
                <a:solidFill>
                  <a:schemeClr val="bg1"/>
                </a:solidFill>
                <a:latin typeface="Times New Roman" pitchFamily="18" charset="0"/>
                <a:ea typeface="Calibri" pitchFamily="34" charset="0"/>
                <a:cs typeface="Times New Roman" pitchFamily="18" charset="0"/>
              </a:rPr>
              <a:t>Deuteronomy 28:13)</a:t>
            </a:r>
            <a:r>
              <a:rPr lang="en-US" dirty="0" smtClean="0">
                <a:solidFill>
                  <a:schemeClr val="bg1"/>
                </a:solidFill>
                <a:latin typeface="Times New Roman" pitchFamily="18" charset="0"/>
                <a:ea typeface="Calibri" pitchFamily="34" charset="0"/>
                <a:cs typeface="Times New Roman" pitchFamily="18" charset="0"/>
              </a:rPr>
              <a:t> </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Its length varies from 12.5 to 15cm:</a:t>
            </a:r>
            <a:r>
              <a:rPr lang="en-US" sz="2000"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its weight from </a:t>
            </a:r>
            <a:r>
              <a:rPr lang="en-US" sz="2000" b="1" u="sng"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60 to 100 gram</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000" b="1" dirty="0" smtClean="0">
                <a:solidFill>
                  <a:schemeClr val="bg1"/>
                </a:solidFill>
                <a:latin typeface="Times New Roman" pitchFamily="18" charset="0"/>
                <a:cs typeface="Times New Roman" pitchFamily="18" charset="0"/>
                <a:hlinkClick r:id="rId2"/>
              </a:rPr>
              <a:t>  </a:t>
            </a:r>
            <a:r>
              <a:rPr lang="en-US" b="1" u="sng" dirty="0" smtClean="0">
                <a:solidFill>
                  <a:schemeClr val="bg1"/>
                </a:solidFill>
                <a:latin typeface="Times New Roman" pitchFamily="18" charset="0"/>
                <a:cs typeface="Times New Roman" pitchFamily="18" charset="0"/>
                <a:hlinkClick r:id="rId2"/>
              </a:rPr>
              <a:t>http://www.bartleby.com/107/251.html</a:t>
            </a:r>
            <a:r>
              <a:rPr lang="en-US" b="1" u="sng"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endParaRPr lang="en-US" b="1" dirty="0" smtClean="0">
              <a:solidFill>
                <a:schemeClr val="bg1"/>
              </a:solidFill>
              <a:latin typeface="Times New Roman" pitchFamily="18" charset="0"/>
              <a:cs typeface="Times New Roman" pitchFamily="18" charset="0"/>
            </a:endParaRPr>
          </a:p>
          <a:p>
            <a:pPr algn="ctr"/>
            <a:r>
              <a:rPr lang="en-US" sz="2000"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these are they which are sown on good ground, such as hear the word, and receive [it], and bring forth fruit, some thirtyfold,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some sixty,</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and some </a:t>
            </a:r>
          </a:p>
          <a:p>
            <a:pPr algn="ctr"/>
            <a:r>
              <a:rPr lang="en-US" sz="2000"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 hundred</a:t>
            </a:r>
            <a:r>
              <a:rPr lang="en-US" sz="2000" b="1" dirty="0" smtClean="0">
                <a:solidFill>
                  <a:schemeClr val="bg1"/>
                </a:solidFill>
                <a:latin typeface="Times New Roman" pitchFamily="18" charset="0"/>
                <a:ea typeface="Calibri" pitchFamily="34" charset="0"/>
                <a:cs typeface="Times New Roman" pitchFamily="18" charset="0"/>
              </a:rPr>
              <a:t> </a:t>
            </a:r>
            <a:r>
              <a:rPr lang="en-US" sz="2000" b="1" dirty="0" smtClean="0">
                <a:solidFill>
                  <a:schemeClr val="bg1"/>
                </a:solidFill>
                <a:latin typeface="Times New Roman" pitchFamily="18" charset="0"/>
                <a:cs typeface="Times New Roman" pitchFamily="18" charset="0"/>
              </a:rPr>
              <a:t>(Mark 4:20) (Matthew 13:23) (Matthew 28:19, 20).</a:t>
            </a:r>
          </a:p>
          <a:p>
            <a:pPr algn="ctr"/>
            <a:endParaRPr lang="en-US" sz="800" b="1" dirty="0" smtClean="0">
              <a:solidFill>
                <a:schemeClr val="bg1"/>
              </a:solidFill>
              <a:latin typeface="Times New Roman" pitchFamily="18" charset="0"/>
              <a:cs typeface="Times New Roman" pitchFamily="18" charset="0"/>
            </a:endParaRPr>
          </a:p>
          <a:p>
            <a:pPr algn="ctr">
              <a:buClr>
                <a:srgbClr val="FFFF00"/>
              </a:buClr>
            </a:pP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pancreas are gland organs of the endocrine system and digestive system. They produce </a:t>
            </a:r>
            <a:r>
              <a:rPr lang="en-US" sz="16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most important hormones like insulin</a:t>
            </a: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glucagon and somatostatin. They also produce pancreatic juice that contains </a:t>
            </a:r>
            <a:r>
              <a:rPr lang="en-US" sz="16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digestive enzymes</a:t>
            </a: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If the pancreas do not function normally, it may lead to </a:t>
            </a:r>
            <a:r>
              <a:rPr lang="en-US" sz="16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Diabetes Mellitus</a:t>
            </a: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1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Rectangle 3"/>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12</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6863417"/>
          </a:xfrm>
          <a:prstGeom prst="rect">
            <a:avLst/>
          </a:prstGeom>
          <a:ln>
            <a:solidFill>
              <a:srgbClr val="0000FF"/>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lvl="1">
              <a:buClr>
                <a:schemeClr val="tx1"/>
              </a:buClr>
              <a:buFont typeface="Wingdings" pitchFamily="2" charset="2"/>
              <a:buChar char="q"/>
            </a:pP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Small Intestine: Represents a symbol of the </a:t>
            </a:r>
            <a:r>
              <a:rPr lang="en-US" sz="24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Narrow Way</a:t>
            </a:r>
          </a:p>
          <a:p>
            <a:pPr algn="ct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(Small Colon) is the Way that leads to eternal Life. </a:t>
            </a:r>
          </a:p>
          <a:p>
            <a:pPr algn="ctr"/>
            <a:r>
              <a:rPr lang="en-US" sz="2000" b="1" dirty="0" smtClean="0">
                <a:solidFill>
                  <a:schemeClr val="bg1"/>
                </a:solidFill>
                <a:latin typeface="Times New Roman" pitchFamily="18" charset="0"/>
                <a:cs typeface="Times New Roman" pitchFamily="18" charset="0"/>
              </a:rPr>
              <a:t>(Matthew 7:14) (1 Peter 3:2) (John 3:5)</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Is a convoluted tube, extending from the pylorus to the colic valve, where it ends in the large intestine.</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It is about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7 meters long: Represents the perfection in the life in Christ.</a:t>
            </a:r>
          </a:p>
          <a:p>
            <a:pPr algn="ctr"/>
            <a:r>
              <a:rPr lang="en-US" sz="2000" b="1" dirty="0" smtClean="0">
                <a:solidFill>
                  <a:schemeClr val="bg1"/>
                </a:solidFill>
                <a:latin typeface="Times New Roman" pitchFamily="18" charset="0"/>
                <a:cs typeface="Times New Roman" pitchFamily="18" charset="0"/>
              </a:rPr>
              <a:t>(Ephesians 4:13) </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 portion of it extends below the superior aperture of the pelvis and lies in front of the rectum. It is in relation, in front, with the greater omentum and abdominal parietes, and is connected to the vertebral column by a fold of peritoneum, the mesentery.  </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The small intestine is divisible into </a:t>
            </a:r>
            <a:r>
              <a:rPr lang="en-US" sz="2000" b="1" u="sng" dirty="0" smtClean="0">
                <a:effectLst>
                  <a:outerShdw blurRad="38100" dist="38100" dir="2700000" algn="tl">
                    <a:srgbClr val="000000">
                      <a:alpha val="43137"/>
                    </a:srgbClr>
                  </a:outerShdw>
                </a:effectLst>
                <a:latin typeface="Times New Roman" pitchFamily="18" charset="0"/>
                <a:cs typeface="Times New Roman" pitchFamily="18" charset="0"/>
              </a:rPr>
              <a:t>three portions</a:t>
            </a:r>
            <a:r>
              <a:rPr lang="en-US" sz="2000" u="sng"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b="1" u="sng" dirty="0" smtClean="0">
                <a:effectLst>
                  <a:outerShdw blurRad="38100" dist="38100" dir="2700000" algn="tl">
                    <a:srgbClr val="000000">
                      <a:alpha val="43137"/>
                    </a:srgbClr>
                  </a:outerShdw>
                </a:effectLst>
                <a:latin typeface="Times New Roman" pitchFamily="18" charset="0"/>
                <a:cs typeface="Times New Roman" pitchFamily="18" charset="0"/>
              </a:rPr>
              <a:t>Christ Fullness</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smtClean="0">
                <a:solidFill>
                  <a:schemeClr val="bg1"/>
                </a:solidFill>
                <a:latin typeface="Times New Roman" pitchFamily="18" charset="0"/>
                <a:cs typeface="Times New Roman" pitchFamily="18" charset="0"/>
              </a:rPr>
              <a:t>(Galatians 2:20) (Ephesians 1:3, 10) </a:t>
            </a:r>
          </a:p>
          <a:p>
            <a:pPr algn="ct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The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duodenum, the jejunum, and the ileum</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It is joints the large intestine about</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7 </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centimeters up from its end.</a:t>
            </a:r>
          </a:p>
          <a:p>
            <a:pPr algn="ctr"/>
            <a:endParaRPr lang="en-US" sz="20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lvl="1" fontAlgn="base">
              <a:spcBef>
                <a:spcPct val="0"/>
              </a:spcBef>
              <a:spcAft>
                <a:spcPct val="0"/>
              </a:spcAft>
              <a:buClr>
                <a:schemeClr val="tx1"/>
              </a:buClr>
              <a:buFont typeface="Wingdings" pitchFamily="2" charset="2"/>
              <a:buChar char="q"/>
            </a:pP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Large Intestine: Represents a symbol of the </a:t>
            </a:r>
            <a:r>
              <a:rPr lang="en-US" sz="2400"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Broad Way</a:t>
            </a: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t>
            </a:r>
            <a:r>
              <a:rPr lang="en-US" sz="2400" b="1" dirty="0" smtClean="0">
                <a:solidFill>
                  <a:srgbClr val="C00000"/>
                </a:solidFill>
                <a:latin typeface="Times New Roman" pitchFamily="18" charset="0"/>
                <a:ea typeface="Calibri" pitchFamily="34" charset="0"/>
                <a:cs typeface="Times New Roman" pitchFamily="18" charset="0"/>
              </a:rPr>
              <a:t> </a:t>
            </a:r>
          </a:p>
          <a:p>
            <a:pPr lvl="0" algn="ctr" fontAlgn="base">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(Large Colon) is the way that leads to Perdition </a:t>
            </a:r>
            <a:r>
              <a:rPr lang="en-US" sz="2000" b="1" dirty="0" smtClean="0">
                <a:solidFill>
                  <a:schemeClr val="bg1"/>
                </a:solidFill>
                <a:latin typeface="Times New Roman" pitchFamily="18" charset="0"/>
                <a:ea typeface="Calibri" pitchFamily="34" charset="0"/>
                <a:cs typeface="Times New Roman" pitchFamily="18" charset="0"/>
              </a:rPr>
              <a:t>(Matthew 7:13) </a:t>
            </a:r>
          </a:p>
          <a:p>
            <a:pPr lvl="0" algn="ctr" fontAlgn="base">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no digestion takes place within the large intestine. It’s much shorter than the Small intestine only about a meter and a half,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or  5 feet, long </a:t>
            </a:r>
          </a:p>
          <a:p>
            <a:pPr lvl="0" algn="ctr" fontAlgn="base">
              <a:spcBef>
                <a:spcPct val="0"/>
              </a:spcBef>
              <a:spcAft>
                <a:spcPct val="0"/>
              </a:spcAft>
            </a:pP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way of the five Foolish Virgins</a:t>
            </a:r>
            <a:r>
              <a:rPr lang="en-US" sz="2000" b="1" dirty="0" smtClean="0">
                <a:solidFill>
                  <a:srgbClr val="FFFF00"/>
                </a:solidFill>
                <a:latin typeface="Times New Roman" pitchFamily="18" charset="0"/>
                <a:ea typeface="Calibri" pitchFamily="34" charset="0"/>
                <a:cs typeface="Times New Roman" pitchFamily="18" charset="0"/>
              </a:rPr>
              <a:t>)</a:t>
            </a:r>
            <a:r>
              <a:rPr lang="en-US" sz="2000" b="1" dirty="0" smtClean="0">
                <a:solidFill>
                  <a:srgbClr val="C00000"/>
                </a:solidFill>
                <a:latin typeface="Times New Roman" pitchFamily="18" charset="0"/>
                <a:ea typeface="Calibri" pitchFamily="34" charset="0"/>
                <a:cs typeface="Times New Roman" pitchFamily="18" charset="0"/>
              </a:rPr>
              <a:t> </a:t>
            </a:r>
            <a:r>
              <a:rPr lang="en-US" sz="2000" b="1" dirty="0" smtClean="0">
                <a:solidFill>
                  <a:schemeClr val="bg1"/>
                </a:solidFill>
                <a:latin typeface="Times New Roman" pitchFamily="18" charset="0"/>
                <a:ea typeface="Calibri" pitchFamily="34" charset="0"/>
                <a:cs typeface="Times New Roman" pitchFamily="18" charset="0"/>
              </a:rPr>
              <a:t>(Exodus 27:1-8) </a:t>
            </a:r>
          </a:p>
          <a:p>
            <a:pPr lvl="0" algn="ctr" fontAlgn="base">
              <a:spcBef>
                <a:spcPct val="0"/>
              </a:spcBef>
              <a:spcAft>
                <a:spcPct val="0"/>
              </a:spcAft>
            </a:pP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extends from the end of the ileum to the anus.  It is about 1.5 meters long, being one-fifth of the whole extent of the intestinal canal.</a:t>
            </a:r>
            <a:endParaRPr lang="en-US" sz="2000" b="1" dirty="0">
              <a:effectLst>
                <a:outerShdw blurRad="38100" dist="38100" dir="2700000" algn="tl">
                  <a:srgbClr val="000000">
                    <a:alpha val="43137"/>
                  </a:srgbClr>
                </a:outerShdw>
              </a:effectLst>
            </a:endParaRPr>
          </a:p>
        </p:txBody>
      </p:sp>
      <p:sp>
        <p:nvSpPr>
          <p:cNvPr id="4" name="Rectangle 3"/>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13</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small intestine location and anatomy"/>
          <p:cNvPicPr>
            <a:picLocks noChangeAspect="1" noChangeArrowheads="1"/>
          </p:cNvPicPr>
          <p:nvPr/>
        </p:nvPicPr>
        <p:blipFill>
          <a:blip r:embed="rId2" cstate="print"/>
          <a:srcRect/>
          <a:stretch>
            <a:fillRect/>
          </a:stretch>
        </p:blipFill>
        <p:spPr bwMode="auto">
          <a:xfrm>
            <a:off x="5257800" y="2286000"/>
            <a:ext cx="3886200" cy="4572000"/>
          </a:xfrm>
          <a:prstGeom prst="rect">
            <a:avLst/>
          </a:prstGeom>
          <a:noFill/>
          <a:ln w="28575">
            <a:solidFill>
              <a:srgbClr val="C00000"/>
            </a:solidFill>
          </a:ln>
        </p:spPr>
      </p:pic>
      <p:pic>
        <p:nvPicPr>
          <p:cNvPr id="9" name="Picture 2" descr="Wall of Digestive Tract"/>
          <p:cNvPicPr>
            <a:picLocks noChangeAspect="1" noChangeArrowheads="1"/>
          </p:cNvPicPr>
          <p:nvPr/>
        </p:nvPicPr>
        <p:blipFill>
          <a:blip r:embed="rId3" cstate="print"/>
          <a:srcRect t="3334"/>
          <a:stretch>
            <a:fillRect/>
          </a:stretch>
        </p:blipFill>
        <p:spPr bwMode="auto">
          <a:xfrm>
            <a:off x="0" y="2286000"/>
            <a:ext cx="5257800" cy="4572000"/>
          </a:xfrm>
          <a:prstGeom prst="rect">
            <a:avLst/>
          </a:prstGeom>
          <a:noFill/>
          <a:ln w="28575">
            <a:solidFill>
              <a:srgbClr val="C00000"/>
            </a:solidFill>
          </a:ln>
        </p:spPr>
      </p:pic>
      <p:sp>
        <p:nvSpPr>
          <p:cNvPr id="10" name="TextBox 9"/>
          <p:cNvSpPr txBox="1"/>
          <p:nvPr/>
        </p:nvSpPr>
        <p:spPr>
          <a:xfrm>
            <a:off x="0" y="0"/>
            <a:ext cx="9144000" cy="523220"/>
          </a:xfrm>
          <a:prstGeom prst="rect">
            <a:avLst/>
          </a:prstGeom>
          <a:ln w="19050">
            <a:solidFill>
              <a:srgbClr val="C00000"/>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Christ is The Way and the Life through the Narrow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P</a:t>
            </a: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ath.</a:t>
            </a:r>
            <a:endParaRPr lang="en-US"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Rectangle 10"/>
          <p:cNvSpPr/>
          <p:nvPr/>
        </p:nvSpPr>
        <p:spPr>
          <a:xfrm>
            <a:off x="8754150" y="0"/>
            <a:ext cx="364202" cy="307777"/>
          </a:xfrm>
          <a:prstGeom prst="rect">
            <a:avLst/>
          </a:prstGeom>
        </p:spPr>
        <p:txBody>
          <a:bodyPr wrap="none">
            <a:spAutoFit/>
          </a:bodyPr>
          <a:lstStyle/>
          <a:p>
            <a:pPr algn="ctr"/>
            <a:fld id="{877F9B8C-32C4-43F2-99B4-FFD195B4A4EB}" type="slidenum">
              <a:rPr lang="en-US" sz="1400" b="1" smtClean="0">
                <a:solidFill>
                  <a:schemeClr val="bg1"/>
                </a:solidFill>
                <a:latin typeface="Times New Roman" pitchFamily="18" charset="0"/>
                <a:cs typeface="Times New Roman" pitchFamily="18" charset="0"/>
              </a:rPr>
              <a:pPr algn="ctr"/>
              <a:t>14</a:t>
            </a:fld>
            <a:endParaRPr lang="en-US" sz="1400" b="1" dirty="0">
              <a:solidFill>
                <a:schemeClr val="bg1"/>
              </a:solidFill>
              <a:latin typeface="Times New Roman" pitchFamily="18" charset="0"/>
              <a:cs typeface="Times New Roman" pitchFamily="18" charset="0"/>
            </a:endParaRPr>
          </a:p>
        </p:txBody>
      </p:sp>
      <p:sp>
        <p:nvSpPr>
          <p:cNvPr id="12" name="Rectangle 11"/>
          <p:cNvSpPr/>
          <p:nvPr/>
        </p:nvSpPr>
        <p:spPr>
          <a:xfrm>
            <a:off x="6248400" y="2514600"/>
            <a:ext cx="2895600" cy="830997"/>
          </a:xfrm>
          <a:prstGeom prst="rect">
            <a:avLst/>
          </a:prstGeom>
        </p:spPr>
        <p:txBody>
          <a:bodyPr wrap="square">
            <a:spAutoFit/>
          </a:bodyPr>
          <a:lstStyle/>
          <a:p>
            <a:pPr algn="ctr"/>
            <a:r>
              <a:rPr lang="en-US" sz="1200" b="1" dirty="0" smtClean="0">
                <a:solidFill>
                  <a:schemeClr val="bg1"/>
                </a:solidFill>
                <a:latin typeface="Times New Roman" pitchFamily="18" charset="0"/>
                <a:cs typeface="Times New Roman" pitchFamily="18" charset="0"/>
              </a:rPr>
              <a:t>The Small  Intestine twenty-five feet</a:t>
            </a:r>
          </a:p>
          <a:p>
            <a:pPr algn="ctr"/>
            <a:r>
              <a:rPr lang="en-US" sz="1200" b="1" dirty="0" smtClean="0">
                <a:solidFill>
                  <a:schemeClr val="bg1"/>
                </a:solidFill>
                <a:latin typeface="Times New Roman" pitchFamily="18" charset="0"/>
                <a:cs typeface="Times New Roman" pitchFamily="18" charset="0"/>
              </a:rPr>
              <a:t> in length, </a:t>
            </a:r>
          </a:p>
          <a:p>
            <a:pPr algn="ctr"/>
            <a:r>
              <a:rPr lang="en-US" sz="1200" b="1" dirty="0" smtClean="0">
                <a:solidFill>
                  <a:schemeClr val="bg1"/>
                </a:solidFill>
                <a:latin typeface="Times New Roman" pitchFamily="18" charset="0"/>
                <a:cs typeface="Times New Roman" pitchFamily="18" charset="0"/>
              </a:rPr>
              <a:t>and is divided into three parts</a:t>
            </a:r>
          </a:p>
          <a:p>
            <a:pPr algn="ctr"/>
            <a:r>
              <a:rPr lang="en-US" sz="1200" b="1" dirty="0" smtClean="0">
                <a:solidFill>
                  <a:schemeClr val="bg1"/>
                </a:solidFill>
                <a:latin typeface="Times New Roman" pitchFamily="18" charset="0"/>
                <a:cs typeface="Times New Roman" pitchFamily="18" charset="0"/>
              </a:rPr>
              <a:t>{1868 JNL, Hand Book of H ealth169.2} </a:t>
            </a:r>
            <a:endParaRPr lang="en-US" sz="1200" b="1" dirty="0">
              <a:solidFill>
                <a:schemeClr val="bg1"/>
              </a:solidFill>
              <a:latin typeface="Times New Roman" pitchFamily="18" charset="0"/>
              <a:cs typeface="Times New Roman" pitchFamily="18" charset="0"/>
            </a:endParaRPr>
          </a:p>
        </p:txBody>
      </p:sp>
      <p:sp>
        <p:nvSpPr>
          <p:cNvPr id="13" name="TextBox 12"/>
          <p:cNvSpPr txBox="1"/>
          <p:nvPr/>
        </p:nvSpPr>
        <p:spPr>
          <a:xfrm>
            <a:off x="2971800" y="6477000"/>
            <a:ext cx="1219200" cy="381000"/>
          </a:xfrm>
          <a:prstGeom prst="rect">
            <a:avLst/>
          </a:prstGeom>
          <a:noFill/>
          <a:ln w="28575">
            <a:solidFill>
              <a:srgbClr val="C00000"/>
            </a:solidFill>
          </a:ln>
        </p:spPr>
        <p:txBody>
          <a:bodyPr wrap="square" rtlCol="0">
            <a:spAutoFit/>
          </a:bodyPr>
          <a:lstStyle/>
          <a:p>
            <a:endParaRPr lang="en-US" dirty="0"/>
          </a:p>
        </p:txBody>
      </p:sp>
      <p:sp>
        <p:nvSpPr>
          <p:cNvPr id="16" name="TextBox 15"/>
          <p:cNvSpPr txBox="1"/>
          <p:nvPr/>
        </p:nvSpPr>
        <p:spPr>
          <a:xfrm>
            <a:off x="4267200" y="5943600"/>
            <a:ext cx="990600" cy="523220"/>
          </a:xfrm>
          <a:prstGeom prst="rect">
            <a:avLst/>
          </a:prstGeom>
          <a:noFill/>
          <a:ln w="28575">
            <a:solidFill>
              <a:srgbClr val="C00000"/>
            </a:solidFill>
          </a:ln>
        </p:spPr>
        <p:txBody>
          <a:bodyPr wrap="square" rtlCol="0">
            <a:spAutoFit/>
          </a:bodyPr>
          <a:lstStyle/>
          <a:p>
            <a:endParaRPr lang="en-US" sz="1400" dirty="0" smtClean="0"/>
          </a:p>
          <a:p>
            <a:endParaRPr lang="en-US" sz="1400" dirty="0"/>
          </a:p>
        </p:txBody>
      </p:sp>
      <p:sp>
        <p:nvSpPr>
          <p:cNvPr id="17" name="TextBox 16"/>
          <p:cNvSpPr txBox="1"/>
          <p:nvPr/>
        </p:nvSpPr>
        <p:spPr>
          <a:xfrm>
            <a:off x="8104933" y="5562600"/>
            <a:ext cx="1039067" cy="461665"/>
          </a:xfrm>
          <a:prstGeom prst="rect">
            <a:avLst/>
          </a:prstGeom>
          <a:noFill/>
          <a:ln w="28575">
            <a:solidFill>
              <a:srgbClr val="C00000"/>
            </a:solidFill>
          </a:ln>
        </p:spPr>
        <p:txBody>
          <a:bodyPr wrap="none" rtlCol="0">
            <a:spAutoFit/>
          </a:bodyPr>
          <a:lstStyle/>
          <a:p>
            <a:endParaRPr lang="en-US" sz="1200" b="1" dirty="0" smtClean="0">
              <a:solidFill>
                <a:srgbClr val="C00000"/>
              </a:solidFill>
              <a:latin typeface="Times New Roman" pitchFamily="18" charset="0"/>
              <a:cs typeface="Times New Roman" pitchFamily="18" charset="0"/>
            </a:endParaRPr>
          </a:p>
          <a:p>
            <a:r>
              <a:rPr lang="en-US" sz="1200" b="1" dirty="0" smtClean="0">
                <a:solidFill>
                  <a:srgbClr val="C00000"/>
                </a:solidFill>
                <a:latin typeface="Times New Roman" pitchFamily="18" charset="0"/>
                <a:cs typeface="Times New Roman" pitchFamily="18" charset="0"/>
              </a:rPr>
              <a:t>(Je-joo’num)</a:t>
            </a:r>
            <a:endParaRPr lang="en-US" sz="1200" b="1" dirty="0">
              <a:solidFill>
                <a:srgbClr val="C00000"/>
              </a:solidFill>
              <a:latin typeface="Times New Roman" pitchFamily="18" charset="0"/>
              <a:cs typeface="Times New Roman" pitchFamily="18" charset="0"/>
            </a:endParaRPr>
          </a:p>
        </p:txBody>
      </p:sp>
      <p:sp>
        <p:nvSpPr>
          <p:cNvPr id="18" name="Rectangle 17"/>
          <p:cNvSpPr/>
          <p:nvPr/>
        </p:nvSpPr>
        <p:spPr>
          <a:xfrm>
            <a:off x="8249203" y="6096000"/>
            <a:ext cx="894797" cy="523220"/>
          </a:xfrm>
          <a:prstGeom prst="rect">
            <a:avLst/>
          </a:prstGeom>
          <a:noFill/>
          <a:ln w="28575">
            <a:solidFill>
              <a:srgbClr val="C00000"/>
            </a:solidFill>
          </a:ln>
        </p:spPr>
        <p:txBody>
          <a:bodyPr wrap="none">
            <a:spAutoFit/>
          </a:bodyPr>
          <a:lstStyle/>
          <a:p>
            <a:endParaRPr lang="en-US" sz="1400" b="1" dirty="0" smtClean="0">
              <a:solidFill>
                <a:srgbClr val="C00000"/>
              </a:solidFill>
              <a:latin typeface="Times New Roman" pitchFamily="18" charset="0"/>
              <a:cs typeface="Times New Roman" pitchFamily="18" charset="0"/>
            </a:endParaRPr>
          </a:p>
          <a:p>
            <a:r>
              <a:rPr lang="en-US" sz="1400" b="1" dirty="0" smtClean="0">
                <a:solidFill>
                  <a:srgbClr val="C00000"/>
                </a:solidFill>
                <a:latin typeface="Times New Roman" pitchFamily="18" charset="0"/>
                <a:cs typeface="Times New Roman" pitchFamily="18" charset="0"/>
              </a:rPr>
              <a:t>( il’e-um)</a:t>
            </a:r>
            <a:endParaRPr lang="en-US" sz="1400" b="1" dirty="0">
              <a:solidFill>
                <a:srgbClr val="C00000"/>
              </a:solidFill>
              <a:latin typeface="Times New Roman" pitchFamily="18" charset="0"/>
              <a:cs typeface="Times New Roman" pitchFamily="18" charset="0"/>
            </a:endParaRPr>
          </a:p>
        </p:txBody>
      </p:sp>
      <p:sp>
        <p:nvSpPr>
          <p:cNvPr id="19" name="Rectangle 18"/>
          <p:cNvSpPr/>
          <p:nvPr/>
        </p:nvSpPr>
        <p:spPr>
          <a:xfrm>
            <a:off x="7964062" y="4953000"/>
            <a:ext cx="1179938" cy="461665"/>
          </a:xfrm>
          <a:prstGeom prst="rect">
            <a:avLst/>
          </a:prstGeom>
          <a:noFill/>
          <a:ln w="28575">
            <a:solidFill>
              <a:srgbClr val="C00000"/>
            </a:solidFill>
          </a:ln>
        </p:spPr>
        <p:txBody>
          <a:bodyPr wrap="none">
            <a:spAutoFit/>
          </a:bodyPr>
          <a:lstStyle/>
          <a:p>
            <a:endParaRPr lang="en-US" sz="1200" b="1" dirty="0" smtClean="0">
              <a:solidFill>
                <a:srgbClr val="C00000"/>
              </a:solidFill>
              <a:latin typeface="Times New Roman" pitchFamily="18" charset="0"/>
              <a:cs typeface="Times New Roman" pitchFamily="18" charset="0"/>
            </a:endParaRPr>
          </a:p>
          <a:p>
            <a:r>
              <a:rPr lang="en-US" sz="1200" b="1" dirty="0" smtClean="0">
                <a:solidFill>
                  <a:srgbClr val="C00000"/>
                </a:solidFill>
                <a:latin typeface="Times New Roman" pitchFamily="18" charset="0"/>
                <a:cs typeface="Times New Roman" pitchFamily="18" charset="0"/>
              </a:rPr>
              <a:t>(du’’o-de’num)</a:t>
            </a:r>
            <a:endParaRPr lang="en-US" sz="1200" b="1" dirty="0">
              <a:solidFill>
                <a:srgbClr val="C00000"/>
              </a:solidFill>
              <a:latin typeface="Times New Roman" pitchFamily="18" charset="0"/>
              <a:cs typeface="Times New Roman" pitchFamily="18" charset="0"/>
            </a:endParaRPr>
          </a:p>
        </p:txBody>
      </p:sp>
      <p:sp>
        <p:nvSpPr>
          <p:cNvPr id="20" name="Rectangle 19"/>
          <p:cNvSpPr/>
          <p:nvPr/>
        </p:nvSpPr>
        <p:spPr>
          <a:xfrm>
            <a:off x="0" y="533400"/>
            <a:ext cx="5257800" cy="1752600"/>
          </a:xfrm>
          <a:prstGeom prst="rect">
            <a:avLst/>
          </a:prstGeom>
          <a:solidFill>
            <a:schemeClr val="tx1"/>
          </a:solidFill>
          <a:ln w="28575">
            <a:solidFill>
              <a:srgbClr val="C00000"/>
            </a:solidFill>
          </a:ln>
        </p:spPr>
        <p:txBody>
          <a:bodyPr wrap="square">
            <a:spAutoFit/>
          </a:bodyPr>
          <a:lstStyle/>
          <a:p>
            <a:pPr algn="ctr"/>
            <a:r>
              <a:rPr lang="en-US" sz="1300" b="1" dirty="0" smtClean="0">
                <a:solidFill>
                  <a:srgbClr val="C00000"/>
                </a:solidFill>
                <a:latin typeface="Times New Roman" pitchFamily="18" charset="0"/>
                <a:cs typeface="Times New Roman" pitchFamily="18" charset="0"/>
              </a:rPr>
              <a:t>If we take Christ for our guide, He will lead us safely along the narrow way. The road may be rough and thorny; the ascent may be steep and dangerous; there may be pitfalls upon the right hand and upon the left; we may have to endure toil in our journey; when weary, when longing for rest, we may have to toil on; when faint, we may have to fight; when discouraged, we may be called upon to hope; but with Christ as our Guide we shall not lose the path to immortal life, we shall not fail to reach the desired haven at last. </a:t>
            </a:r>
            <a:r>
              <a:rPr lang="en-US" sz="1300" b="1" dirty="0" smtClean="0">
                <a:solidFill>
                  <a:schemeClr val="bg1"/>
                </a:solidFill>
                <a:latin typeface="Times New Roman" pitchFamily="18" charset="0"/>
                <a:cs typeface="Times New Roman" pitchFamily="18" charset="0"/>
              </a:rPr>
              <a:t>{Our Father Cares 134.6</a:t>
            </a:r>
            <a:r>
              <a:rPr lang="en-US" sz="1200" b="1" dirty="0" smtClean="0">
                <a:solidFill>
                  <a:schemeClr val="bg1"/>
                </a:solidFill>
                <a:latin typeface="Times New Roman" pitchFamily="18" charset="0"/>
                <a:cs typeface="Times New Roman" pitchFamily="18" charset="0"/>
              </a:rPr>
              <a:t>} </a:t>
            </a:r>
            <a:endParaRPr lang="en-US" sz="1200" b="1" dirty="0">
              <a:solidFill>
                <a:schemeClr val="bg1"/>
              </a:solidFill>
              <a:latin typeface="Times New Roman" pitchFamily="18" charset="0"/>
              <a:cs typeface="Times New Roman" pitchFamily="18" charset="0"/>
            </a:endParaRPr>
          </a:p>
        </p:txBody>
      </p:sp>
      <p:sp>
        <p:nvSpPr>
          <p:cNvPr id="21" name="TextBox 20"/>
          <p:cNvSpPr txBox="1"/>
          <p:nvPr/>
        </p:nvSpPr>
        <p:spPr>
          <a:xfrm>
            <a:off x="5257800" y="533400"/>
            <a:ext cx="3886200" cy="1754326"/>
          </a:xfrm>
          <a:prstGeom prst="rect">
            <a:avLst/>
          </a:prstGeom>
          <a:solidFill>
            <a:schemeClr val="tx1"/>
          </a:solidFill>
          <a:ln w="28575">
            <a:solidFill>
              <a:srgbClr val="C00000"/>
            </a:solidFill>
          </a:ln>
        </p:spPr>
        <p:txBody>
          <a:bodyPr wrap="square" rtlCol="0">
            <a:spAutoFit/>
          </a:bodyPr>
          <a:lstStyle/>
          <a:p>
            <a:pPr algn="ctr"/>
            <a:r>
              <a:rPr lang="en-US" b="1" dirty="0" smtClean="0">
                <a:solidFill>
                  <a:srgbClr val="C00000"/>
                </a:solidFill>
                <a:latin typeface="Times New Roman" pitchFamily="18" charset="0"/>
                <a:cs typeface="Times New Roman" pitchFamily="18" charset="0"/>
              </a:rPr>
              <a:t>Christ is our “For-runner” </a:t>
            </a:r>
          </a:p>
          <a:p>
            <a:pPr algn="ctr"/>
            <a:r>
              <a:rPr lang="en-US" b="1" dirty="0" smtClean="0">
                <a:solidFill>
                  <a:srgbClr val="C00000"/>
                </a:solidFill>
                <a:latin typeface="Times New Roman" pitchFamily="18" charset="0"/>
                <a:cs typeface="Times New Roman" pitchFamily="18" charset="0"/>
              </a:rPr>
              <a:t>to Everlasting life by His Perfect Life,</a:t>
            </a:r>
          </a:p>
          <a:p>
            <a:pPr algn="ctr"/>
            <a:r>
              <a:rPr lang="en-US" b="1" dirty="0" smtClean="0">
                <a:solidFill>
                  <a:srgbClr val="C00000"/>
                </a:solidFill>
                <a:latin typeface="Times New Roman" pitchFamily="18" charset="0"/>
                <a:cs typeface="Times New Roman" pitchFamily="18" charset="0"/>
              </a:rPr>
              <a:t> we most follow in His Foot Step.</a:t>
            </a:r>
          </a:p>
          <a:p>
            <a:pPr algn="ctr"/>
            <a:r>
              <a:rPr lang="en-US" b="1" dirty="0" smtClean="0">
                <a:solidFill>
                  <a:srgbClr val="C00000"/>
                </a:solidFill>
                <a:latin typeface="Times New Roman" pitchFamily="18" charset="0"/>
                <a:cs typeface="Times New Roman" pitchFamily="18" charset="0"/>
              </a:rPr>
              <a:t>"Looking unto Jesus, the Author and Finisher of our faith." </a:t>
            </a:r>
          </a:p>
          <a:p>
            <a:pPr algn="ctr"/>
            <a:r>
              <a:rPr lang="en-US" b="1" dirty="0" smtClean="0">
                <a:solidFill>
                  <a:schemeClr val="bg1"/>
                </a:solidFill>
                <a:latin typeface="Times New Roman" pitchFamily="18" charset="0"/>
                <a:cs typeface="Times New Roman" pitchFamily="18" charset="0"/>
              </a:rPr>
              <a:t>(Hebrew 12:2)</a:t>
            </a:r>
            <a:endParaRPr lang="en-US" b="1" dirty="0">
              <a:solidFill>
                <a:schemeClr val="bg1"/>
              </a:solidFill>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631216"/>
          </a:xfrm>
          <a:prstGeom prst="rect">
            <a:avLst/>
          </a:prstGeom>
          <a:ln>
            <a:solidFill>
              <a:srgbClr val="C00000"/>
            </a:solid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en-US" sz="28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Intestines:</a:t>
            </a: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 Symbol of the two Paths in Life</a:t>
            </a:r>
            <a:r>
              <a:rPr lang="en-US" sz="2400" b="1" dirty="0" smtClean="0">
                <a:solidFill>
                  <a:srgbClr val="C00000"/>
                </a:solidFill>
                <a:latin typeface="Times New Roman" pitchFamily="18" charset="0"/>
                <a:cs typeface="Times New Roman" pitchFamily="18" charset="0"/>
              </a:rPr>
              <a:t/>
            </a:r>
            <a:br>
              <a:rPr lang="en-US" sz="2400" b="1" dirty="0" smtClean="0">
                <a:solidFill>
                  <a:srgbClr val="C00000"/>
                </a:solidFill>
                <a:latin typeface="Times New Roman" pitchFamily="18" charset="0"/>
                <a:cs typeface="Times New Roman" pitchFamily="18" charset="0"/>
              </a:rPr>
            </a:b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intestines or bowels are a segment of alimentary canal. The intestines extend from the stomach to the anus and is divided into small intestine and large intestine. </a:t>
            </a:r>
          </a:p>
          <a:p>
            <a:pPr algn="ct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small intestine is divided into duodenum, jejunum and ileum. </a:t>
            </a:r>
          </a:p>
          <a:p>
            <a:pPr algn="ct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large intestine is divided into the cecum and colon.</a:t>
            </a:r>
            <a:endParaRPr lang="en-US"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8196" name="Picture 4" descr="Small Bowel Resection - Series: Normal anatomy"/>
          <p:cNvPicPr>
            <a:picLocks noChangeAspect="1" noChangeArrowheads="1"/>
          </p:cNvPicPr>
          <p:nvPr/>
        </p:nvPicPr>
        <p:blipFill>
          <a:blip r:embed="rId2" cstate="print"/>
          <a:srcRect/>
          <a:stretch>
            <a:fillRect/>
          </a:stretch>
        </p:blipFill>
        <p:spPr bwMode="auto">
          <a:xfrm>
            <a:off x="0" y="1600200"/>
            <a:ext cx="9144000" cy="5257800"/>
          </a:xfrm>
          <a:prstGeom prst="rect">
            <a:avLst/>
          </a:prstGeom>
          <a:noFill/>
          <a:ln w="28575">
            <a:solidFill>
              <a:srgbClr val="C00000"/>
            </a:solidFill>
          </a:ln>
        </p:spPr>
      </p:pic>
      <p:sp>
        <p:nvSpPr>
          <p:cNvPr id="6" name="TextBox 5"/>
          <p:cNvSpPr txBox="1"/>
          <p:nvPr/>
        </p:nvSpPr>
        <p:spPr>
          <a:xfrm>
            <a:off x="152400" y="3962400"/>
            <a:ext cx="2895600" cy="1538883"/>
          </a:xfrm>
          <a:prstGeom prst="rect">
            <a:avLst/>
          </a:prstGeom>
          <a:noFill/>
          <a:ln w="28575">
            <a:solidFill>
              <a:srgbClr val="C00000"/>
            </a:solidFill>
          </a:ln>
        </p:spPr>
        <p:txBody>
          <a:bodyPr wrap="square" rtlCol="0">
            <a:spAutoFit/>
          </a:bodyPr>
          <a:lstStyle/>
          <a:p>
            <a:pPr algn="ctr"/>
            <a:r>
              <a:rPr lang="en-US" sz="2000" b="1" u="sng" dirty="0" smtClean="0">
                <a:solidFill>
                  <a:srgbClr val="C00000"/>
                </a:solidFill>
                <a:latin typeface="Times New Roman" pitchFamily="18" charset="0"/>
                <a:cs typeface="Times New Roman" pitchFamily="18" charset="0"/>
              </a:rPr>
              <a:t>The Narrow</a:t>
            </a:r>
            <a:r>
              <a:rPr lang="en-US" sz="2000" b="1" dirty="0" smtClean="0">
                <a:solidFill>
                  <a:srgbClr val="C00000"/>
                </a:solidFill>
                <a:latin typeface="Times New Roman" pitchFamily="18" charset="0"/>
                <a:cs typeface="Times New Roman" pitchFamily="18" charset="0"/>
              </a:rPr>
              <a:t>  </a:t>
            </a:r>
          </a:p>
          <a:p>
            <a:pPr algn="ctr"/>
            <a:r>
              <a:rPr lang="en-US" b="1" dirty="0" smtClean="0">
                <a:solidFill>
                  <a:srgbClr val="C00000"/>
                </a:solidFill>
                <a:latin typeface="Times New Roman" pitchFamily="18" charset="0"/>
                <a:cs typeface="Times New Roman" pitchFamily="18" charset="0"/>
              </a:rPr>
              <a:t>The Way which Leadeth</a:t>
            </a:r>
          </a:p>
          <a:p>
            <a:pPr algn="ctr"/>
            <a:r>
              <a:rPr lang="en-US" b="1" dirty="0" smtClean="0">
                <a:solidFill>
                  <a:srgbClr val="C00000"/>
                </a:solidFill>
                <a:latin typeface="Times New Roman" pitchFamily="18" charset="0"/>
                <a:cs typeface="Times New Roman" pitchFamily="18" charset="0"/>
              </a:rPr>
              <a:t>unto Life</a:t>
            </a:r>
          </a:p>
          <a:p>
            <a:pPr algn="ctr"/>
            <a:endParaRPr lang="en-US" b="1" dirty="0" smtClean="0">
              <a:solidFill>
                <a:srgbClr val="C00000"/>
              </a:solidFill>
              <a:latin typeface="Times New Roman" pitchFamily="18" charset="0"/>
              <a:cs typeface="Times New Roman" pitchFamily="18" charset="0"/>
            </a:endParaRPr>
          </a:p>
          <a:p>
            <a:pPr algn="ctr"/>
            <a:r>
              <a:rPr lang="en-US" sz="2000" b="1" dirty="0" smtClean="0">
                <a:solidFill>
                  <a:schemeClr val="bg1"/>
                </a:solidFill>
                <a:latin typeface="Times New Roman" pitchFamily="18" charset="0"/>
                <a:cs typeface="Times New Roman" pitchFamily="18" charset="0"/>
              </a:rPr>
              <a:t>Matthew 7:14</a:t>
            </a:r>
            <a:endParaRPr lang="en-US" sz="2400" b="1" dirty="0">
              <a:solidFill>
                <a:schemeClr val="bg1"/>
              </a:solidFill>
            </a:endParaRPr>
          </a:p>
        </p:txBody>
      </p:sp>
      <p:sp>
        <p:nvSpPr>
          <p:cNvPr id="7" name="TextBox 6"/>
          <p:cNvSpPr txBox="1"/>
          <p:nvPr/>
        </p:nvSpPr>
        <p:spPr>
          <a:xfrm>
            <a:off x="142838" y="2362200"/>
            <a:ext cx="2905161" cy="1261884"/>
          </a:xfrm>
          <a:prstGeom prst="rect">
            <a:avLst/>
          </a:prstGeom>
          <a:noFill/>
          <a:ln w="28575">
            <a:solidFill>
              <a:srgbClr val="C00000"/>
            </a:solidFill>
          </a:ln>
        </p:spPr>
        <p:txBody>
          <a:bodyPr wrap="square" rtlCol="0">
            <a:spAutoFit/>
          </a:bodyPr>
          <a:lstStyle/>
          <a:p>
            <a:pPr algn="ctr"/>
            <a:r>
              <a:rPr lang="en-US" sz="2000" b="1" u="sng" dirty="0" smtClean="0">
                <a:solidFill>
                  <a:srgbClr val="C00000"/>
                </a:solidFill>
                <a:latin typeface="Times New Roman" pitchFamily="18" charset="0"/>
                <a:cs typeface="Times New Roman" pitchFamily="18" charset="0"/>
              </a:rPr>
              <a:t>The Broad</a:t>
            </a:r>
          </a:p>
          <a:p>
            <a:pPr algn="ctr"/>
            <a:r>
              <a:rPr lang="en-US" b="1" dirty="0" smtClean="0">
                <a:solidFill>
                  <a:srgbClr val="C00000"/>
                </a:solidFill>
                <a:latin typeface="Times New Roman" pitchFamily="18" charset="0"/>
                <a:cs typeface="Times New Roman" pitchFamily="18" charset="0"/>
              </a:rPr>
              <a:t>The Way that Leads to </a:t>
            </a:r>
          </a:p>
          <a:p>
            <a:pPr algn="ctr"/>
            <a:r>
              <a:rPr lang="en-US" b="1" dirty="0" smtClean="0">
                <a:solidFill>
                  <a:srgbClr val="C00000"/>
                </a:solidFill>
                <a:latin typeface="Times New Roman" pitchFamily="18" charset="0"/>
                <a:cs typeface="Times New Roman" pitchFamily="18" charset="0"/>
              </a:rPr>
              <a:t>Perdition</a:t>
            </a:r>
          </a:p>
          <a:p>
            <a:pPr algn="ctr"/>
            <a:r>
              <a:rPr lang="en-US" sz="2000" b="1" dirty="0" smtClean="0">
                <a:solidFill>
                  <a:schemeClr val="bg1"/>
                </a:solidFill>
                <a:latin typeface="Times New Roman" pitchFamily="18" charset="0"/>
                <a:cs typeface="Times New Roman" pitchFamily="18" charset="0"/>
              </a:rPr>
              <a:t>Matthew 7:13</a:t>
            </a:r>
            <a:endParaRPr lang="en-US" sz="2400" b="1" dirty="0">
              <a:solidFill>
                <a:schemeClr val="bg1"/>
              </a:solidFill>
            </a:endParaRPr>
          </a:p>
        </p:txBody>
      </p:sp>
      <p:pic>
        <p:nvPicPr>
          <p:cNvPr id="8" name="yui_3_5_1_5_1388995002908_1117" descr="http://static.globered.com/images/users/205651/2010122622553600001232830000205651.jpg"/>
          <p:cNvPicPr/>
          <p:nvPr/>
        </p:nvPicPr>
        <p:blipFill>
          <a:blip r:embed="rId3" cstate="print">
            <a:lum bright="10000"/>
          </a:blip>
          <a:srcRect/>
          <a:stretch>
            <a:fillRect/>
          </a:stretch>
        </p:blipFill>
        <p:spPr bwMode="auto">
          <a:xfrm>
            <a:off x="7315200" y="5638800"/>
            <a:ext cx="1828800" cy="1219200"/>
          </a:xfrm>
          <a:prstGeom prst="rect">
            <a:avLst/>
          </a:prstGeom>
          <a:noFill/>
          <a:ln w="28575">
            <a:solidFill>
              <a:srgbClr val="C00000"/>
            </a:solidFill>
            <a:miter lim="800000"/>
            <a:headEnd/>
            <a:tailEnd/>
          </a:ln>
        </p:spPr>
      </p:pic>
      <p:sp>
        <p:nvSpPr>
          <p:cNvPr id="10" name="Rectangle 9"/>
          <p:cNvSpPr/>
          <p:nvPr/>
        </p:nvSpPr>
        <p:spPr>
          <a:xfrm>
            <a:off x="8534400"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15</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Rectangle 8"/>
          <p:cNvSpPr/>
          <p:nvPr/>
        </p:nvSpPr>
        <p:spPr>
          <a:xfrm>
            <a:off x="0" y="5842337"/>
            <a:ext cx="7239000" cy="1015663"/>
          </a:xfrm>
          <a:prstGeom prst="rect">
            <a:avLst/>
          </a:prstGeom>
          <a:solidFill>
            <a:schemeClr val="tx1"/>
          </a:solidFill>
        </p:spPr>
        <p:txBody>
          <a:bodyPr wrap="square">
            <a:spAutoFit/>
          </a:bodyPr>
          <a:lstStyle/>
          <a:p>
            <a:pPr algn="ctr"/>
            <a:r>
              <a:rPr lang="en-US" sz="1200" b="1" dirty="0" smtClean="0">
                <a:solidFill>
                  <a:srgbClr val="C00000"/>
                </a:solidFill>
                <a:latin typeface="Times New Roman" pitchFamily="18" charset="0"/>
                <a:cs typeface="Times New Roman" pitchFamily="18" charset="0"/>
              </a:rPr>
              <a:t>Christ Himself has trod the rough pathway before us and has smoothed the path for our feet. </a:t>
            </a:r>
          </a:p>
          <a:p>
            <a:pPr algn="ctr"/>
            <a:r>
              <a:rPr lang="en-US" sz="1200" b="1" dirty="0" smtClean="0">
                <a:solidFill>
                  <a:srgbClr val="C00000"/>
                </a:solidFill>
                <a:latin typeface="Times New Roman" pitchFamily="18" charset="0"/>
                <a:cs typeface="Times New Roman" pitchFamily="18" charset="0"/>
              </a:rPr>
              <a:t>The narrow path of holiness, the way cast up for the ransomed of the Lord to walk in, is illuminated by Him who is the light of the world. As we follow in His steps, His light will shine upon us, and as we reflect the light borrowed from the glory of Christ, the path will grow brighter and brighter unto the perfect day. </a:t>
            </a:r>
          </a:p>
          <a:p>
            <a:pPr algn="ctr"/>
            <a:r>
              <a:rPr lang="en-US" sz="1200" b="1" dirty="0" smtClean="0">
                <a:solidFill>
                  <a:schemeClr val="bg1"/>
                </a:solidFill>
                <a:latin typeface="Times New Roman" pitchFamily="18" charset="0"/>
                <a:cs typeface="Times New Roman" pitchFamily="18" charset="0"/>
              </a:rPr>
              <a:t>{OFC-Our Father Cares 135.1}</a:t>
            </a:r>
            <a:endParaRPr lang="en-US" sz="1200" b="1" dirty="0">
              <a:solidFill>
                <a:schemeClr val="bg1"/>
              </a:solidFill>
              <a:latin typeface="Times New Roman" pitchFamily="18" charset="0"/>
              <a:cs typeface="Times New Roman" pitchFamily="18" charset="0"/>
            </a:endParaRPr>
          </a:p>
        </p:txBody>
      </p:sp>
      <p:sp>
        <p:nvSpPr>
          <p:cNvPr id="11" name="Rectangle 10"/>
          <p:cNvSpPr/>
          <p:nvPr/>
        </p:nvSpPr>
        <p:spPr>
          <a:xfrm>
            <a:off x="0" y="1600200"/>
            <a:ext cx="9144000" cy="707886"/>
          </a:xfrm>
          <a:prstGeom prst="rect">
            <a:avLst/>
          </a:prstGeom>
          <a:solidFill>
            <a:schemeClr val="tx1"/>
          </a:solidFill>
        </p:spPr>
        <p:txBody>
          <a:bodyPr wrap="square">
            <a:spAutoFit/>
          </a:bodyPr>
          <a:lstStyle/>
          <a:p>
            <a:pPr algn="ctr"/>
            <a:r>
              <a:rPr lang="en-US" sz="1300" b="1" dirty="0" smtClean="0">
                <a:solidFill>
                  <a:srgbClr val="C00000"/>
                </a:solidFill>
                <a:latin typeface="Times New Roman" pitchFamily="18" charset="0"/>
                <a:cs typeface="Times New Roman" pitchFamily="18" charset="0"/>
              </a:rPr>
              <a:t>We may think it pleasant at first to follow pride and worldly ambition, but the end is pain and sorrow.  Selfish plans may present flattering promises and hold out the hope of enjoyment, but we shall find that our happiness is poisoned and our life embittered by hopes that center in self</a:t>
            </a:r>
            <a:r>
              <a:rPr lang="en-US" sz="1300" b="1" dirty="0" smtClean="0">
                <a:solidFill>
                  <a:schemeClr val="bg1"/>
                </a:solidFill>
                <a:latin typeface="Times New Roman" pitchFamily="18" charset="0"/>
                <a:cs typeface="Times New Roman" pitchFamily="18" charset="0"/>
              </a:rPr>
              <a:t>.{  Margin.. </a:t>
            </a:r>
            <a:r>
              <a:rPr lang="en-US" sz="1400" b="1" dirty="0" smtClean="0">
                <a:solidFill>
                  <a:schemeClr val="bg1"/>
                </a:solidFill>
                <a:latin typeface="Times New Roman" pitchFamily="18" charset="0"/>
                <a:cs typeface="Times New Roman" pitchFamily="18" charset="0"/>
              </a:rPr>
              <a:t>OFC-Our Father Cares</a:t>
            </a:r>
            <a:r>
              <a:rPr lang="en-US" sz="1300" b="1" dirty="0" smtClean="0">
                <a:solidFill>
                  <a:schemeClr val="bg1"/>
                </a:solidFill>
                <a:latin typeface="Times New Roman" pitchFamily="18" charset="0"/>
                <a:cs typeface="Times New Roman" pitchFamily="18" charset="0"/>
              </a:rPr>
              <a:t> 135.2} </a:t>
            </a:r>
            <a:endParaRPr lang="en-US" sz="1300" b="1" dirty="0">
              <a:solidFill>
                <a:schemeClr val="bg1"/>
              </a:solidFill>
              <a:latin typeface="Times New Roman" pitchFamily="18" charset="0"/>
              <a:cs typeface="Times New Roman" pitchFamily="18" charset="0"/>
            </a:endParaRPr>
          </a:p>
        </p:txBody>
      </p:sp>
      <p:cxnSp>
        <p:nvCxnSpPr>
          <p:cNvPr id="13" name="Elbow Connector 12"/>
          <p:cNvCxnSpPr/>
          <p:nvPr/>
        </p:nvCxnSpPr>
        <p:spPr>
          <a:xfrm flipV="1">
            <a:off x="914400" y="2133600"/>
            <a:ext cx="533400" cy="228600"/>
          </a:xfrm>
          <a:prstGeom prst="bentConnector3">
            <a:avLst>
              <a:gd name="adj1" fmla="val 50000"/>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14"/>
          <p:cNvCxnSpPr/>
          <p:nvPr/>
        </p:nvCxnSpPr>
        <p:spPr>
          <a:xfrm rot="16200000" flipH="1">
            <a:off x="342900" y="5524500"/>
            <a:ext cx="381000" cy="304800"/>
          </a:xfrm>
          <a:prstGeom prst="bentConnector3">
            <a:avLst>
              <a:gd name="adj1" fmla="val 50000"/>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1"/>
            <a:ext cx="9144000" cy="6858000"/>
          </a:xfrm>
          <a:prstGeom prst="rect">
            <a:avLst/>
          </a:prstGeom>
          <a:ln>
            <a:solidFill>
              <a:srgbClr val="0000FF"/>
            </a:solidFill>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a:t>
            </a: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cecum in Humans cannot digest cellulose, so it becomes a</a:t>
            </a:r>
          </a:p>
          <a:p>
            <a:pPr marL="0" marR="0" lvl="0" indent="0" algn="ctr" defTabSz="914400" rtl="0" eaLnBrk="1" fontAlgn="base" latinLnBrk="0" hangingPunct="1">
              <a:lnSpc>
                <a:spcPct val="100000"/>
              </a:lnSpc>
              <a:spcBef>
                <a:spcPct val="0"/>
              </a:spcBef>
              <a:spcAft>
                <a:spcPct val="0"/>
              </a:spcAft>
              <a:buClrTx/>
              <a:buSzTx/>
              <a:buFontTx/>
              <a:buNone/>
              <a:tabLst/>
            </a:pP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digestive  waste. This waste, however, is important to the regular movements of the feces through the large intestine. Also called dietary fiber.  </a:t>
            </a: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Its caliber is largest at its commencement at the </a:t>
            </a:r>
            <a:r>
              <a:rPr kumimoji="0" lang="en-US" b="1" i="0" u="none" strike="noStrike" cap="none" normalizeH="0" baseline="0" dirty="0" err="1"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cecum</a:t>
            </a: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and gradually diminishes as far as the rectum, where there is a dilatation of considerable size just above the anal canal. It differs from the small intestine in its greater caliber, its more fixed position, its sacculated form, and in possessing certain appendages to its external coat, the</a:t>
            </a:r>
            <a:r>
              <a:rPr kumimoji="0" lang="en-US"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appendices.</a:t>
            </a:r>
          </a:p>
          <a:p>
            <a:pPr lvl="1" fontAlgn="base">
              <a:spcBef>
                <a:spcPct val="0"/>
              </a:spcBef>
              <a:spcAft>
                <a:spcPct val="0"/>
              </a:spcAft>
              <a:buClr>
                <a:schemeClr val="tx1"/>
              </a:buClr>
              <a:buFont typeface="Wingdings" pitchFamily="2" charset="2"/>
              <a:buChar char="q"/>
            </a:pP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Appendix: </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 structure that serves no digestive function in 	humans, but 	does contain </a:t>
            </a:r>
            <a:r>
              <a:rPr lang="en-US"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Lymphatic </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tissue. </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 symbol or our bodies defenses Martyr’s) 	</a:t>
            </a:r>
            <a:r>
              <a:rPr lang="en-US" b="1" dirty="0" smtClean="0">
                <a:solidFill>
                  <a:schemeClr val="bg1"/>
                </a:solidFill>
                <a:latin typeface="Times New Roman" pitchFamily="18" charset="0"/>
                <a:cs typeface="Times New Roman" pitchFamily="18" charset="0"/>
              </a:rPr>
              <a:t>Revelation. 2:9-11) </a:t>
            </a:r>
            <a:r>
              <a:rPr lang="en-US" sz="2000" b="1" dirty="0" smtClean="0">
                <a:solidFill>
                  <a:schemeClr val="bg1"/>
                </a:solidFill>
                <a:latin typeface="Times New Roman" pitchFamily="18" charset="0"/>
                <a:cs typeface="Times New Roman" pitchFamily="18" charset="0"/>
              </a:rPr>
              <a:t>(</a:t>
            </a:r>
            <a:r>
              <a:rPr lang="en-US" b="1" dirty="0" smtClean="0">
                <a:solidFill>
                  <a:schemeClr val="bg1"/>
                </a:solidFill>
                <a:latin typeface="Times New Roman" pitchFamily="18" charset="0"/>
                <a:cs typeface="Times New Roman" pitchFamily="18" charset="0"/>
              </a:rPr>
              <a:t>Judges 5:19)  </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An infection of the appendix is called 	appendicitis and can be quite serious and painful.</a:t>
            </a:r>
            <a:endPar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lvl="1" eaLnBrk="0" fontAlgn="base" hangingPunct="0">
              <a:spcBef>
                <a:spcPct val="0"/>
              </a:spcBef>
              <a:spcAft>
                <a:spcPct val="0"/>
              </a:spcAft>
              <a:buClr>
                <a:schemeClr val="tx1"/>
              </a:buClr>
              <a:buFont typeface="Wingdings" pitchFamily="2" charset="2"/>
              <a:buChar char="q"/>
            </a:pP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Rectum: </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way to perdition:</a:t>
            </a:r>
            <a:r>
              <a:rPr lang="en-US"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sin and sinners will be burned to ashes on the 	Earth.</a:t>
            </a:r>
            <a:r>
              <a:rPr kumimoji="0" lang="en-US"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(Malachi 4:1-3) (2 Peter 3:4) (Ezekiel 28:18-19)</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stored of the matter waiting to be expelled from the body.</a:t>
            </a:r>
            <a:r>
              <a:rPr kumimoji="0" lang="en-US" sz="2000" b="1" i="0" u="none" strike="noStrike" cap="none" normalizeH="0" baseline="0" dirty="0" smtClean="0">
                <a:ln>
                  <a:noFill/>
                </a:ln>
                <a:solidFill>
                  <a:srgbClr val="00B0F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endParaRPr kumimoji="0" lang="en-US"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(Deuteronomy 32:32-36) (Leviticus 4:7, 18, 25, 30.)</a:t>
            </a:r>
          </a:p>
          <a:p>
            <a:pPr lvl="1" eaLnBrk="0" fontAlgn="base" hangingPunct="0">
              <a:spcBef>
                <a:spcPct val="0"/>
              </a:spcBef>
              <a:spcAft>
                <a:spcPct val="0"/>
              </a:spcAft>
              <a:buClr>
                <a:schemeClr val="tx1"/>
              </a:buClr>
              <a:buFont typeface="Wingdings" pitchFamily="2" charset="2"/>
              <a:buChar char="q"/>
            </a:pP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Anus: </a:t>
            </a:r>
            <a:r>
              <a:rPr kumimoji="0" lang="en-US"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way to</a:t>
            </a:r>
            <a:r>
              <a:rPr kumimoji="0" lang="en-US" b="1" i="0" u="none" strike="noStrike" cap="none" normalizeH="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the pit</a:t>
            </a:r>
            <a:r>
              <a:rPr kumimoji="0" lang="en-US"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(from Latin anūs meaning "ring", "circle") </a:t>
            </a:r>
          </a:p>
          <a:p>
            <a:pPr lvl="1" eaLnBrk="0" fontAlgn="base" hangingPunct="0">
              <a:spcBef>
                <a:spcPct val="0"/>
              </a:spcBef>
              <a:spcAft>
                <a:spcPct val="0"/>
              </a:spcAft>
              <a:buClr>
                <a:schemeClr val="tx1"/>
              </a:buClr>
            </a:pP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is the external opening.  </a:t>
            </a:r>
            <a:r>
              <a:rPr lang="en-US" b="1" dirty="0" smtClean="0">
                <a:solidFill>
                  <a:schemeClr val="bg1"/>
                </a:solidFill>
                <a:latin typeface="Times New Roman" pitchFamily="18" charset="0"/>
                <a:ea typeface="Calibri" pitchFamily="34" charset="0"/>
                <a:cs typeface="Times New Roman" pitchFamily="18" charset="0"/>
              </a:rPr>
              <a:t>(Leviticus 6:10,11) (Leviticus 4:31) </a:t>
            </a:r>
          </a:p>
          <a:p>
            <a:pPr lvl="1" algn="ctr" eaLnBrk="0" fontAlgn="base" hangingPunct="0">
              <a:spcBef>
                <a:spcPct val="0"/>
              </a:spcBef>
              <a:spcAft>
                <a:spcPct val="0"/>
              </a:spcAft>
              <a:buClr>
                <a:schemeClr val="tx1"/>
              </a:buClr>
            </a:pP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chain that is let down from the throne of God is long enough to reach to the lowest depths of sin. Hold up a sin-pardoning </a:t>
            </a:r>
            <a:r>
              <a:rPr lang="en-US" b="1" dirty="0" err="1"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Saviour</a:t>
            </a: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before the lost and lonely, for Jesus has made divine intercession in their behalf. He is able to lift them from </a:t>
            </a:r>
            <a:r>
              <a:rPr lang="en-US"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pit of sin</a:t>
            </a: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that they may be acknowledged as the children of God, heirs with Christ to an immortal inheritance. They may have the life that measures with the life of God.  </a:t>
            </a:r>
          </a:p>
          <a:p>
            <a:pPr lvl="1" algn="ctr" eaLnBrk="0" fontAlgn="base" hangingPunct="0">
              <a:spcBef>
                <a:spcPct val="0"/>
              </a:spcBef>
              <a:spcAft>
                <a:spcPct val="0"/>
              </a:spcAft>
              <a:buClr>
                <a:schemeClr val="tx1"/>
              </a:buClr>
            </a:pPr>
            <a:r>
              <a:rPr lang="en-US" sz="1600" b="1" dirty="0" smtClean="0">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1600" b="1" dirty="0" smtClean="0">
                <a:solidFill>
                  <a:schemeClr val="bg1"/>
                </a:solidFill>
                <a:latin typeface="Times New Roman" pitchFamily="18" charset="0"/>
                <a:ea typeface="Calibri" pitchFamily="34" charset="0"/>
                <a:cs typeface="Times New Roman" pitchFamily="18" charset="0"/>
              </a:rPr>
              <a:t>Margin</a:t>
            </a:r>
            <a:r>
              <a:rPr lang="en-US" sz="1600" b="1" dirty="0" smtClean="0">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R</a:t>
            </a:r>
            <a:r>
              <a:rPr lang="en-US" sz="1600" b="1" dirty="0" smtClean="0">
                <a:solidFill>
                  <a:schemeClr val="bg1"/>
                </a:solidFill>
                <a:latin typeface="Times New Roman" pitchFamily="18" charset="0"/>
                <a:ea typeface="Calibri" pitchFamily="34" charset="0"/>
                <a:cs typeface="Times New Roman" pitchFamily="18" charset="0"/>
              </a:rPr>
              <a:t>eview and Herald,  April 11, 1912 par. 6} </a:t>
            </a:r>
            <a:r>
              <a:rPr kumimoji="0" lang="en-US" sz="16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p:txBody>
      </p:sp>
      <p:sp>
        <p:nvSpPr>
          <p:cNvPr id="3" name="Rectangle 2"/>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16</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686800" y="0"/>
            <a:ext cx="457200" cy="365125"/>
          </a:xfrm>
        </p:spPr>
        <p:txBody>
          <a:bodyPr/>
          <a:lstStyle/>
          <a:p>
            <a:pPr algn="ctr"/>
            <a:fld id="{877F9B8C-32C4-43F2-99B4-FFD195B4A4EB}" type="slidenum">
              <a:rPr lang="en-US" sz="16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17</a:t>
            </a:fld>
            <a:endPar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ubtitle 3"/>
          <p:cNvSpPr>
            <a:spLocks noGrp="1"/>
          </p:cNvSpPr>
          <p:nvPr>
            <p:ph type="subTitle" idx="1"/>
          </p:nvPr>
        </p:nvSpPr>
        <p:spPr>
          <a:xfrm>
            <a:off x="457200" y="3505200"/>
            <a:ext cx="8229600" cy="2819400"/>
          </a:xfrm>
          <a:ln>
            <a:solidFill>
              <a:srgbClr val="0000FF"/>
            </a:solidFill>
          </a:ln>
        </p:spPr>
        <p:style>
          <a:lnRef idx="0">
            <a:schemeClr val="accent5"/>
          </a:lnRef>
          <a:fillRef idx="3">
            <a:schemeClr val="accent5"/>
          </a:fillRef>
          <a:effectRef idx="3">
            <a:schemeClr val="accent5"/>
          </a:effectRef>
          <a:fontRef idx="minor">
            <a:schemeClr val="lt1"/>
          </a:fontRef>
        </p:style>
        <p:txBody>
          <a:bodyPr>
            <a:normAutofit/>
          </a:bodyPr>
          <a:lstStyle/>
          <a:p>
            <a:endParaRPr lang="en-US" sz="2400" i="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 Operates and Functions Like </a:t>
            </a:r>
          </a:p>
          <a:p>
            <a:r>
              <a:rPr lang="en-US" sz="2400" b="1" i="1" dirty="0" smtClean="0">
                <a:effectLst>
                  <a:outerShdw blurRad="38100" dist="38100" dir="2700000" algn="tl">
                    <a:srgbClr val="000000">
                      <a:alpha val="43137"/>
                    </a:srgbClr>
                  </a:outerShdw>
                </a:effectLst>
                <a:latin typeface="Times New Roman" pitchFamily="18" charset="0"/>
                <a:cs typeface="Times New Roman" pitchFamily="18" charset="0"/>
              </a:rPr>
              <a:t>(The Tribe of Gad)</a:t>
            </a:r>
          </a:p>
          <a:p>
            <a:r>
              <a:rPr lang="en-US" sz="2400" b="1" i="1" dirty="0" smtClean="0">
                <a:effectLst>
                  <a:outerShdw blurRad="38100" dist="38100" dir="2700000" algn="tl">
                    <a:srgbClr val="000000">
                      <a:alpha val="43137"/>
                    </a:srgbClr>
                  </a:outerShdw>
                </a:effectLst>
                <a:latin typeface="Times New Roman" pitchFamily="18" charset="0"/>
                <a:cs typeface="Times New Roman" pitchFamily="18" charset="0"/>
              </a:rPr>
              <a:t>“ A troop shall Overcome him”</a:t>
            </a:r>
          </a:p>
          <a:p>
            <a:endParaRPr lang="en-US" sz="2400" b="1" i="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yui_3_5_1_5_1377552582384_716" descr="http://i192.photobucket.com/albums/z195/sparkletags4/Christian/godBless56.jpg"/>
          <p:cNvPicPr/>
          <p:nvPr/>
        </p:nvPicPr>
        <p:blipFill>
          <a:blip r:embed="rId2" cstate="print"/>
          <a:srcRect/>
          <a:stretch>
            <a:fillRect/>
          </a:stretch>
        </p:blipFill>
        <p:spPr bwMode="auto">
          <a:xfrm>
            <a:off x="7162800" y="5029200"/>
            <a:ext cx="1181100" cy="1123950"/>
          </a:xfrm>
          <a:prstGeom prst="rect">
            <a:avLst/>
          </a:prstGeom>
          <a:noFill/>
          <a:ln w="9525">
            <a:solidFill>
              <a:srgbClr val="6600FF"/>
            </a:solidFill>
            <a:miter lim="800000"/>
            <a:headEnd/>
            <a:tailEnd/>
          </a:ln>
        </p:spPr>
      </p:pic>
      <p:sp>
        <p:nvSpPr>
          <p:cNvPr id="9" name="Rectangle 8"/>
          <p:cNvSpPr/>
          <p:nvPr/>
        </p:nvSpPr>
        <p:spPr>
          <a:xfrm>
            <a:off x="381000" y="304800"/>
            <a:ext cx="8382000" cy="2985433"/>
          </a:xfrm>
          <a:prstGeom prst="rect">
            <a:avLst/>
          </a:prstGeom>
          <a:ln>
            <a:solidFill>
              <a:srgbClr val="0000FF"/>
            </a:solidFill>
          </a:ln>
        </p:spPr>
        <p:style>
          <a:lnRef idx="0">
            <a:schemeClr val="dk1"/>
          </a:lnRef>
          <a:fillRef idx="3">
            <a:schemeClr val="dk1"/>
          </a:fillRef>
          <a:effectRef idx="3">
            <a:schemeClr val="dk1"/>
          </a:effectRef>
          <a:fontRef idx="minor">
            <a:schemeClr val="lt1"/>
          </a:fontRef>
        </p:style>
        <p:txBody>
          <a:bodyPr wrap="square">
            <a:spAutoFit/>
          </a:bodyPr>
          <a:lstStyle/>
          <a:p>
            <a:r>
              <a:rPr lang="en-US" sz="3600"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Next Week:</a:t>
            </a:r>
          </a:p>
          <a:p>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The Sanctuary of our Body</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 The Third Temple</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 Series 10 </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The Urinary System</a:t>
            </a:r>
            <a:endParaRPr lang="en-US" sz="3600" i="1" dirty="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763000" y="0"/>
            <a:ext cx="381000" cy="365125"/>
          </a:xfrm>
        </p:spPr>
        <p:txBody>
          <a:bodyPr/>
          <a:lstStyle/>
          <a:p>
            <a:pPr algn="ctr"/>
            <a:fld id="{877F9B8C-32C4-43F2-99B4-FFD195B4A4EB}" type="slidenum">
              <a:rPr lang="en-US" sz="18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2</a:t>
            </a:fld>
            <a:endPar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ubtitle 3"/>
          <p:cNvSpPr>
            <a:spLocks noGrp="1"/>
          </p:cNvSpPr>
          <p:nvPr>
            <p:ph type="subTitle" idx="1"/>
          </p:nvPr>
        </p:nvSpPr>
        <p:spPr>
          <a:xfrm>
            <a:off x="762000" y="3886200"/>
            <a:ext cx="7620000" cy="2438400"/>
          </a:xfrm>
          <a:ln>
            <a:solidFill>
              <a:srgbClr val="0000FF"/>
            </a:solidFill>
          </a:ln>
        </p:spPr>
        <p:style>
          <a:lnRef idx="0">
            <a:schemeClr val="accent5"/>
          </a:lnRef>
          <a:fillRef idx="3">
            <a:schemeClr val="accent5"/>
          </a:fillRef>
          <a:effectRef idx="3">
            <a:schemeClr val="accent5"/>
          </a:effectRef>
          <a:fontRef idx="minor">
            <a:schemeClr val="lt1"/>
          </a:fontRef>
        </p:style>
        <p:txBody>
          <a:bodyPr>
            <a:normAutofit/>
          </a:bodyPr>
          <a:lstStyle/>
          <a:p>
            <a:endParaRPr lang="en-US" sz="1200" b="1" i="1"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en-US" sz="1200" b="1" i="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Our Stomach A Symbol of the Laver.</a:t>
            </a:r>
          </a:p>
          <a:p>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Christ is the only Way to Eternal Life to Holiness</a:t>
            </a:r>
          </a:p>
          <a:p>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Through His Righteousness and Purity</a:t>
            </a:r>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 </a:t>
            </a:r>
          </a:p>
          <a:p>
            <a:r>
              <a:rPr lang="en-US" i="1" dirty="0" smtClean="0">
                <a:effectLst>
                  <a:outerShdw blurRad="38100" dist="38100" dir="2700000" algn="tl">
                    <a:srgbClr val="000000">
                      <a:alpha val="43137"/>
                    </a:srgbClr>
                  </a:outerShdw>
                </a:effectLst>
                <a:latin typeface="Times New Roman" pitchFamily="18" charset="0"/>
                <a:cs typeface="Times New Roman" pitchFamily="18" charset="0"/>
              </a:rPr>
              <a:t>	</a:t>
            </a:r>
          </a:p>
          <a:p>
            <a:endParaRPr lang="en-US" sz="2400" b="1" i="1" dirty="0" smtClean="0"/>
          </a:p>
          <a:p>
            <a:endParaRPr lang="en-US" b="1" i="1" dirty="0" smtClean="0"/>
          </a:p>
          <a:p>
            <a:endParaRPr lang="en-US" b="1" i="1" dirty="0" smtClean="0"/>
          </a:p>
          <a:p>
            <a:endParaRPr lang="en-US" b="1" dirty="0"/>
          </a:p>
        </p:txBody>
      </p:sp>
      <p:sp>
        <p:nvSpPr>
          <p:cNvPr id="6" name="Rectangle 5"/>
          <p:cNvSpPr/>
          <p:nvPr/>
        </p:nvSpPr>
        <p:spPr>
          <a:xfrm>
            <a:off x="381000" y="762000"/>
            <a:ext cx="8382000" cy="2739211"/>
          </a:xfrm>
          <a:prstGeom prst="rect">
            <a:avLst/>
          </a:prstGeom>
          <a:ln>
            <a:solidFill>
              <a:srgbClr val="0000FF"/>
            </a:solidFill>
          </a:ln>
        </p:spPr>
        <p:style>
          <a:lnRef idx="0">
            <a:schemeClr val="dk1"/>
          </a:lnRef>
          <a:fillRef idx="3">
            <a:schemeClr val="dk1"/>
          </a:fillRef>
          <a:effectRef idx="3">
            <a:schemeClr val="dk1"/>
          </a:effectRef>
          <a:fontRef idx="minor">
            <a:schemeClr val="lt1"/>
          </a:fontRef>
        </p:style>
        <p:txBody>
          <a:bodyPr wrap="square">
            <a:spAutoFit/>
          </a:bodyPr>
          <a:lstStyle/>
          <a:p>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We will continue our study</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The Digestive System</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Functions and Operates like,</a:t>
            </a:r>
          </a:p>
          <a:p>
            <a:pPr algn="ctr"/>
            <a:r>
              <a:rPr lang="en-US" sz="28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200" i="1" dirty="0" smtClean="0">
                <a:effectLst>
                  <a:outerShdw blurRad="38100" dist="38100" dir="2700000" algn="tl">
                    <a:srgbClr val="000000">
                      <a:alpha val="43137"/>
                    </a:srgbClr>
                  </a:outerShdw>
                </a:effectLst>
                <a:latin typeface="Times New Roman" pitchFamily="18" charset="0"/>
                <a:cs typeface="Times New Roman" pitchFamily="18" charset="0"/>
              </a:rPr>
              <a:t>The Tribe of Benjamin</a:t>
            </a:r>
          </a:p>
          <a:p>
            <a:pPr algn="ctr"/>
            <a:r>
              <a:rPr lang="en-US" sz="2400" i="1" dirty="0" smtClean="0">
                <a:effectLst>
                  <a:outerShdw blurRad="38100" dist="38100" dir="2700000" algn="tl">
                    <a:srgbClr val="000000">
                      <a:alpha val="43137"/>
                    </a:srgbClr>
                  </a:outerShdw>
                </a:effectLst>
                <a:latin typeface="Times New Roman" pitchFamily="18" charset="0"/>
                <a:cs typeface="Times New Roman" pitchFamily="18" charset="0"/>
              </a:rPr>
              <a:t>“Ravin as a Wolf” </a:t>
            </a:r>
            <a:endParaRPr lang="en-US" sz="2400" i="1"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ts2.explicit.bing.net/th?id=H.4607053683688457&amp;pid=15.1"/>
          <p:cNvPicPr>
            <a:picLocks noChangeAspect="1" noChangeArrowheads="1"/>
          </p:cNvPicPr>
          <p:nvPr/>
        </p:nvPicPr>
        <p:blipFill>
          <a:blip r:embed="rId2" cstate="print"/>
          <a:srcRect/>
          <a:stretch>
            <a:fillRect/>
          </a:stretch>
        </p:blipFill>
        <p:spPr bwMode="auto">
          <a:xfrm>
            <a:off x="0" y="2133600"/>
            <a:ext cx="4419600" cy="4343400"/>
          </a:xfrm>
          <a:prstGeom prst="rect">
            <a:avLst/>
          </a:prstGeom>
          <a:noFill/>
          <a:ln w="28575">
            <a:solidFill>
              <a:schemeClr val="tx1"/>
            </a:solidFill>
          </a:ln>
        </p:spPr>
      </p:pic>
      <p:sp>
        <p:nvSpPr>
          <p:cNvPr id="24" name="Rectangle 23"/>
          <p:cNvSpPr/>
          <p:nvPr/>
        </p:nvSpPr>
        <p:spPr>
          <a:xfrm>
            <a:off x="228600" y="2362200"/>
            <a:ext cx="1600200" cy="1981200"/>
          </a:xfrm>
          <a:prstGeom prst="rect">
            <a:avLst/>
          </a:prstGeom>
          <a:ln>
            <a:solidFill>
              <a:srgbClr val="C0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b="1" dirty="0" smtClean="0">
              <a:solidFill>
                <a:srgbClr val="CC9900"/>
              </a:solidFill>
              <a:latin typeface="Times New Roman" pitchFamily="18" charset="0"/>
              <a:cs typeface="Times New Roman" pitchFamily="18" charset="0"/>
            </a:endParaRPr>
          </a:p>
          <a:p>
            <a:pPr algn="ctr"/>
            <a:endParaRPr lang="en-US" b="1" dirty="0" smtClean="0">
              <a:solidFill>
                <a:srgbClr val="CC9900"/>
              </a:solidFill>
              <a:latin typeface="Times New Roman" pitchFamily="18" charset="0"/>
              <a:cs typeface="Times New Roman" pitchFamily="18" charset="0"/>
            </a:endParaRPr>
          </a:p>
          <a:p>
            <a:pPr algn="ctr"/>
            <a:r>
              <a:rPr lang="en-US" sz="1600" b="1" dirty="0" smtClean="0">
                <a:solidFill>
                  <a:srgbClr val="C00000"/>
                </a:solidFill>
                <a:latin typeface="Times New Roman" pitchFamily="18" charset="0"/>
                <a:cs typeface="Times New Roman" pitchFamily="18" charset="0"/>
              </a:rPr>
              <a:t>The “J” Like Shape of  this Organ</a:t>
            </a:r>
          </a:p>
          <a:p>
            <a:pPr algn="ctr"/>
            <a:r>
              <a:rPr lang="en-US" sz="1600" b="1" dirty="0" smtClean="0">
                <a:solidFill>
                  <a:srgbClr val="C00000"/>
                </a:solidFill>
                <a:latin typeface="Times New Roman" pitchFamily="18" charset="0"/>
                <a:cs typeface="Times New Roman" pitchFamily="18" charset="0"/>
              </a:rPr>
              <a:t>Gives His Own Identity</a:t>
            </a:r>
          </a:p>
          <a:p>
            <a:pPr algn="ctr"/>
            <a:r>
              <a:rPr lang="en-US" sz="1600" b="1" dirty="0" smtClean="0">
                <a:solidFill>
                  <a:srgbClr val="C00000"/>
                </a:solidFill>
                <a:latin typeface="Times New Roman" pitchFamily="18" charset="0"/>
                <a:cs typeface="Times New Roman" pitchFamily="18" charset="0"/>
              </a:rPr>
              <a:t>Jesus</a:t>
            </a:r>
          </a:p>
          <a:p>
            <a:pPr algn="ctr"/>
            <a:r>
              <a:rPr lang="en-US" b="1" dirty="0" smtClean="0">
                <a:solidFill>
                  <a:schemeClr val="bg1"/>
                </a:solidFill>
                <a:latin typeface="Times New Roman" pitchFamily="18" charset="0"/>
                <a:cs typeface="Times New Roman" pitchFamily="18" charset="0"/>
              </a:rPr>
              <a:t>Acts 4:10-12</a:t>
            </a:r>
          </a:p>
          <a:p>
            <a:pPr algn="ctr"/>
            <a:r>
              <a:rPr lang="en-US" b="1" dirty="0" smtClean="0">
                <a:solidFill>
                  <a:srgbClr val="CC9900"/>
                </a:solidFill>
                <a:latin typeface="Times New Roman" pitchFamily="18" charset="0"/>
                <a:cs typeface="Times New Roman" pitchFamily="18" charset="0"/>
              </a:rPr>
              <a:t> </a:t>
            </a:r>
          </a:p>
          <a:p>
            <a:pPr algn="ctr"/>
            <a:r>
              <a:rPr lang="en-US" b="1" i="1" dirty="0" smtClean="0">
                <a:solidFill>
                  <a:srgbClr val="CC9900"/>
                </a:solidFill>
              </a:rPr>
              <a:t> </a:t>
            </a:r>
            <a:endParaRPr lang="en-US" b="1" i="1" dirty="0">
              <a:solidFill>
                <a:srgbClr val="CC9900"/>
              </a:solidFill>
            </a:endParaRPr>
          </a:p>
        </p:txBody>
      </p:sp>
      <p:sp>
        <p:nvSpPr>
          <p:cNvPr id="12" name="Rectangle 11"/>
          <p:cNvSpPr/>
          <p:nvPr/>
        </p:nvSpPr>
        <p:spPr>
          <a:xfrm>
            <a:off x="0" y="0"/>
            <a:ext cx="9144000" cy="707886"/>
          </a:xfrm>
          <a:prstGeom prst="rect">
            <a:avLst/>
          </a:prstGeom>
          <a:ln w="28575">
            <a:solidFill>
              <a:srgbClr val="C00000"/>
            </a:solidFill>
          </a:ln>
        </p:spPr>
        <p:style>
          <a:lnRef idx="0">
            <a:scrgbClr r="0" g="0" b="0"/>
          </a:lnRef>
          <a:fillRef idx="1002">
            <a:schemeClr val="lt1"/>
          </a:fillRef>
          <a:effectRef idx="0">
            <a:scrgbClr r="0" g="0" b="0"/>
          </a:effectRef>
          <a:fontRef idx="major"/>
        </p:style>
        <p:txBody>
          <a:bodyPr wrap="square">
            <a:spAutoFit/>
          </a:bodyPr>
          <a:lstStyle/>
          <a:p>
            <a:pPr algn="ctr"/>
            <a:r>
              <a:rPr lang="en-US" sz="4000" b="1" dirty="0" smtClean="0">
                <a:solidFill>
                  <a:srgbClr val="C00000"/>
                </a:solidFill>
                <a:latin typeface="Times New Roman" pitchFamily="18" charset="0"/>
                <a:cs typeface="Times New Roman" pitchFamily="18" charset="0"/>
              </a:rPr>
              <a:t>Christ a Symbol of The Laver  </a:t>
            </a:r>
            <a:endParaRPr lang="en-US" sz="4000" dirty="0">
              <a:solidFill>
                <a:srgbClr val="C00000"/>
              </a:solidFill>
              <a:latin typeface="Times New Roman" pitchFamily="18" charset="0"/>
              <a:cs typeface="Times New Roman" pitchFamily="18" charset="0"/>
            </a:endParaRPr>
          </a:p>
        </p:txBody>
      </p:sp>
      <p:sp>
        <p:nvSpPr>
          <p:cNvPr id="15" name="TextBox 14"/>
          <p:cNvSpPr txBox="1"/>
          <p:nvPr/>
        </p:nvSpPr>
        <p:spPr>
          <a:xfrm>
            <a:off x="0" y="685800"/>
            <a:ext cx="4419600" cy="1477328"/>
          </a:xfrm>
          <a:prstGeom prst="rect">
            <a:avLst/>
          </a:prstGeom>
          <a:ln>
            <a:solidFill>
              <a:srgbClr val="C00000"/>
            </a:solidFill>
          </a:ln>
        </p:spPr>
        <p:style>
          <a:lnRef idx="0">
            <a:scrgbClr r="0" g="0" b="0"/>
          </a:lnRef>
          <a:fillRef idx="1002">
            <a:schemeClr val="lt1"/>
          </a:fillRef>
          <a:effectRef idx="0">
            <a:scrgbClr r="0" g="0" b="0"/>
          </a:effectRef>
          <a:fontRef idx="major"/>
        </p:style>
        <p:txBody>
          <a:bodyPr wrap="square" rtlCol="0">
            <a:spAutoFit/>
          </a:bodyPr>
          <a:lstStyle/>
          <a:p>
            <a:pPr algn="ctr"/>
            <a:r>
              <a:rPr lang="en-US" b="1" dirty="0" smtClean="0">
                <a:solidFill>
                  <a:srgbClr val="C00000"/>
                </a:solidFill>
                <a:latin typeface="Times New Roman" pitchFamily="18" charset="0"/>
                <a:cs typeface="Times New Roman" pitchFamily="18" charset="0"/>
              </a:rPr>
              <a:t>The Stomach is an expanded J-shape </a:t>
            </a:r>
          </a:p>
          <a:p>
            <a:pPr algn="ctr"/>
            <a:r>
              <a:rPr lang="en-US" b="1" dirty="0" smtClean="0">
                <a:solidFill>
                  <a:srgbClr val="C00000"/>
                </a:solidFill>
                <a:latin typeface="Times New Roman" pitchFamily="18" charset="0"/>
                <a:cs typeface="Times New Roman" pitchFamily="18" charset="0"/>
              </a:rPr>
              <a:t>segment of the digestive track.  It is divided in to </a:t>
            </a:r>
            <a:r>
              <a:rPr lang="en-US" b="1" u="sng" dirty="0" smtClean="0">
                <a:solidFill>
                  <a:srgbClr val="C00000"/>
                </a:solidFill>
                <a:latin typeface="Times New Roman" pitchFamily="18" charset="0"/>
                <a:cs typeface="Times New Roman" pitchFamily="18" charset="0"/>
              </a:rPr>
              <a:t>4 regions.  </a:t>
            </a:r>
            <a:r>
              <a:rPr lang="en-US" b="1" dirty="0" smtClean="0">
                <a:solidFill>
                  <a:srgbClr val="C00000"/>
                </a:solidFill>
                <a:latin typeface="Times New Roman" pitchFamily="18" charset="0"/>
                <a:cs typeface="Times New Roman" pitchFamily="18" charset="0"/>
              </a:rPr>
              <a:t>The very shape give homage to His Creator and Redeemer</a:t>
            </a:r>
          </a:p>
          <a:p>
            <a:pPr algn="ctr"/>
            <a:r>
              <a:rPr lang="en-US" b="1" u="sng" dirty="0" smtClean="0">
                <a:solidFill>
                  <a:srgbClr val="C00000"/>
                </a:solidFill>
                <a:latin typeface="Times New Roman" pitchFamily="18" charset="0"/>
                <a:cs typeface="Times New Roman" pitchFamily="18" charset="0"/>
              </a:rPr>
              <a:t>(The #4 is a symbol of divinity)</a:t>
            </a:r>
            <a:endParaRPr lang="en-US" b="1" u="sng" dirty="0">
              <a:solidFill>
                <a:srgbClr val="C00000"/>
              </a:solidFill>
              <a:latin typeface="Times New Roman" pitchFamily="18" charset="0"/>
              <a:cs typeface="Times New Roman" pitchFamily="18" charset="0"/>
            </a:endParaRPr>
          </a:p>
        </p:txBody>
      </p:sp>
      <p:sp>
        <p:nvSpPr>
          <p:cNvPr id="14" name="Rectangle 13"/>
          <p:cNvSpPr/>
          <p:nvPr/>
        </p:nvSpPr>
        <p:spPr>
          <a:xfrm>
            <a:off x="4495800" y="6488668"/>
            <a:ext cx="4648200" cy="369332"/>
          </a:xfrm>
          <a:prstGeom prst="rect">
            <a:avLst/>
          </a:prstGeom>
          <a:solidFill>
            <a:schemeClr val="tx1"/>
          </a:solidFill>
          <a:ln w="28575">
            <a:solidFill>
              <a:srgbClr val="CC9900"/>
            </a:solidFill>
          </a:ln>
        </p:spPr>
        <p:txBody>
          <a:bodyPr wrap="square">
            <a:spAutoFit/>
          </a:bodyPr>
          <a:lstStyle/>
          <a:p>
            <a:pPr algn="ctr"/>
            <a:r>
              <a:rPr lang="en-US" b="1" dirty="0" smtClean="0">
                <a:solidFill>
                  <a:srgbClr val="D09E00"/>
                </a:solidFill>
                <a:latin typeface="Times New Roman" pitchFamily="18" charset="0"/>
                <a:cs typeface="Times New Roman" pitchFamily="18" charset="0"/>
              </a:rPr>
              <a:t>Exodus 30:18-21</a:t>
            </a:r>
            <a:endParaRPr lang="en-US" b="1" dirty="0">
              <a:solidFill>
                <a:srgbClr val="D09E00"/>
              </a:solidFill>
              <a:latin typeface="Times New Roman" pitchFamily="18" charset="0"/>
              <a:cs typeface="Times New Roman" pitchFamily="18" charset="0"/>
            </a:endParaRPr>
          </a:p>
        </p:txBody>
      </p:sp>
      <p:sp>
        <p:nvSpPr>
          <p:cNvPr id="16" name="Rectangle 15"/>
          <p:cNvSpPr/>
          <p:nvPr/>
        </p:nvSpPr>
        <p:spPr>
          <a:xfrm>
            <a:off x="0" y="6488668"/>
            <a:ext cx="4495800" cy="369332"/>
          </a:xfrm>
          <a:prstGeom prst="rect">
            <a:avLst/>
          </a:prstGeom>
          <a:solidFill>
            <a:schemeClr val="tx1"/>
          </a:solidFill>
          <a:ln w="28575">
            <a:solidFill>
              <a:srgbClr val="CC9900"/>
            </a:solidFill>
          </a:ln>
        </p:spPr>
        <p:txBody>
          <a:bodyPr wrap="square">
            <a:spAutoFit/>
          </a:bodyPr>
          <a:lstStyle/>
          <a:p>
            <a:pPr algn="ctr"/>
            <a:r>
              <a:rPr lang="en-US" b="1" dirty="0" smtClean="0">
                <a:solidFill>
                  <a:srgbClr val="CC9900"/>
                </a:solidFill>
                <a:latin typeface="Times New Roman" pitchFamily="18" charset="0"/>
                <a:cs typeface="Times New Roman" pitchFamily="18" charset="0"/>
              </a:rPr>
              <a:t>Genesis 49:27 </a:t>
            </a:r>
            <a:endParaRPr lang="en-US" b="1" dirty="0">
              <a:solidFill>
                <a:srgbClr val="CC9900"/>
              </a:solidFill>
              <a:latin typeface="Times New Roman" pitchFamily="18" charset="0"/>
              <a:cs typeface="Times New Roman" pitchFamily="18" charset="0"/>
            </a:endParaRPr>
          </a:p>
        </p:txBody>
      </p:sp>
      <p:pic>
        <p:nvPicPr>
          <p:cNvPr id="17" name="yui_3_5_1_5_1365838884654_642" descr="http://www.bible-history.com/art/laver9.jpg"/>
          <p:cNvPicPr/>
          <p:nvPr/>
        </p:nvPicPr>
        <p:blipFill>
          <a:blip r:embed="rId3" cstate="print"/>
          <a:srcRect/>
          <a:stretch>
            <a:fillRect/>
          </a:stretch>
        </p:blipFill>
        <p:spPr bwMode="auto">
          <a:xfrm>
            <a:off x="4495800" y="2209800"/>
            <a:ext cx="4648200" cy="4267200"/>
          </a:xfrm>
          <a:prstGeom prst="rect">
            <a:avLst/>
          </a:prstGeom>
          <a:noFill/>
          <a:ln w="28575">
            <a:solidFill>
              <a:schemeClr val="tx1"/>
            </a:solidFill>
            <a:miter lim="800000"/>
            <a:headEnd/>
            <a:tailEnd/>
          </a:ln>
        </p:spPr>
      </p:pic>
      <p:sp>
        <p:nvSpPr>
          <p:cNvPr id="19" name="TextBox 18"/>
          <p:cNvSpPr txBox="1"/>
          <p:nvPr/>
        </p:nvSpPr>
        <p:spPr>
          <a:xfrm>
            <a:off x="4419600" y="685800"/>
            <a:ext cx="4724400" cy="1477328"/>
          </a:xfrm>
          <a:prstGeom prst="rect">
            <a:avLst/>
          </a:prstGeom>
          <a:ln>
            <a:solidFill>
              <a:srgbClr val="C00000"/>
            </a:solidFill>
          </a:ln>
        </p:spPr>
        <p:style>
          <a:lnRef idx="0">
            <a:scrgbClr r="0" g="0" b="0"/>
          </a:lnRef>
          <a:fillRef idx="1002">
            <a:schemeClr val="lt1"/>
          </a:fillRef>
          <a:effectRef idx="0">
            <a:scrgbClr r="0" g="0" b="0"/>
          </a:effectRef>
          <a:fontRef idx="major"/>
        </p:style>
        <p:txBody>
          <a:bodyPr wrap="square" rtlCol="0">
            <a:spAutoFit/>
          </a:bodyPr>
          <a:lstStyle/>
          <a:p>
            <a:pPr algn="ctr"/>
            <a:r>
              <a:rPr lang="en-US" dirty="0" smtClean="0"/>
              <a:t> </a:t>
            </a:r>
            <a:r>
              <a:rPr lang="en-US" b="1" dirty="0" smtClean="0">
                <a:solidFill>
                  <a:srgbClr val="C00000"/>
                </a:solidFill>
                <a:latin typeface="Times New Roman" pitchFamily="18" charset="0"/>
                <a:cs typeface="Times New Roman" pitchFamily="18" charset="0"/>
              </a:rPr>
              <a:t>And he made the laver [of] brass, and the foot of it [of] brass, of the looking glasses of [the women] assembling, which assembled [at] the door of the tabernacle of the congregation. </a:t>
            </a:r>
          </a:p>
          <a:p>
            <a:pPr algn="ctr"/>
            <a:r>
              <a:rPr lang="en-US" b="1" dirty="0" smtClean="0">
                <a:solidFill>
                  <a:srgbClr val="C00000"/>
                </a:solidFill>
                <a:latin typeface="Times New Roman" pitchFamily="18" charset="0"/>
                <a:cs typeface="Times New Roman" pitchFamily="18" charset="0"/>
              </a:rPr>
              <a:t>(Exodus 38:8)</a:t>
            </a:r>
            <a:endParaRPr lang="en-US" b="1" dirty="0">
              <a:solidFill>
                <a:srgbClr val="C00000"/>
              </a:solidFill>
              <a:latin typeface="Times New Roman" pitchFamily="18" charset="0"/>
              <a:cs typeface="Times New Roman" pitchFamily="18" charset="0"/>
            </a:endParaRPr>
          </a:p>
        </p:txBody>
      </p:sp>
      <p:sp>
        <p:nvSpPr>
          <p:cNvPr id="10" name="Rectangle 9"/>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3</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Rectangle 10"/>
          <p:cNvSpPr/>
          <p:nvPr/>
        </p:nvSpPr>
        <p:spPr>
          <a:xfrm>
            <a:off x="2249213" y="3200400"/>
            <a:ext cx="1832618" cy="1477328"/>
          </a:xfrm>
          <a:prstGeom prst="rect">
            <a:avLst/>
          </a:prstGeom>
        </p:spPr>
        <p:txBody>
          <a:bodyPr wrap="none">
            <a:spAutoFit/>
          </a:bodyPr>
          <a:lstStyle/>
          <a:p>
            <a:pPr algn="ctr"/>
            <a:r>
              <a:rPr lang="en-US" b="1" dirty="0" smtClean="0">
                <a:solidFill>
                  <a:srgbClr val="C00000"/>
                </a:solidFill>
                <a:latin typeface="Times New Roman" pitchFamily="18" charset="0"/>
                <a:cs typeface="Times New Roman" pitchFamily="18" charset="0"/>
              </a:rPr>
              <a:t>Christ</a:t>
            </a:r>
          </a:p>
          <a:p>
            <a:pPr algn="ctr"/>
            <a:r>
              <a:rPr lang="en-US" b="1" dirty="0" smtClean="0">
                <a:solidFill>
                  <a:srgbClr val="C00000"/>
                </a:solidFill>
                <a:latin typeface="Times New Roman" pitchFamily="18" charset="0"/>
                <a:cs typeface="Times New Roman" pitchFamily="18" charset="0"/>
              </a:rPr>
              <a:t>is become </a:t>
            </a:r>
          </a:p>
          <a:p>
            <a:pPr algn="ctr"/>
            <a:r>
              <a:rPr lang="en-US" b="1" dirty="0" smtClean="0">
                <a:solidFill>
                  <a:srgbClr val="C00000"/>
                </a:solidFill>
                <a:latin typeface="Times New Roman" pitchFamily="18" charset="0"/>
                <a:cs typeface="Times New Roman" pitchFamily="18" charset="0"/>
              </a:rPr>
              <a:t>The head </a:t>
            </a:r>
          </a:p>
          <a:p>
            <a:pPr algn="ctr"/>
            <a:r>
              <a:rPr lang="en-US" b="1" dirty="0" smtClean="0">
                <a:solidFill>
                  <a:srgbClr val="C00000"/>
                </a:solidFill>
                <a:latin typeface="Times New Roman" pitchFamily="18" charset="0"/>
                <a:cs typeface="Times New Roman" pitchFamily="18" charset="0"/>
              </a:rPr>
              <a:t>of the corner</a:t>
            </a:r>
          </a:p>
          <a:p>
            <a:pPr algn="ctr"/>
            <a:r>
              <a:rPr lang="en-US" b="1" dirty="0" smtClean="0">
                <a:solidFill>
                  <a:srgbClr val="C00000"/>
                </a:solidFill>
                <a:latin typeface="Times New Roman" pitchFamily="18" charset="0"/>
                <a:cs typeface="Times New Roman" pitchFamily="18" charset="0"/>
              </a:rPr>
              <a:t>Margin..verse 11</a:t>
            </a:r>
            <a:endParaRPr lang="en-US" b="1" dirty="0">
              <a:solidFill>
                <a:srgbClr val="C00000"/>
              </a:solidFill>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6858000"/>
          </a:xfrm>
          <a:prstGeom prst="rect">
            <a:avLst/>
          </a:prstGeom>
          <a:ln w="28575">
            <a:solidFill>
              <a:srgbClr val="C00000"/>
            </a:solidFill>
          </a:ln>
        </p:spPr>
        <p:style>
          <a:lnRef idx="0">
            <a:scrgbClr r="0" g="0" b="0"/>
          </a:lnRef>
          <a:fillRef idx="1002">
            <a:schemeClr val="lt1"/>
          </a:fillRef>
          <a:effectRef idx="0">
            <a:scrgbClr r="0" g="0" b="0"/>
          </a:effectRef>
          <a:fontRef idx="major"/>
        </p:style>
        <p:txBody>
          <a:bodyPr wrap="square">
            <a:spAutoFit/>
          </a:bodyPr>
          <a:lstStyle/>
          <a:p>
            <a:pPr algn="ctr"/>
            <a:r>
              <a:rPr lang="en-US" sz="2400" b="1" dirty="0" smtClean="0">
                <a:solidFill>
                  <a:srgbClr val="C00000"/>
                </a:solidFill>
                <a:latin typeface="Times New Roman" pitchFamily="18" charset="0"/>
                <a:cs typeface="Times New Roman" pitchFamily="18" charset="0"/>
              </a:rPr>
              <a:t>No Thirst for the World</a:t>
            </a:r>
          </a:p>
          <a:p>
            <a:pPr algn="ctr"/>
            <a:r>
              <a:rPr lang="en-US" sz="2000" b="1" dirty="0" smtClean="0">
                <a:solidFill>
                  <a:schemeClr val="tx2">
                    <a:lumMod val="50000"/>
                  </a:schemeClr>
                </a:solidFill>
                <a:latin typeface="Times New Roman" pitchFamily="18" charset="0"/>
                <a:cs typeface="Times New Roman" pitchFamily="18" charset="0"/>
              </a:rPr>
              <a:t>Whosoever drinketh of the water that I shall give him shall never thirst”</a:t>
            </a:r>
          </a:p>
          <a:p>
            <a:pPr algn="ctr"/>
            <a:r>
              <a:rPr lang="en-US" sz="2000" b="1" dirty="0" smtClean="0">
                <a:solidFill>
                  <a:schemeClr val="tx2">
                    <a:lumMod val="50000"/>
                  </a:schemeClr>
                </a:solidFill>
                <a:latin typeface="Times New Roman" pitchFamily="18" charset="0"/>
                <a:cs typeface="Times New Roman" pitchFamily="18" charset="0"/>
              </a:rPr>
              <a:t>ever crave the world's advantages and attractions--"but the water that I shall give him shall be in him a well of water springing up unto everlasting life“</a:t>
            </a:r>
          </a:p>
          <a:p>
            <a:pPr algn="ctr"/>
            <a:r>
              <a:rPr lang="en-US" sz="2000" b="1" dirty="0" smtClean="0">
                <a:solidFill>
                  <a:schemeClr val="tx2">
                    <a:lumMod val="50000"/>
                  </a:schemeClr>
                </a:solidFill>
                <a:latin typeface="Times New Roman" pitchFamily="18" charset="0"/>
                <a:cs typeface="Times New Roman" pitchFamily="18" charset="0"/>
              </a:rPr>
              <a:t> </a:t>
            </a:r>
            <a:r>
              <a:rPr lang="en-US" sz="2000" b="1" dirty="0" smtClean="0">
                <a:solidFill>
                  <a:schemeClr val="bg1"/>
                </a:solidFill>
                <a:latin typeface="Times New Roman" pitchFamily="18" charset="0"/>
                <a:cs typeface="Times New Roman" pitchFamily="18" charset="0"/>
              </a:rPr>
              <a:t>(Letter 5, 1900).  John 4:14.</a:t>
            </a:r>
            <a:r>
              <a:rPr lang="en-US" sz="2000" b="1" dirty="0" smtClean="0">
                <a:solidFill>
                  <a:schemeClr val="tx2">
                    <a:lumMod val="50000"/>
                  </a:schemeClr>
                </a:solidFill>
                <a:latin typeface="Times New Roman" pitchFamily="18" charset="0"/>
                <a:cs typeface="Times New Roman" pitchFamily="18" charset="0"/>
              </a:rPr>
              <a:t> </a:t>
            </a:r>
          </a:p>
          <a:p>
            <a:pPr algn="ctr"/>
            <a:r>
              <a:rPr lang="en-US" sz="2800" b="1" dirty="0" smtClean="0">
                <a:solidFill>
                  <a:srgbClr val="C00000"/>
                </a:solidFill>
                <a:latin typeface="Times New Roman" pitchFamily="18" charset="0"/>
                <a:cs typeface="Times New Roman" pitchFamily="18" charset="0"/>
              </a:rPr>
              <a:t>     A Channel</a:t>
            </a:r>
          </a:p>
          <a:p>
            <a:pPr algn="ctr"/>
            <a:r>
              <a:rPr lang="en-US" sz="2000" b="1" dirty="0" smtClean="0">
                <a:solidFill>
                  <a:schemeClr val="tx2">
                    <a:lumMod val="50000"/>
                  </a:schemeClr>
                </a:solidFill>
                <a:latin typeface="Times New Roman" pitchFamily="18" charset="0"/>
                <a:cs typeface="Times New Roman" pitchFamily="18" charset="0"/>
              </a:rPr>
              <a:t>You must seek to have an indwelling Saviour, who will be to you as a well of water, springing up into everlasting life. </a:t>
            </a:r>
          </a:p>
          <a:p>
            <a:pPr algn="ctr"/>
            <a:r>
              <a:rPr lang="en-US" sz="2000" b="1" dirty="0" smtClean="0">
                <a:solidFill>
                  <a:schemeClr val="tx2">
                    <a:lumMod val="50000"/>
                  </a:schemeClr>
                </a:solidFill>
                <a:latin typeface="Times New Roman" pitchFamily="18" charset="0"/>
                <a:cs typeface="Times New Roman" pitchFamily="18" charset="0"/>
              </a:rPr>
              <a:t>The water of life flowing from the heart always waters the hearts of others.</a:t>
            </a:r>
          </a:p>
          <a:p>
            <a:pPr algn="ctr"/>
            <a:r>
              <a:rPr lang="en-US" sz="2000" b="1" dirty="0" smtClean="0">
                <a:solidFill>
                  <a:schemeClr val="tx2">
                    <a:lumMod val="50000"/>
                  </a:schemeClr>
                </a:solidFill>
                <a:latin typeface="Times New Roman" pitchFamily="18" charset="0"/>
                <a:cs typeface="Times New Roman" pitchFamily="18" charset="0"/>
              </a:rPr>
              <a:t> </a:t>
            </a:r>
            <a:r>
              <a:rPr lang="en-US" sz="2000" b="1" dirty="0" smtClean="0">
                <a:solidFill>
                  <a:schemeClr val="bg1"/>
                </a:solidFill>
                <a:latin typeface="Times New Roman" pitchFamily="18" charset="0"/>
                <a:cs typeface="Times New Roman" pitchFamily="18" charset="0"/>
              </a:rPr>
              <a:t>(Manuscript Release 69, 1912).  {Vol. 5 Bible Commentary 1134. 1-2}</a:t>
            </a:r>
            <a:endParaRPr lang="en-US" sz="800" b="1" dirty="0" smtClean="0">
              <a:solidFill>
                <a:schemeClr val="bg1"/>
              </a:solidFill>
              <a:latin typeface="Times New Roman" pitchFamily="18" charset="0"/>
              <a:cs typeface="Times New Roman" pitchFamily="18" charset="0"/>
            </a:endParaRPr>
          </a:p>
          <a:p>
            <a:pPr algn="ctr"/>
            <a:r>
              <a:rPr lang="en-US" sz="800" b="1" dirty="0" smtClean="0">
                <a:solidFill>
                  <a:schemeClr val="bg1"/>
                </a:solidFill>
                <a:latin typeface="Times New Roman" pitchFamily="18" charset="0"/>
                <a:cs typeface="Times New Roman" pitchFamily="18" charset="0"/>
              </a:rPr>
              <a:t>  </a:t>
            </a:r>
          </a:p>
          <a:p>
            <a:pPr algn="ctr"/>
            <a:r>
              <a:rPr lang="en-US" sz="2400" b="1" dirty="0" smtClean="0">
                <a:solidFill>
                  <a:schemeClr val="tx2">
                    <a:lumMod val="50000"/>
                  </a:schemeClr>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A Revelation of Grace</a:t>
            </a:r>
          </a:p>
          <a:p>
            <a:pPr algn="ctr"/>
            <a:r>
              <a:rPr lang="en-US" sz="2000" b="1" dirty="0" smtClean="0">
                <a:solidFill>
                  <a:schemeClr val="tx2">
                    <a:lumMod val="50000"/>
                  </a:schemeClr>
                </a:solidFill>
                <a:latin typeface="Times New Roman" pitchFamily="18" charset="0"/>
                <a:cs typeface="Times New Roman" pitchFamily="18" charset="0"/>
              </a:rPr>
              <a:t>The water that Christ referred to was the revelation of His grace in His Word. </a:t>
            </a:r>
          </a:p>
          <a:p>
            <a:pPr algn="ctr"/>
            <a:r>
              <a:rPr lang="en-US" sz="2000" b="1" dirty="0" smtClean="0">
                <a:solidFill>
                  <a:schemeClr val="tx2">
                    <a:lumMod val="50000"/>
                  </a:schemeClr>
                </a:solidFill>
                <a:latin typeface="Times New Roman" pitchFamily="18" charset="0"/>
                <a:cs typeface="Times New Roman" pitchFamily="18" charset="0"/>
              </a:rPr>
              <a:t>His Spirit, His teaching, is as a satisfying fountain to every soul. . . . In Christ is fullness of joy forevermore. . . . Christ's gracious presence in His Word is ever speaking to the soul, representing Him as the well of living water to refresh the thirsting. It is our privilege to have a living, abiding Saviour. He is the source of spiritual power implanted within us, and His influence will flow forth in words and actions, refreshing all within the sphere of our influence, begetting in them desires and aspirations for strength and purity, for holiness and peace, and for that joy which brings with it no sorrow. This is the result of an indwelling Saviour.</a:t>
            </a:r>
          </a:p>
          <a:p>
            <a:pPr algn="ctr"/>
            <a:r>
              <a:rPr lang="en-US" sz="2000" b="1" dirty="0" smtClean="0">
                <a:solidFill>
                  <a:schemeClr val="bg1"/>
                </a:solidFill>
                <a:latin typeface="Times New Roman" pitchFamily="18" charset="0"/>
                <a:cs typeface="Times New Roman" pitchFamily="18" charset="0"/>
              </a:rPr>
              <a:t>(Letter 73, 1897) </a:t>
            </a:r>
            <a:endParaRPr lang="en-US" sz="2000" b="1" dirty="0">
              <a:solidFill>
                <a:schemeClr val="bg1"/>
              </a:solidFill>
              <a:latin typeface="Times New Roman" pitchFamily="18" charset="0"/>
              <a:cs typeface="Times New Roman" pitchFamily="18" charset="0"/>
            </a:endParaRPr>
          </a:p>
        </p:txBody>
      </p:sp>
      <p:sp>
        <p:nvSpPr>
          <p:cNvPr id="4" name="Rectangle 3"/>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4</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09584"/>
          </a:xfrm>
          <a:prstGeom prst="rect">
            <a:avLst/>
          </a:prstGeom>
          <a:ln>
            <a:solidFill>
              <a:srgbClr val="C00000"/>
            </a:solidFill>
          </a:ln>
        </p:spPr>
        <p:style>
          <a:lnRef idx="0">
            <a:schemeClr val="accent5"/>
          </a:lnRef>
          <a:fillRef idx="1002">
            <a:schemeClr val="lt1"/>
          </a:fillRef>
          <a:effectRef idx="3">
            <a:schemeClr val="accent5"/>
          </a:effectRef>
          <a:fontRef idx="minor">
            <a:schemeClr val="lt1"/>
          </a:fontRef>
        </p:style>
        <p:txBody>
          <a:bodyPr wrap="square">
            <a:spAutoFit/>
          </a:bodyPr>
          <a:lstStyle/>
          <a:p>
            <a:pPr algn="ctr"/>
            <a:r>
              <a:rPr lang="en-US" sz="2800" b="1" u="sng" dirty="0" smtClean="0">
                <a:solidFill>
                  <a:srgbClr val="C00000"/>
                </a:solidFill>
                <a:latin typeface="Times New Roman" pitchFamily="18" charset="0"/>
                <a:cs typeface="Times New Roman" pitchFamily="18" charset="0"/>
              </a:rPr>
              <a:t>The Stomach</a:t>
            </a:r>
          </a:p>
          <a:p>
            <a:pPr algn="ctr"/>
            <a:endParaRPr lang="en-US" sz="900" b="1" u="sng" dirty="0" smtClean="0">
              <a:solidFill>
                <a:srgbClr val="C00000"/>
              </a:solidFill>
              <a:latin typeface="Times New Roman" pitchFamily="18" charset="0"/>
              <a:cs typeface="Times New Roman" pitchFamily="18" charset="0"/>
            </a:endParaRPr>
          </a:p>
          <a:p>
            <a:pPr algn="ctr"/>
            <a:r>
              <a:rPr lang="en-US" b="1" dirty="0" smtClean="0">
                <a:solidFill>
                  <a:srgbClr val="C00000"/>
                </a:solidFill>
                <a:latin typeface="Times New Roman" pitchFamily="18" charset="0"/>
                <a:cs typeface="Times New Roman" pitchFamily="18" charset="0"/>
              </a:rPr>
              <a:t>      For certain things fasting and prayer are recommended and appropriate. </a:t>
            </a:r>
          </a:p>
          <a:p>
            <a:pPr algn="ctr"/>
            <a:r>
              <a:rPr lang="en-US" b="1" dirty="0" smtClean="0">
                <a:solidFill>
                  <a:srgbClr val="C00000"/>
                </a:solidFill>
                <a:latin typeface="Times New Roman" pitchFamily="18" charset="0"/>
                <a:cs typeface="Times New Roman" pitchFamily="18" charset="0"/>
              </a:rPr>
              <a:t>In the hand of God they are a means of cleansing the heart and promoting a receptive frame of mind. We obtain answers to our prayers because we humble our souls before God. If our appetites clamor for the flesh of dead animals, it is a necessity to fast and pray for the Lord to give His grace to deny fleshly lusts which war against the soul. </a:t>
            </a:r>
          </a:p>
          <a:p>
            <a:pPr algn="ctr"/>
            <a:r>
              <a:rPr lang="en-US" b="1" dirty="0" smtClean="0">
                <a:solidFill>
                  <a:srgbClr val="C00000"/>
                </a:solidFill>
                <a:latin typeface="Times New Roman" pitchFamily="18" charset="0"/>
                <a:cs typeface="Times New Roman" pitchFamily="18" charset="0"/>
              </a:rPr>
              <a:t> There should be far less anxiety as to what we shall eat and what we shall drink to gratify our fleshly appetites; but we may well encourage the appetite of the soul, and pray for especial enlightenment upon the Word of God, and eat and drink that Word. </a:t>
            </a:r>
          </a:p>
          <a:p>
            <a:pPr algn="ctr"/>
            <a:r>
              <a:rPr lang="en-US" b="1" dirty="0" smtClean="0">
                <a:solidFill>
                  <a:srgbClr val="C00000"/>
                </a:solidFill>
                <a:latin typeface="Times New Roman" pitchFamily="18" charset="0"/>
                <a:cs typeface="Times New Roman" pitchFamily="18" charset="0"/>
              </a:rPr>
              <a:t> Jesus says, </a:t>
            </a:r>
            <a:r>
              <a:rPr lang="en-US" b="1" u="sng"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b="1" u="sng" dirty="0" smtClean="0">
                <a:solidFill>
                  <a:srgbClr val="C00000"/>
                </a:solidFill>
                <a:latin typeface="Times New Roman" pitchFamily="18" charset="0"/>
                <a:cs typeface="Times New Roman" pitchFamily="18" charset="0"/>
              </a:rPr>
              <a:t>I am that bread of life."  "I am the living bread…. </a:t>
            </a:r>
          </a:p>
          <a:p>
            <a:pPr algn="ctr"/>
            <a:r>
              <a:rPr lang="en-US" b="1" dirty="0" smtClean="0">
                <a:solidFill>
                  <a:schemeClr val="bg1"/>
                </a:solidFill>
                <a:latin typeface="Times New Roman" pitchFamily="18" charset="0"/>
                <a:cs typeface="Times New Roman" pitchFamily="18" charset="0"/>
              </a:rPr>
              <a:t>{20 Manuscript Releases  105.3-4}  </a:t>
            </a:r>
          </a:p>
          <a:p>
            <a:pPr algn="ctr"/>
            <a:endParaRPr lang="en-US" sz="800" b="1" dirty="0" smtClean="0">
              <a:solidFill>
                <a:schemeClr val="bg1"/>
              </a:solidFill>
              <a:latin typeface="Times New Roman" pitchFamily="18" charset="0"/>
              <a:cs typeface="Times New Roman" pitchFamily="18" charset="0"/>
            </a:endParaRPr>
          </a:p>
          <a:p>
            <a:pPr algn="ctr"/>
            <a:r>
              <a:rPr lang="en-US" b="1" dirty="0" smtClean="0">
                <a:solidFill>
                  <a:srgbClr val="C00000"/>
                </a:solidFill>
                <a:latin typeface="Times New Roman" pitchFamily="18" charset="0"/>
                <a:cs typeface="Times New Roman" pitchFamily="18" charset="0"/>
              </a:rPr>
              <a:t>    We must be constantly meditating upon the Word, eating it, digesting it, and by practice, assimilating it, so that it is taken into the life current. He who feeds on Christ daily will by his example teach others to think less of that which they eat and to feel much greater anxiety for the food they give to the soul. </a:t>
            </a:r>
          </a:p>
          <a:p>
            <a:pPr algn="ctr"/>
            <a:r>
              <a:rPr lang="en-US" b="1" dirty="0" smtClean="0">
                <a:solidFill>
                  <a:schemeClr val="bg1"/>
                </a:solidFill>
                <a:latin typeface="Times New Roman" pitchFamily="18" charset="0"/>
                <a:cs typeface="Times New Roman" pitchFamily="18" charset="0"/>
              </a:rPr>
              <a:t>{20 Manuscript Releases 106.1}</a:t>
            </a:r>
          </a:p>
          <a:p>
            <a:r>
              <a:rPr lang="en-US" sz="2000" b="1" dirty="0" smtClean="0">
                <a:solidFill>
                  <a:schemeClr val="bg1">
                    <a:lumMod val="75000"/>
                    <a:lumOff val="25000"/>
                  </a:schemeClr>
                </a:solidFill>
                <a:latin typeface="Times New Roman" pitchFamily="18" charset="0"/>
                <a:cs typeface="Times New Roman" pitchFamily="18" charset="0"/>
              </a:rPr>
              <a:t>The True Fast</a:t>
            </a:r>
          </a:p>
          <a:p>
            <a:pPr algn="ctr"/>
            <a:r>
              <a:rPr lang="en-US" b="1" dirty="0" smtClean="0">
                <a:solidFill>
                  <a:srgbClr val="C00000"/>
                </a:solidFill>
                <a:latin typeface="Times New Roman" pitchFamily="18" charset="0"/>
                <a:cs typeface="Times New Roman" pitchFamily="18" charset="0"/>
              </a:rPr>
              <a:t>      The true fasting which should be recommended to all, is abstinence from every stimulating kind of food, and the proper use of wholesome, simple food, which God has provided in abundance. Men need to think less about what they shall eat and drink of temporal food, and much more in regard to the food from heaven, that will give tone and vitality to the whole religious experience.  </a:t>
            </a:r>
          </a:p>
          <a:p>
            <a:pPr algn="ctr"/>
            <a:r>
              <a:rPr lang="en-US" b="1" dirty="0" smtClean="0">
                <a:solidFill>
                  <a:schemeClr val="bg1"/>
                </a:solidFill>
                <a:latin typeface="Times New Roman" pitchFamily="18" charset="0"/>
                <a:cs typeface="Times New Roman" pitchFamily="18" charset="0"/>
              </a:rPr>
              <a:t>{CD  Counsels on Diet and Foods188.3} </a:t>
            </a:r>
            <a:r>
              <a:rPr lang="en-US" b="1" dirty="0" smtClean="0">
                <a:solidFill>
                  <a:srgbClr val="C00000"/>
                </a:solidFill>
                <a:latin typeface="Times New Roman" pitchFamily="18" charset="0"/>
                <a:cs typeface="Times New Roman" pitchFamily="18" charset="0"/>
              </a:rPr>
              <a:t> </a:t>
            </a:r>
            <a:r>
              <a:rPr lang="en-US" b="1" dirty="0" smtClean="0">
                <a:solidFill>
                  <a:schemeClr val="bg1"/>
                </a:solidFill>
                <a:latin typeface="Times New Roman" pitchFamily="18" charset="0"/>
                <a:cs typeface="Times New Roman" pitchFamily="18" charset="0"/>
              </a:rPr>
              <a:t>[LETTER 73, 1896]  Medical Ministry. 283 </a:t>
            </a:r>
            <a:endParaRPr lang="en-US" b="1" dirty="0">
              <a:solidFill>
                <a:schemeClr val="bg1"/>
              </a:solidFill>
              <a:latin typeface="Times New Roman" pitchFamily="18" charset="0"/>
              <a:cs typeface="Times New Roman" pitchFamily="18" charset="0"/>
            </a:endParaRPr>
          </a:p>
        </p:txBody>
      </p:sp>
      <p:sp>
        <p:nvSpPr>
          <p:cNvPr id="3" name="Rectangle 2"/>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5</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1" descr="http://health.rush.edu/HealthInformation/graphics/images/en/19223.jpg"/>
          <p:cNvPicPr>
            <a:picLocks noChangeAspect="1" noChangeArrowheads="1"/>
          </p:cNvPicPr>
          <p:nvPr/>
        </p:nvPicPr>
        <p:blipFill>
          <a:blip r:embed="rId2" cstate="print"/>
          <a:srcRect/>
          <a:stretch>
            <a:fillRect/>
          </a:stretch>
        </p:blipFill>
        <p:spPr bwMode="auto">
          <a:xfrm>
            <a:off x="0" y="1219200"/>
            <a:ext cx="5105400" cy="5638800"/>
          </a:xfrm>
          <a:prstGeom prst="rect">
            <a:avLst/>
          </a:prstGeom>
          <a:noFill/>
          <a:ln w="28575">
            <a:solidFill>
              <a:srgbClr val="C00000"/>
            </a:solidFill>
          </a:ln>
        </p:spPr>
      </p:pic>
      <p:sp>
        <p:nvSpPr>
          <p:cNvPr id="4" name="Rectangle 3"/>
          <p:cNvSpPr/>
          <p:nvPr/>
        </p:nvSpPr>
        <p:spPr>
          <a:xfrm>
            <a:off x="5105400" y="1"/>
            <a:ext cx="4038600" cy="5139869"/>
          </a:xfrm>
          <a:prstGeom prst="rect">
            <a:avLst/>
          </a:prstGeom>
          <a:ln w="19050">
            <a:solidFill>
              <a:srgbClr val="C00000"/>
            </a:solidFill>
          </a:ln>
        </p:spPr>
        <p:style>
          <a:lnRef idx="0">
            <a:scrgbClr r="0" g="0" b="0"/>
          </a:lnRef>
          <a:fillRef idx="1002">
            <a:schemeClr val="lt1"/>
          </a:fillRef>
          <a:effectRef idx="0">
            <a:scrgbClr r="0" g="0" b="0"/>
          </a:effectRef>
          <a:fontRef idx="major"/>
        </p:style>
        <p:txBody>
          <a:bodyPr wrap="square">
            <a:spAutoFit/>
          </a:bodyPr>
          <a:lstStyle/>
          <a:p>
            <a:pPr algn="ctr"/>
            <a:r>
              <a:rPr lang="en-US" sz="2800" b="1" dirty="0" smtClean="0">
                <a:solidFill>
                  <a:srgbClr val="C00000"/>
                </a:solidFill>
                <a:latin typeface="Times New Roman" pitchFamily="18" charset="0"/>
                <a:cs typeface="Times New Roman" pitchFamily="18" charset="0"/>
              </a:rPr>
              <a:t>Stomach</a:t>
            </a:r>
          </a:p>
          <a:p>
            <a:pPr algn="ctr"/>
            <a:r>
              <a:rPr lang="en-US" sz="2000" b="1" dirty="0" smtClean="0">
                <a:solidFill>
                  <a:srgbClr val="C00000"/>
                </a:solidFill>
                <a:latin typeface="Times New Roman" pitchFamily="18" charset="0"/>
                <a:cs typeface="Times New Roman" pitchFamily="18" charset="0"/>
              </a:rPr>
              <a:t>The muscular, hollow bag in the alimentary canal is the stomach. The stomach is the primary organ of the </a:t>
            </a:r>
            <a:r>
              <a:rPr lang="en-US" sz="2000" b="1" u="sng" dirty="0" smtClean="0">
                <a:solidFill>
                  <a:srgbClr val="C00000"/>
                </a:solidFill>
                <a:latin typeface="Times New Roman" pitchFamily="18" charset="0"/>
                <a:cs typeface="Times New Roman" pitchFamily="18" charset="0"/>
                <a:hlinkClick r:id="rId3"/>
              </a:rPr>
              <a:t>digestive system</a:t>
            </a:r>
            <a:r>
              <a:rPr lang="en-US" sz="2000" b="1" dirty="0" smtClean="0">
                <a:solidFill>
                  <a:srgbClr val="C00000"/>
                </a:solidFill>
                <a:latin typeface="Times New Roman" pitchFamily="18" charset="0"/>
                <a:cs typeface="Times New Roman" pitchFamily="18" charset="0"/>
              </a:rPr>
              <a:t> that is involved in the second phase of food digestion. The location of the stomach is between the esophagus and small intestine. </a:t>
            </a:r>
          </a:p>
          <a:p>
            <a:pPr algn="ctr"/>
            <a:r>
              <a:rPr lang="en-US" sz="2000" b="1" dirty="0" smtClean="0">
                <a:solidFill>
                  <a:srgbClr val="C00000"/>
                </a:solidFill>
                <a:latin typeface="Times New Roman" pitchFamily="18" charset="0"/>
                <a:cs typeface="Times New Roman" pitchFamily="18" charset="0"/>
              </a:rPr>
              <a:t>The </a:t>
            </a:r>
            <a:r>
              <a:rPr lang="en-US" sz="2000" b="1" u="sng" dirty="0" smtClean="0">
                <a:solidFill>
                  <a:srgbClr val="C00000"/>
                </a:solidFill>
                <a:latin typeface="Times New Roman" pitchFamily="18" charset="0"/>
                <a:cs typeface="Times New Roman" pitchFamily="18" charset="0"/>
                <a:hlinkClick r:id="rId4"/>
              </a:rPr>
              <a:t>function of the stomach</a:t>
            </a:r>
            <a:r>
              <a:rPr lang="en-US" sz="2000" b="1" dirty="0" smtClean="0">
                <a:solidFill>
                  <a:srgbClr val="C00000"/>
                </a:solidFill>
                <a:latin typeface="Times New Roman" pitchFamily="18" charset="0"/>
                <a:cs typeface="Times New Roman" pitchFamily="18" charset="0"/>
              </a:rPr>
              <a:t> is to churn food with help of </a:t>
            </a:r>
            <a:r>
              <a:rPr lang="en-US" sz="2000" b="1" u="sng" dirty="0" smtClean="0">
                <a:solidFill>
                  <a:srgbClr val="C00000"/>
                </a:solidFill>
                <a:latin typeface="Times New Roman" pitchFamily="18" charset="0"/>
                <a:cs typeface="Times New Roman" pitchFamily="18" charset="0"/>
              </a:rPr>
              <a:t>smooth muscular </a:t>
            </a:r>
            <a:r>
              <a:rPr lang="en-US" sz="2000" b="1" dirty="0" smtClean="0">
                <a:solidFill>
                  <a:srgbClr val="C00000"/>
                </a:solidFill>
                <a:latin typeface="Times New Roman" pitchFamily="18" charset="0"/>
                <a:cs typeface="Times New Roman" pitchFamily="18" charset="0"/>
              </a:rPr>
              <a:t>contortions, secrete protein digesting enzymes and strong </a:t>
            </a:r>
            <a:r>
              <a:rPr lang="en-US" sz="2000" b="1" dirty="0" smtClean="0">
                <a:solidFill>
                  <a:srgbClr val="C00000"/>
                </a:solidFill>
                <a:latin typeface="Times New Roman" pitchFamily="18" charset="0"/>
                <a:cs typeface="Times New Roman" pitchFamily="18" charset="0"/>
              </a:rPr>
              <a:t>acids </a:t>
            </a:r>
            <a:r>
              <a:rPr lang="en-US" sz="2000" b="1" dirty="0" smtClean="0">
                <a:solidFill>
                  <a:srgbClr val="C00000"/>
                </a:solidFill>
                <a:latin typeface="Times New Roman" pitchFamily="18" charset="0"/>
                <a:cs typeface="Times New Roman" pitchFamily="18" charset="0"/>
              </a:rPr>
              <a:t>for food digestion. </a:t>
            </a:r>
          </a:p>
          <a:p>
            <a:pPr algn="ctr"/>
            <a:r>
              <a:rPr lang="en-US" sz="2000" b="1" dirty="0" smtClean="0">
                <a:solidFill>
                  <a:srgbClr val="C00000"/>
                </a:solidFill>
                <a:latin typeface="Times New Roman" pitchFamily="18" charset="0"/>
                <a:cs typeface="Times New Roman" pitchFamily="18" charset="0"/>
              </a:rPr>
              <a:t>It then passes the partially digested food towards the small intestine.</a:t>
            </a:r>
            <a:endParaRPr lang="en-US" sz="2000" b="1" dirty="0">
              <a:solidFill>
                <a:srgbClr val="C00000"/>
              </a:solidFill>
              <a:latin typeface="Times New Roman" pitchFamily="18" charset="0"/>
              <a:cs typeface="Times New Roman" pitchFamily="18" charset="0"/>
            </a:endParaRPr>
          </a:p>
        </p:txBody>
      </p:sp>
      <p:sp>
        <p:nvSpPr>
          <p:cNvPr id="5" name="Rectangle 4"/>
          <p:cNvSpPr/>
          <p:nvPr/>
        </p:nvSpPr>
        <p:spPr>
          <a:xfrm>
            <a:off x="0" y="0"/>
            <a:ext cx="5105400" cy="1200329"/>
          </a:xfrm>
          <a:prstGeom prst="rect">
            <a:avLst/>
          </a:prstGeom>
          <a:ln>
            <a:solidFill>
              <a:srgbClr val="C00000"/>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n-US" b="1" dirty="0" smtClean="0">
                <a:solidFill>
                  <a:srgbClr val="C00000"/>
                </a:solidFill>
                <a:latin typeface="Times New Roman" pitchFamily="18" charset="0"/>
                <a:cs typeface="Times New Roman" pitchFamily="18" charset="0"/>
              </a:rPr>
              <a:t>Genesis 49:27	</a:t>
            </a:r>
          </a:p>
          <a:p>
            <a:pPr algn="ctr"/>
            <a:r>
              <a:rPr lang="en-US" b="1" dirty="0" smtClean="0">
                <a:solidFill>
                  <a:srgbClr val="C00000"/>
                </a:solidFill>
                <a:latin typeface="Times New Roman" pitchFamily="18" charset="0"/>
                <a:cs typeface="Times New Roman" pitchFamily="18" charset="0"/>
              </a:rPr>
              <a:t>Benjamin shall ravin [as] a wolf: </a:t>
            </a:r>
            <a:r>
              <a:rPr lang="en-US" b="1" u="sng" dirty="0" smtClean="0">
                <a:solidFill>
                  <a:srgbClr val="C00000"/>
                </a:solidFill>
                <a:latin typeface="Times New Roman" pitchFamily="18" charset="0"/>
                <a:cs typeface="Times New Roman" pitchFamily="18" charset="0"/>
              </a:rPr>
              <a:t>in the morning he shall devour the prey</a:t>
            </a:r>
            <a:r>
              <a:rPr lang="en-US" b="1" dirty="0" smtClean="0">
                <a:solidFill>
                  <a:srgbClr val="C00000"/>
                </a:solidFill>
                <a:latin typeface="Times New Roman" pitchFamily="18" charset="0"/>
                <a:cs typeface="Times New Roman" pitchFamily="18" charset="0"/>
              </a:rPr>
              <a:t>, and at </a:t>
            </a:r>
            <a:r>
              <a:rPr lang="en-US" b="1" u="sng" dirty="0" smtClean="0">
                <a:solidFill>
                  <a:srgbClr val="C00000"/>
                </a:solidFill>
                <a:latin typeface="Times New Roman" pitchFamily="18" charset="0"/>
                <a:cs typeface="Times New Roman" pitchFamily="18" charset="0"/>
              </a:rPr>
              <a:t>night he shall divide the spoil. </a:t>
            </a:r>
            <a:endParaRPr lang="en-US" b="1" u="sng" dirty="0">
              <a:solidFill>
                <a:srgbClr val="C00000"/>
              </a:solidFill>
              <a:latin typeface="Times New Roman" pitchFamily="18" charset="0"/>
              <a:cs typeface="Times New Roman" pitchFamily="18" charset="0"/>
            </a:endParaRPr>
          </a:p>
        </p:txBody>
      </p:sp>
      <p:sp>
        <p:nvSpPr>
          <p:cNvPr id="6" name="Rectangle 5"/>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6</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7" name="yui_3_5_1_5_1378418870639_697" descr="http://razzberrypress.com/uploads/Priest_at_Basin.jpg"/>
          <p:cNvPicPr/>
          <p:nvPr/>
        </p:nvPicPr>
        <p:blipFill>
          <a:blip r:embed="rId5" cstate="print"/>
          <a:srcRect/>
          <a:stretch>
            <a:fillRect/>
          </a:stretch>
        </p:blipFill>
        <p:spPr bwMode="auto">
          <a:xfrm>
            <a:off x="5105400" y="5029200"/>
            <a:ext cx="4038600" cy="1828800"/>
          </a:xfrm>
          <a:prstGeom prst="rect">
            <a:avLst/>
          </a:prstGeom>
          <a:noFill/>
          <a:ln w="9525">
            <a:solidFill>
              <a:srgbClr val="C00000"/>
            </a:solidFill>
            <a:miter lim="800000"/>
            <a:headEnd/>
            <a:tailEnd/>
          </a:ln>
        </p:spPr>
      </p:pic>
      <p:sp>
        <p:nvSpPr>
          <p:cNvPr id="18" name="TextBox 17"/>
          <p:cNvSpPr txBox="1"/>
          <p:nvPr/>
        </p:nvSpPr>
        <p:spPr>
          <a:xfrm>
            <a:off x="7503807" y="6488668"/>
            <a:ext cx="1640193" cy="369332"/>
          </a:xfrm>
          <a:prstGeom prst="rect">
            <a:avLst/>
          </a:prstGeom>
        </p:spPr>
        <p:style>
          <a:lnRef idx="1">
            <a:schemeClr val="accent6"/>
          </a:lnRef>
          <a:fillRef idx="3">
            <a:schemeClr val="accent6"/>
          </a:fillRef>
          <a:effectRef idx="2">
            <a:schemeClr val="accent6"/>
          </a:effectRef>
          <a:fontRef idx="minor">
            <a:schemeClr val="lt1"/>
          </a:fontRef>
        </p:style>
        <p:txBody>
          <a:bodyPr wrap="none" rtlCol="0">
            <a:spAutoFit/>
          </a:bodyPr>
          <a:lstStyle/>
          <a:p>
            <a:r>
              <a:rPr lang="en-US" b="1" dirty="0" smtClean="0">
                <a:latin typeface="Times New Roman" pitchFamily="18" charset="0"/>
                <a:cs typeface="Times New Roman" pitchFamily="18" charset="0"/>
              </a:rPr>
              <a:t>James  1:22-25</a:t>
            </a:r>
            <a:endParaRPr lang="en-US" b="1" dirty="0">
              <a:latin typeface="Times New Roman" pitchFamily="18" charset="0"/>
              <a:cs typeface="Times New Roman" pitchFamily="18" charset="0"/>
            </a:endParaRPr>
          </a:p>
        </p:txBody>
      </p:sp>
      <p:sp>
        <p:nvSpPr>
          <p:cNvPr id="9" name="TextBox 8"/>
          <p:cNvSpPr txBox="1"/>
          <p:nvPr/>
        </p:nvSpPr>
        <p:spPr>
          <a:xfrm>
            <a:off x="3505200" y="2209800"/>
            <a:ext cx="1219200" cy="1754326"/>
          </a:xfrm>
          <a:prstGeom prst="rect">
            <a:avLst/>
          </a:prstGeom>
          <a:noFill/>
        </p:spPr>
        <p:txBody>
          <a:bodyPr wrap="square" rtlCol="0">
            <a:sp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Christ The Living Word</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Fill with the Spirit</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Rectangle 10"/>
          <p:cNvSpPr/>
          <p:nvPr/>
        </p:nvSpPr>
        <p:spPr>
          <a:xfrm>
            <a:off x="1600200" y="2438400"/>
            <a:ext cx="1295400" cy="685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1295400" y="3124200"/>
            <a:ext cx="1143000" cy="685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1447800" y="2057400"/>
            <a:ext cx="1219200" cy="914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3581400" y="1371600"/>
            <a:ext cx="1295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yui_3_5_1_5_1378416413737_697" descr="http://emp.byui.edu/SATTERFIELDB/Tabernacle/Laver.jpg"/>
          <p:cNvPicPr/>
          <p:nvPr/>
        </p:nvPicPr>
        <p:blipFill>
          <a:blip r:embed="rId6" cstate="print"/>
          <a:srcRect l="6723" r="29412"/>
          <a:stretch>
            <a:fillRect/>
          </a:stretch>
        </p:blipFill>
        <p:spPr bwMode="auto">
          <a:xfrm>
            <a:off x="1295400" y="2590800"/>
            <a:ext cx="1676400" cy="1752600"/>
          </a:xfrm>
          <a:prstGeom prst="rect">
            <a:avLst/>
          </a:prstGeom>
          <a:noFill/>
          <a:ln w="28575">
            <a:solidFill>
              <a:srgbClr val="CC9900"/>
            </a:solidFill>
            <a:miter lim="800000"/>
            <a:headEnd/>
            <a:tailEnd/>
          </a:ln>
        </p:spPr>
      </p:pic>
      <p:sp>
        <p:nvSpPr>
          <p:cNvPr id="16" name="TextBox 15"/>
          <p:cNvSpPr txBox="1"/>
          <p:nvPr/>
        </p:nvSpPr>
        <p:spPr>
          <a:xfrm>
            <a:off x="1371600" y="2590800"/>
            <a:ext cx="1768548" cy="276999"/>
          </a:xfrm>
          <a:prstGeom prst="rect">
            <a:avLst/>
          </a:prstGeom>
          <a:noFill/>
        </p:spPr>
        <p:txBody>
          <a:bodyPr wrap="square" rtlCol="0">
            <a:spAutoFit/>
          </a:bodyPr>
          <a:lstStyle/>
          <a:p>
            <a:r>
              <a:rPr lang="en-US" sz="1200" b="1" dirty="0" smtClean="0">
                <a:solidFill>
                  <a:srgbClr val="C00000"/>
                </a:solidFill>
                <a:latin typeface="Times New Roman" pitchFamily="18" charset="0"/>
                <a:cs typeface="Times New Roman" pitchFamily="18" charset="0"/>
              </a:rPr>
              <a:t>The Smooth Muscles</a:t>
            </a:r>
          </a:p>
        </p:txBody>
      </p:sp>
      <p:sp>
        <p:nvSpPr>
          <p:cNvPr id="17" name="Rectangle 16"/>
          <p:cNvSpPr/>
          <p:nvPr/>
        </p:nvSpPr>
        <p:spPr>
          <a:xfrm>
            <a:off x="1295400" y="3048000"/>
            <a:ext cx="1386470" cy="646331"/>
          </a:xfrm>
          <a:prstGeom prst="rect">
            <a:avLst/>
          </a:prstGeom>
        </p:spPr>
        <p:txBody>
          <a:bodyPr wrap="square">
            <a:spAutoFit/>
          </a:bodyPr>
          <a:lstStyle/>
          <a:p>
            <a:r>
              <a:rPr lang="en-US" sz="1200" b="1" dirty="0" smtClean="0">
                <a:solidFill>
                  <a:srgbClr val="C00000"/>
                </a:solidFill>
                <a:latin typeface="Times New Roman" pitchFamily="18" charset="0"/>
                <a:cs typeface="Times New Roman" pitchFamily="18" charset="0"/>
              </a:rPr>
              <a:t>A symbol </a:t>
            </a:r>
          </a:p>
          <a:p>
            <a:r>
              <a:rPr lang="en-US" sz="1200" b="1" dirty="0" smtClean="0">
                <a:solidFill>
                  <a:srgbClr val="C00000"/>
                </a:solidFill>
                <a:latin typeface="Times New Roman" pitchFamily="18" charset="0"/>
                <a:cs typeface="Times New Roman" pitchFamily="18" charset="0"/>
              </a:rPr>
              <a:t>Of</a:t>
            </a:r>
          </a:p>
          <a:p>
            <a:r>
              <a:rPr lang="en-US" sz="1200" b="1" dirty="0" smtClean="0">
                <a:solidFill>
                  <a:srgbClr val="C00000"/>
                </a:solidFill>
                <a:latin typeface="Times New Roman" pitchFamily="18" charset="0"/>
                <a:cs typeface="Times New Roman" pitchFamily="18" charset="0"/>
              </a:rPr>
              <a:t> Priest</a:t>
            </a:r>
            <a:endParaRPr lang="en-US" sz="1200" b="1" dirty="0">
              <a:solidFill>
                <a:srgbClr val="C00000"/>
              </a:solidFill>
              <a:latin typeface="Times New Roman" pitchFamily="18" charset="0"/>
              <a:cs typeface="Times New Roman" pitchFamily="18" charset="0"/>
            </a:endParaRPr>
          </a:p>
        </p:txBody>
      </p:sp>
      <p:sp>
        <p:nvSpPr>
          <p:cNvPr id="20" name="Rectangle 19"/>
          <p:cNvSpPr/>
          <p:nvPr/>
        </p:nvSpPr>
        <p:spPr>
          <a:xfrm>
            <a:off x="152400" y="5334000"/>
            <a:ext cx="2362200" cy="1323439"/>
          </a:xfrm>
          <a:prstGeom prst="rect">
            <a:avLst/>
          </a:prstGeom>
          <a:solidFill>
            <a:schemeClr val="tx1"/>
          </a:solidFill>
          <a:ln w="28575">
            <a:solidFill>
              <a:srgbClr val="C00000"/>
            </a:solidFill>
          </a:ln>
        </p:spPr>
        <p:txBody>
          <a:bodyPr wrap="square">
            <a:spAutoFit/>
          </a:bodyPr>
          <a:lstStyle/>
          <a:p>
            <a:pPr algn="ctr"/>
            <a:r>
              <a:rPr lang="en-US" sz="1600" b="1" dirty="0" smtClean="0">
                <a:solidFill>
                  <a:srgbClr val="C00000"/>
                </a:solidFill>
                <a:latin typeface="Times New Roman" pitchFamily="18" charset="0"/>
                <a:cs typeface="Times New Roman" pitchFamily="18" charset="0"/>
              </a:rPr>
              <a:t>The Stomach </a:t>
            </a:r>
          </a:p>
          <a:p>
            <a:pPr algn="ctr"/>
            <a:r>
              <a:rPr lang="en-US" sz="1600" b="1" dirty="0" smtClean="0">
                <a:solidFill>
                  <a:srgbClr val="C00000"/>
                </a:solidFill>
                <a:latin typeface="Times New Roman" pitchFamily="18" charset="0"/>
                <a:cs typeface="Times New Roman" pitchFamily="18" charset="0"/>
              </a:rPr>
              <a:t>Breaks down the food.</a:t>
            </a:r>
          </a:p>
          <a:p>
            <a:pPr algn="ctr"/>
            <a:r>
              <a:rPr lang="en-US" sz="1600" b="1" dirty="0" smtClean="0">
                <a:solidFill>
                  <a:srgbClr val="C00000"/>
                </a:solidFill>
                <a:latin typeface="Times New Roman" pitchFamily="18" charset="0"/>
                <a:cs typeface="Times New Roman" pitchFamily="18" charset="0"/>
              </a:rPr>
              <a:t>(At Night it shall divide the Spoil)  </a:t>
            </a:r>
          </a:p>
          <a:p>
            <a:pPr algn="ctr"/>
            <a:r>
              <a:rPr lang="en-US" sz="1600" b="1" dirty="0" smtClean="0">
                <a:solidFill>
                  <a:schemeClr val="bg1"/>
                </a:solidFill>
                <a:latin typeface="Times New Roman" pitchFamily="18" charset="0"/>
                <a:cs typeface="Times New Roman" pitchFamily="18" charset="0"/>
              </a:rPr>
              <a:t>Genesis 49:27</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707886"/>
          </a:xfrm>
          <a:prstGeom prst="rect">
            <a:avLst/>
          </a:prstGeom>
          <a:ln>
            <a:solidFill>
              <a:srgbClr val="C00000"/>
            </a:solidFill>
          </a:ln>
        </p:spPr>
        <p:style>
          <a:lnRef idx="0">
            <a:scrgbClr r="0" g="0" b="0"/>
          </a:lnRef>
          <a:fillRef idx="1002">
            <a:schemeClr val="lt1"/>
          </a:fillRef>
          <a:effectRef idx="0">
            <a:scrgbClr r="0" g="0" b="0"/>
          </a:effectRef>
          <a:fontRef idx="major"/>
        </p:style>
        <p:txBody>
          <a:bodyPr wrap="square">
            <a:spAutoFit/>
          </a:bodyPr>
          <a:lstStyle/>
          <a:p>
            <a:pPr algn="ctr"/>
            <a:r>
              <a:rPr lang="en-US" sz="4000" b="1" dirty="0" smtClean="0">
                <a:solidFill>
                  <a:srgbClr val="C00000"/>
                </a:solidFill>
                <a:latin typeface="Times New Roman" pitchFamily="18" charset="0"/>
                <a:cs typeface="Times New Roman" pitchFamily="18" charset="0"/>
              </a:rPr>
              <a:t>The Laver is a Symbol of The Stomach </a:t>
            </a:r>
            <a:endParaRPr lang="en-US" sz="4000" dirty="0">
              <a:solidFill>
                <a:srgbClr val="C00000"/>
              </a:solidFill>
              <a:latin typeface="Times New Roman" pitchFamily="18" charset="0"/>
              <a:cs typeface="Times New Roman" pitchFamily="18" charset="0"/>
            </a:endParaRPr>
          </a:p>
        </p:txBody>
      </p:sp>
      <p:sp>
        <p:nvSpPr>
          <p:cNvPr id="9" name="Rectangle 8"/>
          <p:cNvSpPr/>
          <p:nvPr/>
        </p:nvSpPr>
        <p:spPr>
          <a:xfrm>
            <a:off x="0" y="685800"/>
            <a:ext cx="4495800" cy="2308324"/>
          </a:xfrm>
          <a:prstGeom prst="rect">
            <a:avLst/>
          </a:prstGeom>
          <a:solidFill>
            <a:schemeClr val="tx1"/>
          </a:solidFill>
          <a:ln>
            <a:solidFill>
              <a:srgbClr val="C00000"/>
            </a:solidFill>
          </a:ln>
        </p:spPr>
        <p:txBody>
          <a:bodyPr wrap="square">
            <a:spAutoFit/>
          </a:bodyPr>
          <a:lstStyle/>
          <a:p>
            <a:pPr algn="ctr"/>
            <a:endParaRPr lang="en-US" b="1" dirty="0" smtClean="0">
              <a:solidFill>
                <a:srgbClr val="C00000"/>
              </a:solidFill>
              <a:latin typeface="Times New Roman" pitchFamily="18" charset="0"/>
              <a:cs typeface="Times New Roman" pitchFamily="18" charset="0"/>
            </a:endParaRPr>
          </a:p>
          <a:p>
            <a:pPr algn="ctr"/>
            <a:r>
              <a:rPr lang="en-US" b="1" dirty="0" smtClean="0">
                <a:solidFill>
                  <a:srgbClr val="C00000"/>
                </a:solidFill>
                <a:latin typeface="Times New Roman" pitchFamily="18" charset="0"/>
                <a:cs typeface="Times New Roman" pitchFamily="18" charset="0"/>
              </a:rPr>
              <a:t>If the stomach is not properly cared for, </a:t>
            </a:r>
          </a:p>
          <a:p>
            <a:pPr algn="ctr"/>
            <a:r>
              <a:rPr lang="en-US" b="1" dirty="0" smtClean="0">
                <a:solidFill>
                  <a:srgbClr val="C00000"/>
                </a:solidFill>
                <a:latin typeface="Times New Roman" pitchFamily="18" charset="0"/>
                <a:cs typeface="Times New Roman" pitchFamily="18" charset="0"/>
              </a:rPr>
              <a:t>the formation of an upright, moral character will be hindered. The brain and nerves are in sympathy with the stomach. Erroneous eating and drinking result in erroneous thinking and acting. </a:t>
            </a:r>
          </a:p>
          <a:p>
            <a:pPr algn="ctr"/>
            <a:r>
              <a:rPr lang="en-US" b="1" dirty="0" smtClean="0">
                <a:solidFill>
                  <a:srgbClr val="C00000"/>
                </a:solidFill>
                <a:latin typeface="Times New Roman" pitchFamily="18" charset="0"/>
                <a:cs typeface="Times New Roman" pitchFamily="18" charset="0"/>
              </a:rPr>
              <a:t>{CCh-Counsels for the Church  236.1}</a:t>
            </a:r>
            <a:endParaRPr lang="en-US" b="1" dirty="0">
              <a:solidFill>
                <a:srgbClr val="C00000"/>
              </a:solidFill>
              <a:latin typeface="Times New Roman" pitchFamily="18" charset="0"/>
              <a:cs typeface="Times New Roman" pitchFamily="18" charset="0"/>
            </a:endParaRPr>
          </a:p>
        </p:txBody>
      </p:sp>
      <p:sp>
        <p:nvSpPr>
          <p:cNvPr id="11" name="Rectangle 10"/>
          <p:cNvSpPr/>
          <p:nvPr/>
        </p:nvSpPr>
        <p:spPr>
          <a:xfrm>
            <a:off x="0" y="2971800"/>
            <a:ext cx="4495800" cy="3886200"/>
          </a:xfrm>
          <a:prstGeom prst="rect">
            <a:avLst/>
          </a:prstGeom>
          <a:ln w="19050">
            <a:solidFill>
              <a:srgbClr val="C00000"/>
            </a:solidFill>
          </a:ln>
        </p:spPr>
        <p:style>
          <a:lnRef idx="0">
            <a:scrgbClr r="0" g="0" b="0"/>
          </a:lnRef>
          <a:fillRef idx="1002">
            <a:schemeClr val="lt1"/>
          </a:fillRef>
          <a:effectRef idx="0">
            <a:scrgbClr r="0" g="0" b="0"/>
          </a:effectRef>
          <a:fontRef idx="major"/>
        </p:style>
        <p:txBody>
          <a:bodyPr wrap="square">
            <a:spAutoFit/>
          </a:bodyPr>
          <a:lstStyle/>
          <a:p>
            <a:pPr algn="ctr"/>
            <a:endParaRPr lang="en-US" b="1" dirty="0" smtClean="0">
              <a:solidFill>
                <a:srgbClr val="C00000"/>
              </a:solidFill>
              <a:latin typeface="Times New Roman" pitchFamily="18" charset="0"/>
              <a:cs typeface="Times New Roman" pitchFamily="18" charset="0"/>
            </a:endParaRPr>
          </a:p>
          <a:p>
            <a:pPr algn="ctr"/>
            <a:r>
              <a:rPr lang="en-US" b="1" dirty="0" smtClean="0">
                <a:solidFill>
                  <a:srgbClr val="C00000"/>
                </a:solidFill>
                <a:latin typeface="Times New Roman" pitchFamily="18" charset="0"/>
                <a:cs typeface="Times New Roman" pitchFamily="18" charset="0"/>
              </a:rPr>
              <a:t>In the court, beside the door of the tabernacle, stood a brazen laver, wherein the priests washed their hands and their feet before going in to minister before the Lord. All who officiated in the sanctuary were required of God to make special preparation to enter the place where his glory was revealed. </a:t>
            </a:r>
          </a:p>
          <a:p>
            <a:pPr algn="ctr"/>
            <a:endParaRPr lang="en-US" sz="1400" b="1" dirty="0" smtClean="0">
              <a:solidFill>
                <a:srgbClr val="C00000"/>
              </a:solidFill>
              <a:latin typeface="Times New Roman" pitchFamily="18" charset="0"/>
              <a:cs typeface="Times New Roman" pitchFamily="18" charset="0"/>
            </a:endParaRPr>
          </a:p>
          <a:p>
            <a:pPr algn="ctr"/>
            <a:r>
              <a:rPr lang="en-US" b="1" dirty="0" smtClean="0">
                <a:solidFill>
                  <a:schemeClr val="bg1"/>
                </a:solidFill>
                <a:latin typeface="Times New Roman" pitchFamily="18" charset="0"/>
                <a:cs typeface="Times New Roman" pitchFamily="18" charset="0"/>
              </a:rPr>
              <a:t>{ST, April 14, 1881 par. 2} </a:t>
            </a:r>
          </a:p>
          <a:p>
            <a:pPr algn="ctr"/>
            <a:r>
              <a:rPr lang="en-US" b="1" dirty="0" smtClean="0">
                <a:solidFill>
                  <a:schemeClr val="bg1"/>
                </a:solidFill>
                <a:latin typeface="Times New Roman" pitchFamily="18" charset="0"/>
                <a:cs typeface="Times New Roman" pitchFamily="18" charset="0"/>
              </a:rPr>
              <a:t>(Exodus 40:11,30)(Jeremiah 17:13, 2:13)</a:t>
            </a:r>
          </a:p>
          <a:p>
            <a:pPr algn="ctr"/>
            <a:r>
              <a:rPr lang="en-US" b="1" dirty="0" smtClean="0">
                <a:solidFill>
                  <a:schemeClr val="bg1"/>
                </a:solidFill>
                <a:latin typeface="Times New Roman" pitchFamily="18" charset="0"/>
                <a:cs typeface="Times New Roman" pitchFamily="18" charset="0"/>
              </a:rPr>
              <a:t>( John 4:10-17, 21-24; 7:38-39)</a:t>
            </a:r>
          </a:p>
          <a:p>
            <a:pPr algn="ctr"/>
            <a:r>
              <a:rPr lang="en-US" b="1" dirty="0" smtClean="0">
                <a:solidFill>
                  <a:schemeClr val="bg1"/>
                </a:solidFill>
                <a:latin typeface="Times New Roman" pitchFamily="18" charset="0"/>
                <a:cs typeface="Times New Roman" pitchFamily="18" charset="0"/>
              </a:rPr>
              <a:t> (Revelation 1:6; 7:17 ;21:6) </a:t>
            </a:r>
            <a:r>
              <a:rPr lang="en-US" b="1" dirty="0" smtClean="0">
                <a:solidFill>
                  <a:srgbClr val="C00000"/>
                </a:solidFill>
                <a:latin typeface="Times New Roman" pitchFamily="18" charset="0"/>
                <a:cs typeface="Times New Roman" pitchFamily="18" charset="0"/>
              </a:rPr>
              <a:t> </a:t>
            </a:r>
          </a:p>
        </p:txBody>
      </p:sp>
      <p:sp>
        <p:nvSpPr>
          <p:cNvPr id="7" name="Rectangle 6"/>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7</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2291" name="Picture 3" descr="Stomach"/>
          <p:cNvPicPr>
            <a:picLocks noChangeAspect="1" noChangeArrowheads="1"/>
          </p:cNvPicPr>
          <p:nvPr/>
        </p:nvPicPr>
        <p:blipFill>
          <a:blip r:embed="rId2" cstate="print"/>
          <a:srcRect r="40984"/>
          <a:stretch>
            <a:fillRect/>
          </a:stretch>
        </p:blipFill>
        <p:spPr bwMode="auto">
          <a:xfrm>
            <a:off x="4495800" y="2971800"/>
            <a:ext cx="2743200" cy="3886200"/>
          </a:xfrm>
          <a:prstGeom prst="rect">
            <a:avLst/>
          </a:prstGeom>
          <a:noFill/>
          <a:ln w="28575">
            <a:solidFill>
              <a:srgbClr val="C00000"/>
            </a:solidFill>
          </a:ln>
        </p:spPr>
      </p:pic>
      <p:pic>
        <p:nvPicPr>
          <p:cNvPr id="12293" name="Picture 5" descr="Re: Lake of Fire = Molten sea of glass = Laver"/>
          <p:cNvPicPr>
            <a:picLocks noChangeAspect="1" noChangeArrowheads="1"/>
          </p:cNvPicPr>
          <p:nvPr/>
        </p:nvPicPr>
        <p:blipFill>
          <a:blip r:embed="rId3" cstate="print"/>
          <a:srcRect/>
          <a:stretch>
            <a:fillRect/>
          </a:stretch>
        </p:blipFill>
        <p:spPr bwMode="auto">
          <a:xfrm>
            <a:off x="7162800" y="2971800"/>
            <a:ext cx="1981200" cy="3886200"/>
          </a:xfrm>
          <a:prstGeom prst="rect">
            <a:avLst/>
          </a:prstGeom>
          <a:noFill/>
          <a:ln>
            <a:solidFill>
              <a:srgbClr val="C00000"/>
            </a:solidFill>
          </a:ln>
        </p:spPr>
      </p:pic>
      <p:pic>
        <p:nvPicPr>
          <p:cNvPr id="15" name="Picture 3" descr="Stomach"/>
          <p:cNvPicPr>
            <a:picLocks noChangeAspect="1" noChangeArrowheads="1"/>
          </p:cNvPicPr>
          <p:nvPr/>
        </p:nvPicPr>
        <p:blipFill>
          <a:blip r:embed="rId2" cstate="print"/>
          <a:srcRect l="59016" b="25490"/>
          <a:stretch>
            <a:fillRect/>
          </a:stretch>
        </p:blipFill>
        <p:spPr bwMode="auto">
          <a:xfrm>
            <a:off x="6019800" y="2971800"/>
            <a:ext cx="1066800" cy="1447800"/>
          </a:xfrm>
          <a:prstGeom prst="rect">
            <a:avLst/>
          </a:prstGeom>
          <a:noFill/>
        </p:spPr>
      </p:pic>
      <p:sp>
        <p:nvSpPr>
          <p:cNvPr id="16" name="Rectangle 15"/>
          <p:cNvSpPr/>
          <p:nvPr/>
        </p:nvSpPr>
        <p:spPr>
          <a:xfrm>
            <a:off x="4495800" y="685800"/>
            <a:ext cx="4648200" cy="2308324"/>
          </a:xfrm>
          <a:prstGeom prst="rect">
            <a:avLst/>
          </a:prstGeom>
          <a:solidFill>
            <a:schemeClr val="tx1"/>
          </a:solidFill>
          <a:ln>
            <a:solidFill>
              <a:srgbClr val="C00000"/>
            </a:solidFill>
          </a:ln>
        </p:spPr>
        <p:txBody>
          <a:bodyPr wrap="square">
            <a:spAutoFit/>
          </a:bodyPr>
          <a:lstStyle/>
          <a:p>
            <a:pPr algn="ctr"/>
            <a:endParaRPr lang="en-US" b="1" dirty="0" smtClean="0">
              <a:solidFill>
                <a:srgbClr val="C00000"/>
              </a:solidFill>
              <a:latin typeface="Times New Roman" pitchFamily="18" charset="0"/>
              <a:cs typeface="Times New Roman" pitchFamily="18" charset="0"/>
            </a:endParaRPr>
          </a:p>
          <a:p>
            <a:pPr lvl="0" algn="ctr"/>
            <a:r>
              <a:rPr lang="en-US" b="1" dirty="0" smtClean="0">
                <a:solidFill>
                  <a:srgbClr val="C00000"/>
                </a:solidFill>
                <a:latin typeface="Times New Roman" pitchFamily="18" charset="0"/>
                <a:ea typeface="Calibri" pitchFamily="34" charset="0"/>
                <a:cs typeface="Times New Roman" pitchFamily="18" charset="0"/>
              </a:rPr>
              <a:t>Margin.. </a:t>
            </a:r>
            <a:r>
              <a:rPr lang="en-US" b="1" dirty="0" smtClean="0">
                <a:solidFill>
                  <a:srgbClr val="C00000"/>
                </a:solidFill>
                <a:latin typeface="Times New Roman" pitchFamily="18" charset="0"/>
                <a:cs typeface="Times New Roman" pitchFamily="18" charset="0"/>
              </a:rPr>
              <a:t>To labor to convert to the truth, men and women out of the world who have never heard it. </a:t>
            </a:r>
            <a:r>
              <a:rPr lang="en-US" b="1" dirty="0" smtClean="0">
                <a:solidFill>
                  <a:srgbClr val="C00000"/>
                </a:solidFill>
                <a:latin typeface="Times New Roman" pitchFamily="18" charset="0"/>
                <a:ea typeface="Calibri" pitchFamily="34" charset="0"/>
                <a:cs typeface="Times New Roman" pitchFamily="18" charset="0"/>
              </a:rPr>
              <a:t>The Lord requires of his ministers to be pure and holy, and to rightly represent the principles of truth in their own lives,  and by their example bring them up upon a high level. {RH, May 30, 1871 par. 14}</a:t>
            </a:r>
            <a:endParaRPr lang="en-US" dirty="0" smtClean="0">
              <a:solidFill>
                <a:srgbClr val="C00000"/>
              </a:solidFill>
              <a:latin typeface="Times New Roman" pitchFamily="18" charset="0"/>
              <a:cs typeface="Times New Roman" pitchFamily="18" charset="0"/>
            </a:endParaRPr>
          </a:p>
        </p:txBody>
      </p:sp>
      <p:cxnSp>
        <p:nvCxnSpPr>
          <p:cNvPr id="17" name="Elbow Connector 16"/>
          <p:cNvCxnSpPr/>
          <p:nvPr/>
        </p:nvCxnSpPr>
        <p:spPr>
          <a:xfrm>
            <a:off x="6477000" y="5867400"/>
            <a:ext cx="990600" cy="457200"/>
          </a:xfrm>
          <a:prstGeom prst="bentConnector3">
            <a:avLst>
              <a:gd name="adj1" fmla="val 60549"/>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086600" y="6211669"/>
            <a:ext cx="2057400" cy="646331"/>
          </a:xfrm>
          <a:prstGeom prst="rect">
            <a:avLst/>
          </a:prstGeom>
          <a:noFill/>
        </p:spPr>
        <p:txBody>
          <a:bodyPr wrap="square" rtlCol="0">
            <a:sp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Laver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Solomon's Temple</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2" name="TextBox 21"/>
          <p:cNvSpPr txBox="1"/>
          <p:nvPr/>
        </p:nvSpPr>
        <p:spPr>
          <a:xfrm>
            <a:off x="7159674" y="2971800"/>
            <a:ext cx="1984326" cy="338554"/>
          </a:xfrm>
          <a:prstGeom prst="rect">
            <a:avLst/>
          </a:prstGeom>
          <a:noFill/>
        </p:spPr>
        <p:txBody>
          <a:bodyPr wrap="none" rtlCol="0">
            <a:spAutoFit/>
          </a:bodyPr>
          <a:lstStyle/>
          <a:p>
            <a:r>
              <a:rPr lang="en-US" sz="1600" b="1" dirty="0" smtClean="0">
                <a:effectLst>
                  <a:outerShdw blurRad="38100" dist="38100" dir="2700000" algn="tl">
                    <a:srgbClr val="000000">
                      <a:alpha val="43137"/>
                    </a:srgbClr>
                  </a:outerShdw>
                </a:effectLst>
                <a:latin typeface="Times New Roman" pitchFamily="18" charset="0"/>
                <a:cs typeface="Times New Roman" pitchFamily="18" charset="0"/>
              </a:rPr>
              <a:t>2 Chronicles 4:14-15</a:t>
            </a:r>
            <a:endParaRPr lang="en-US" sz="1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3" name="Rectangle 12"/>
          <p:cNvSpPr/>
          <p:nvPr/>
        </p:nvSpPr>
        <p:spPr>
          <a:xfrm>
            <a:off x="7239000" y="3200400"/>
            <a:ext cx="1905000" cy="523220"/>
          </a:xfrm>
          <a:prstGeom prst="rect">
            <a:avLst/>
          </a:prstGeom>
        </p:spPr>
        <p:txBody>
          <a:bodyPr wrap="square">
            <a:spAutoFit/>
          </a:bodyPr>
          <a:lstStyle/>
          <a:p>
            <a:pPr algn="ctr"/>
            <a:r>
              <a:rPr lang="en-US" sz="1400" b="1" dirty="0" smtClean="0">
                <a:latin typeface="Times New Roman" pitchFamily="18" charset="0"/>
                <a:cs typeface="Times New Roman" pitchFamily="18" charset="0"/>
              </a:rPr>
              <a:t>One sea, and </a:t>
            </a:r>
          </a:p>
          <a:p>
            <a:pPr algn="ctr"/>
            <a:r>
              <a:rPr lang="en-US" sz="1400" b="1" dirty="0" smtClean="0">
                <a:latin typeface="Times New Roman" pitchFamily="18" charset="0"/>
                <a:cs typeface="Times New Roman" pitchFamily="18" charset="0"/>
              </a:rPr>
              <a:t>twelve oxen under it</a:t>
            </a:r>
            <a:endParaRPr lang="en-US" sz="1400" b="1" dirty="0">
              <a:latin typeface="Times New Roman" pitchFamily="18" charset="0"/>
              <a:cs typeface="Times New Roman" pitchFamily="18" charset="0"/>
            </a:endParaRPr>
          </a:p>
        </p:txBody>
      </p:sp>
      <p:sp>
        <p:nvSpPr>
          <p:cNvPr id="20" name="TextBox 19"/>
          <p:cNvSpPr txBox="1"/>
          <p:nvPr/>
        </p:nvSpPr>
        <p:spPr>
          <a:xfrm>
            <a:off x="4495800" y="6273225"/>
            <a:ext cx="2504212" cy="584775"/>
          </a:xfrm>
          <a:prstGeom prst="rect">
            <a:avLst/>
          </a:prstGeom>
          <a:noFill/>
        </p:spPr>
        <p:txBody>
          <a:bodyPr wrap="none" rtlCol="0">
            <a:spAutoFit/>
          </a:bodyPr>
          <a:lstStyle/>
          <a:p>
            <a:pPr algn="ctr"/>
            <a:r>
              <a:rPr lang="en-US" sz="1600" b="1" dirty="0" smtClean="0">
                <a:solidFill>
                  <a:srgbClr val="C00000"/>
                </a:solidFill>
                <a:latin typeface="Times New Roman" pitchFamily="18" charset="0"/>
                <a:cs typeface="Times New Roman" pitchFamily="18" charset="0"/>
              </a:rPr>
              <a:t>The Living Water is an </a:t>
            </a:r>
          </a:p>
          <a:p>
            <a:pPr algn="ctr"/>
            <a:r>
              <a:rPr lang="en-US" sz="1600" b="1" dirty="0" smtClean="0">
                <a:solidFill>
                  <a:srgbClr val="C00000"/>
                </a:solidFill>
                <a:latin typeface="Times New Roman" pitchFamily="18" charset="0"/>
                <a:cs typeface="Times New Roman" pitchFamily="18" charset="0"/>
              </a:rPr>
              <a:t>Emblem of the Holy Spirit</a:t>
            </a:r>
            <a:endParaRPr lang="en-US" sz="1600" b="1" dirty="0">
              <a:solidFill>
                <a:srgbClr val="C00000"/>
              </a:solidFill>
              <a:latin typeface="Times New Roman" pitchFamily="18" charset="0"/>
              <a:cs typeface="Times New Roman" pitchFamily="18" charset="0"/>
            </a:endParaRPr>
          </a:p>
        </p:txBody>
      </p:sp>
      <p:sp>
        <p:nvSpPr>
          <p:cNvPr id="23" name="Rectangle 22"/>
          <p:cNvSpPr/>
          <p:nvPr/>
        </p:nvSpPr>
        <p:spPr>
          <a:xfrm>
            <a:off x="7315200" y="4191000"/>
            <a:ext cx="1828800" cy="1200329"/>
          </a:xfrm>
          <a:prstGeom prst="rect">
            <a:avLst/>
          </a:prstGeom>
        </p:spPr>
        <p:txBody>
          <a:bodyPr wrap="square">
            <a:spAutoFit/>
          </a:bodyPr>
          <a:lstStyle/>
          <a:p>
            <a:pPr algn="ctr"/>
            <a:r>
              <a:rPr lang="en-US" b="1" dirty="0" smtClean="0">
                <a:latin typeface="Times New Roman" pitchFamily="18" charset="0"/>
                <a:cs typeface="Times New Roman" pitchFamily="18" charset="0"/>
              </a:rPr>
              <a:t>Please see</a:t>
            </a:r>
            <a:r>
              <a:rPr lang="en-US" dirty="0" smtClean="0"/>
              <a:t>.</a:t>
            </a:r>
          </a:p>
          <a:p>
            <a:pPr algn="ctr"/>
            <a:r>
              <a:rPr lang="en-US" dirty="0" smtClean="0"/>
              <a:t>{</a:t>
            </a:r>
            <a:r>
              <a:rPr lang="en-US" b="1" dirty="0" err="1" smtClean="0">
                <a:effectLst>
                  <a:outerShdw blurRad="38100" dist="38100" dir="2700000" algn="tl">
                    <a:srgbClr val="000000">
                      <a:alpha val="43137"/>
                    </a:srgbClr>
                  </a:outerShdw>
                </a:effectLst>
                <a:latin typeface="Times New Roman" pitchFamily="18" charset="0"/>
                <a:cs typeface="Times New Roman" pitchFamily="18" charset="0"/>
              </a:rPr>
              <a:t>CTr</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-Christ Triumphant 340.2</a:t>
            </a:r>
            <a:r>
              <a:rPr lang="en-US" dirty="0" smtClean="0"/>
              <a:t>} </a:t>
            </a:r>
            <a:endParaRPr lang="en-US"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296400" cy="6924973"/>
          </a:xfrm>
          <a:prstGeom prst="rect">
            <a:avLst/>
          </a:prstGeom>
          <a:ln>
            <a:solidFill>
              <a:srgbClr val="C00000"/>
            </a:solidFill>
          </a:ln>
        </p:spPr>
        <p:style>
          <a:lnRef idx="2">
            <a:schemeClr val="accent2"/>
          </a:lnRef>
          <a:fillRef idx="1002">
            <a:schemeClr val="lt1"/>
          </a:fillRef>
          <a:effectRef idx="0">
            <a:schemeClr val="accent2"/>
          </a:effectRef>
          <a:fontRef idx="minor">
            <a:schemeClr val="dk1"/>
          </a:fontRef>
        </p:style>
        <p:txBody>
          <a:bodyPr wrap="square">
            <a:spAutoFit/>
          </a:bodyPr>
          <a:lstStyle/>
          <a:p>
            <a:pPr algn="ctr"/>
            <a:r>
              <a:rPr lang="en-US" sz="3200" b="1" dirty="0" smtClean="0">
                <a:solidFill>
                  <a:srgbClr val="C00000"/>
                </a:solidFill>
                <a:latin typeface="Times New Roman" pitchFamily="18" charset="0"/>
                <a:cs typeface="Times New Roman" pitchFamily="18" charset="0"/>
              </a:rPr>
              <a:t>The Fountain of Living Waters </a:t>
            </a:r>
          </a:p>
          <a:p>
            <a:pPr algn="ctr"/>
            <a:r>
              <a:rPr lang="en-US" sz="2400" b="1" dirty="0" smtClean="0">
                <a:solidFill>
                  <a:srgbClr val="C00000"/>
                </a:solidFill>
                <a:latin typeface="Times New Roman" pitchFamily="18" charset="0"/>
                <a:cs typeface="Times New Roman" pitchFamily="18" charset="0"/>
              </a:rPr>
              <a:t>“</a:t>
            </a:r>
            <a:r>
              <a:rPr lang="en-US" sz="2400" b="1" i="1" dirty="0" smtClean="0">
                <a:solidFill>
                  <a:srgbClr val="C00000"/>
                </a:solidFill>
                <a:latin typeface="Times New Roman" pitchFamily="18" charset="0"/>
                <a:cs typeface="Times New Roman" pitchFamily="18" charset="0"/>
              </a:rPr>
              <a:t>The Laver”</a:t>
            </a:r>
          </a:p>
          <a:p>
            <a:pPr algn="ctr"/>
            <a:endParaRPr lang="en-US" sz="800" b="1" dirty="0" smtClean="0">
              <a:solidFill>
                <a:srgbClr val="C00000"/>
              </a:solidFill>
              <a:latin typeface="Times New Roman" pitchFamily="18" charset="0"/>
              <a:cs typeface="Times New Roman" pitchFamily="18" charset="0"/>
            </a:endParaRPr>
          </a:p>
          <a:p>
            <a:pPr algn="ctr"/>
            <a:r>
              <a:rPr lang="en-US" sz="2000" b="1" dirty="0" smtClean="0">
                <a:solidFill>
                  <a:srgbClr val="C00000"/>
                </a:solidFill>
                <a:latin typeface="Times New Roman" pitchFamily="18" charset="0"/>
                <a:cs typeface="Times New Roman" pitchFamily="18" charset="0"/>
              </a:rPr>
              <a:t>Was between the brazen altar and the door of the sanctuary. </a:t>
            </a:r>
          </a:p>
          <a:p>
            <a:pPr algn="ctr"/>
            <a:r>
              <a:rPr lang="en-US" sz="2000" b="1" dirty="0" smtClean="0">
                <a:solidFill>
                  <a:srgbClr val="C00000"/>
                </a:solidFill>
                <a:latin typeface="Times New Roman" pitchFamily="18" charset="0"/>
                <a:cs typeface="Times New Roman" pitchFamily="18" charset="0"/>
              </a:rPr>
              <a:t>The laver and its base were both of brass. Water was kept in them, for the priests to wash both their hands and their feet before they entered the sanctuary to perform any service.  They were also required to wash both hands and feet before they went "near the altar to minister, to burn offering made by fire unto the Lord." </a:t>
            </a:r>
          </a:p>
          <a:p>
            <a:pPr algn="ctr"/>
            <a:r>
              <a:rPr lang="en-US" sz="2000" b="1" dirty="0" smtClean="0">
                <a:solidFill>
                  <a:srgbClr val="C00000"/>
                </a:solidFill>
                <a:latin typeface="Times New Roman" pitchFamily="18" charset="0"/>
                <a:cs typeface="Times New Roman" pitchFamily="18" charset="0"/>
              </a:rPr>
              <a:t>Death was the penalty for performing service at the altar or within the tabernacle without first washing in the laver.   As the people in the court beheld the priests wash in the water before they performed the work of the holy office, may it not have taught them the truth that Christ gave to Nicodemus, "Except a man be born of water and of the Spirit, he cannot enter into the kingdom of God"?</a:t>
            </a:r>
          </a:p>
          <a:p>
            <a:pPr algn="ctr"/>
            <a:r>
              <a:rPr lang="en-US" sz="2000" b="1" dirty="0" smtClean="0">
                <a:solidFill>
                  <a:schemeClr val="bg1"/>
                </a:solidFill>
                <a:latin typeface="Times New Roman" pitchFamily="18" charset="0"/>
                <a:cs typeface="Times New Roman" pitchFamily="18" charset="0"/>
              </a:rPr>
              <a:t> {1914 SNH, CIS- The Cross and Its Shadow 179.1}</a:t>
            </a:r>
          </a:p>
          <a:p>
            <a:pPr algn="ctr"/>
            <a:r>
              <a:rPr lang="en-US" sz="2000" b="1" dirty="0" smtClean="0">
                <a:solidFill>
                  <a:schemeClr val="bg1"/>
                </a:solidFill>
                <a:latin typeface="Times New Roman" pitchFamily="18" charset="0"/>
                <a:cs typeface="Times New Roman" pitchFamily="18" charset="0"/>
              </a:rPr>
              <a:t> (Exodus 30:17-21) (John 3:5) (Titus 3:5)( Ephesians 5:26)</a:t>
            </a:r>
          </a:p>
          <a:p>
            <a:pPr algn="ctr"/>
            <a:r>
              <a:rPr lang="en-US" sz="2000" b="1" dirty="0" smtClean="0">
                <a:solidFill>
                  <a:schemeClr val="bg1"/>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The service of Christ is a heavenly and holy and blessed thing. </a:t>
            </a:r>
          </a:p>
          <a:p>
            <a:pPr algn="ctr"/>
            <a:r>
              <a:rPr lang="en-US" sz="2000" b="1" dirty="0" smtClean="0">
                <a:solidFill>
                  <a:srgbClr val="C00000"/>
                </a:solidFill>
                <a:latin typeface="Times New Roman" pitchFamily="18" charset="0"/>
                <a:cs typeface="Times New Roman" pitchFamily="18" charset="0"/>
              </a:rPr>
              <a:t>The Word is to be diligently searched, for the ministry of the Word discovers the imperfections in our characters and teaches us that the sanctification of the Spirit is a work of heavenly devising, presenting in Christ Jesus the true perfection that if maintained will become a perfect whole in behalf of every soul. We are educated in Bible lines to become complete in Christlikeness and to see His Father’s face in Him who gave His own life for the saving of the soul. </a:t>
            </a:r>
            <a:r>
              <a:rPr lang="en-US" sz="2000" b="1" dirty="0" smtClean="0">
                <a:solidFill>
                  <a:schemeClr val="bg1"/>
                </a:solidFill>
                <a:latin typeface="Times New Roman" pitchFamily="18" charset="0"/>
                <a:cs typeface="Times New Roman" pitchFamily="18" charset="0"/>
              </a:rPr>
              <a:t>{Our Fathers Care 129.5}</a:t>
            </a:r>
          </a:p>
        </p:txBody>
      </p:sp>
      <p:sp>
        <p:nvSpPr>
          <p:cNvPr id="3" name="Rectangle 2"/>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8</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0"/>
            <a:ext cx="9144000" cy="6863417"/>
          </a:xfrm>
          <a:prstGeom prst="rect">
            <a:avLst/>
          </a:prstGeom>
          <a:ln w="9525">
            <a:solidFill>
              <a:srgbClr val="C00000"/>
            </a:solidFill>
            <a:miter lim="800000"/>
            <a:headEnd/>
            <a:tailEnd/>
          </a:ln>
          <a:effectLst/>
        </p:spPr>
        <p:style>
          <a:lnRef idx="0">
            <a:scrgbClr r="0" g="0" b="0"/>
          </a:lnRef>
          <a:fillRef idx="1002">
            <a:schemeClr val="lt1"/>
          </a:fillRef>
          <a:effectRef idx="0">
            <a:scrgbClr r="0" g="0" b="0"/>
          </a:effectRef>
          <a:fontRef idx="major"/>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sz="24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I am Alpha and Omega, the beginning and the end. I will give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unto him that is athirst of the fountain of the water of life freely</a:t>
            </a:r>
            <a:r>
              <a:rPr kumimoji="0" lang="en-US" sz="24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(John 7:38)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He that believeth on me, as the scripture hath said</a:t>
            </a:r>
            <a:r>
              <a:rPr kumimoji="0" lang="en-US"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out of his belly shall flow rivers of living water</a:t>
            </a:r>
            <a:r>
              <a:rPr kumimoji="0" lang="en-US"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(Jeremiah 17:13)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endParaRPr kumimoji="0" lang="en-US" sz="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O LORD, the hope of Israel, all that forsake thee shall be ashamed, [and] they that depart from me shall be written in the earth, because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sz="20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they have forsaken the LORD, the fountain of living waters</a:t>
            </a:r>
            <a:r>
              <a:rPr kumimoji="0" lang="en-US" sz="2000" b="1" i="0"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sz="2000" b="1" i="0"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en-US"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(Jeremiah  2:13)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endParaRPr kumimoji="0" lang="en-US" sz="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lvl="0" algn="ctr" fontAlgn="base">
              <a:spcBef>
                <a:spcPct val="0"/>
              </a:spcBef>
              <a:spcAft>
                <a:spcPct val="0"/>
              </a:spcAft>
              <a:tabLst>
                <a:tab pos="4787900" algn="l"/>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For my people have committed two evils; </a:t>
            </a:r>
            <a:r>
              <a:rPr kumimoji="0" lang="en-US"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they have forsaken me the fountain of living waters</a:t>
            </a:r>
            <a:r>
              <a:rPr kumimoji="0" lang="en-US"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en-US"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and] hewed them out cisterns, broken cisterns, that can hold no water. To Jeremiah, Christ is "the fountain of living waters;" to Zechariah, "a fountain opened . . . for sin and for uncleanness." </a:t>
            </a: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Jeremiah 2:13; Zechariah 13:1.  {</a:t>
            </a:r>
            <a:r>
              <a:rPr lang="en-US" sz="2000" b="1" dirty="0" smtClean="0">
                <a:solidFill>
                  <a:schemeClr val="bg1"/>
                </a:solidFill>
                <a:latin typeface="Times New Roman" pitchFamily="18" charset="0"/>
                <a:ea typeface="Calibri" pitchFamily="34" charset="0"/>
                <a:cs typeface="Times New Roman" pitchFamily="18" charset="0"/>
              </a:rPr>
              <a:t>PP-Patriarchs and Prophets </a:t>
            </a: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413.1}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"When the poor and needy seek water, and there is none, and their tongue faileth for thirst, I the Lord will hear them, I the God of Israel will not forsake them." "I will pour water upon him that is thirsty, and floods upon the dry ground;" "in the wilderness shall waters break out, and streams in the desert." The invitation is given, "Ho, every one that thirsteth, come ye to the waters</a:t>
            </a:r>
            <a:r>
              <a:rPr kumimoji="0" lang="en-US"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Isaiah 41:17; 44:3; Isaiah 35:6; 55:1</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tab pos="4787900" algn="l"/>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And in the closing pages of the Sacred Word this invitation is echoed. The river of the water of life, "clear as crystal," proceeds from the throne of God and the Lamb; and the gracious call is ringing down through the ages, "Whosoever will, let him take the water of life freely</a:t>
            </a:r>
            <a:r>
              <a:rPr kumimoji="0" lang="en-US"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a:p>
            <a:pPr lvl="0" algn="ctr" fontAlgn="base">
              <a:spcBef>
                <a:spcPct val="0"/>
              </a:spcBef>
              <a:spcAft>
                <a:spcPct val="0"/>
              </a:spcAft>
              <a:tabLst>
                <a:tab pos="4787900" algn="l"/>
              </a:tabLst>
            </a:pP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Revelation 22:17.  {</a:t>
            </a:r>
            <a:r>
              <a:rPr lang="en-US" sz="2000" b="1" dirty="0" smtClean="0">
                <a:solidFill>
                  <a:schemeClr val="bg1"/>
                </a:solidFill>
                <a:latin typeface="Times New Roman" pitchFamily="18" charset="0"/>
                <a:ea typeface="Calibri" pitchFamily="34" charset="0"/>
                <a:cs typeface="Times New Roman" pitchFamily="18" charset="0"/>
              </a:rPr>
              <a:t>PP-Patriarchs and Prophets </a:t>
            </a:r>
            <a:r>
              <a:rPr kumimoji="0" lang="en-US"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413.2}</a:t>
            </a:r>
            <a:endParaRPr kumimoji="0" lang="en-US" sz="2000" b="1" i="0" u="none" strike="noStrike" cap="none" normalizeH="0" baseline="0" dirty="0" smtClean="0">
              <a:ln>
                <a:noFill/>
              </a:ln>
              <a:solidFill>
                <a:schemeClr val="bg1"/>
              </a:solidFill>
              <a:effectLst/>
              <a:latin typeface="Arial" pitchFamily="34" charset="0"/>
              <a:cs typeface="Arial" pitchFamily="34" charset="0"/>
            </a:endParaRPr>
          </a:p>
        </p:txBody>
      </p:sp>
      <p:sp>
        <p:nvSpPr>
          <p:cNvPr id="3" name="Rectangle 2"/>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9</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28721</TotalTime>
  <Words>2763</Words>
  <Application>Microsoft Office PowerPoint</Application>
  <PresentationFormat>On-screen Show (4:3)</PresentationFormat>
  <Paragraphs>261</Paragraphs>
  <Slides>17</Slides>
  <Notes>2</Notes>
  <HiddenSlides>0</HiddenSlides>
  <MMClips>0</MMClips>
  <ScaleCrop>false</ScaleCrop>
  <HeadingPairs>
    <vt:vector size="6" baseType="variant">
      <vt:variant>
        <vt:lpstr>Theme</vt:lpstr>
      </vt:variant>
      <vt:variant>
        <vt:i4>1</vt:i4>
      </vt:variant>
      <vt:variant>
        <vt:lpstr>Slide Titles</vt:lpstr>
      </vt:variant>
      <vt:variant>
        <vt:i4>17</vt:i4>
      </vt:variant>
      <vt:variant>
        <vt:lpstr>Custom Shows</vt:lpstr>
      </vt:variant>
      <vt:variant>
        <vt:i4>1</vt:i4>
      </vt:variant>
    </vt:vector>
  </HeadingPairs>
  <TitlesOfParts>
    <vt:vector size="19" baseType="lpstr">
      <vt:lpstr>Apex</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Custom Show 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Ark of the Covenant in our Body</dc:title>
  <dc:creator>Rosa E Charles</dc:creator>
  <cp:lastModifiedBy>Rosa E Charles</cp:lastModifiedBy>
  <cp:revision>634</cp:revision>
  <dcterms:created xsi:type="dcterms:W3CDTF">2011-11-23T23:53:29Z</dcterms:created>
  <dcterms:modified xsi:type="dcterms:W3CDTF">2014-03-15T20:13:16Z</dcterms:modified>
</cp:coreProperties>
</file>